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0"/>
  </p:notesMasterIdLst>
  <p:sldIdLst>
    <p:sldId id="256" r:id="rId2"/>
    <p:sldId id="258" r:id="rId3"/>
    <p:sldId id="324" r:id="rId4"/>
    <p:sldId id="325" r:id="rId5"/>
    <p:sldId id="326" r:id="rId6"/>
    <p:sldId id="327" r:id="rId7"/>
    <p:sldId id="259" r:id="rId8"/>
    <p:sldId id="336" r:id="rId9"/>
    <p:sldId id="335" r:id="rId10"/>
    <p:sldId id="332" r:id="rId11"/>
    <p:sldId id="333" r:id="rId12"/>
    <p:sldId id="338" r:id="rId13"/>
    <p:sldId id="328" r:id="rId14"/>
    <p:sldId id="329" r:id="rId15"/>
    <p:sldId id="330" r:id="rId16"/>
    <p:sldId id="339" r:id="rId17"/>
    <p:sldId id="331" r:id="rId18"/>
    <p:sldId id="33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63BEA-27D5-4166-A73D-96AA85686035}" type="datetimeFigureOut">
              <a:rPr lang="en-US" smtClean="0"/>
              <a:pPr/>
              <a:t>9/10/2015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0EDDE-43ED-47D9-9868-B4FE42F4AF4F}" type="slidenum">
              <a:rPr lang="en-US" smtClean="0"/>
              <a:pPr/>
              <a:t>‹#›</a:t>
            </a:fld>
            <a:endParaRPr lang="en-US"/>
          </a:p>
        </p:txBody>
      </p:sp>
    </p:spTree>
    <p:extLst>
      <p:ext uri="{BB962C8B-B14F-4D97-AF65-F5344CB8AC3E}">
        <p14:creationId xmlns:p14="http://schemas.microsoft.com/office/powerpoint/2010/main" val="1462740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3817720-5DC5-4C2B-8DC9-2D25398444E9}" type="datetime1">
              <a:rPr lang="en-US" smtClean="0"/>
              <a:pPr/>
              <a:t>9/10/2015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39827D5-4CE4-47AE-916C-F78C70C23FCA}"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0E2C2D-7E33-4C44-A051-726332C5747A}" type="datetime1">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827D5-4CE4-47AE-916C-F78C70C23F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9ECA1F-1310-4434-BE4B-B87C42C5468A}" type="datetime1">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827D5-4CE4-47AE-916C-F78C70C23FCA}"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1C66AFE-8C8C-4591-85BD-C07B11F2F872}" type="datetime1">
              <a:rPr lang="en-US" smtClean="0"/>
              <a:pPr/>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827D5-4CE4-47AE-916C-F78C70C23FCA}"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DB47763F-FA84-40DC-A199-B365192B263F}" type="datetime1">
              <a:rPr lang="en-US" smtClean="0"/>
              <a:pPr/>
              <a:t>9/10/2015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39827D5-4CE4-47AE-916C-F78C70C23FCA}"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8ACB94-88A4-4121-A85C-15E3082F9674}" type="datetime1">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827D5-4CE4-47AE-916C-F78C70C23FCA}"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1452E6-16B4-4CF0-B088-A4A438E51ED3}" type="datetime1">
              <a:rPr lang="en-US" smtClean="0"/>
              <a:pPr/>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827D5-4CE4-47AE-916C-F78C70C23FCA}"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888E6E-FBCC-4E37-BDC6-E6DEB23D7B06}" type="datetime1">
              <a:rPr lang="en-US" smtClean="0"/>
              <a:pPr/>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827D5-4CE4-47AE-916C-F78C70C23FCA}"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F7F2E-700B-44AF-BF2F-BD05D13C8BEF}" type="datetime1">
              <a:rPr lang="en-US" smtClean="0"/>
              <a:pPr/>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827D5-4CE4-47AE-916C-F78C70C23FCA}"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EC79343-8EB1-44C4-9DB3-215A535B81CB}" type="datetime1">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827D5-4CE4-47AE-916C-F78C70C23FCA}"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6FBA76-FED1-4F5A-8694-3DC850B6DF63}" type="datetime1">
              <a:rPr lang="en-US" smtClean="0"/>
              <a:pPr/>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827D5-4CE4-47AE-916C-F78C70C23FCA}"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F9E8A66-9962-4C50-A0FA-381F96BC44D1}" type="datetime1">
              <a:rPr lang="en-US" smtClean="0"/>
              <a:pPr/>
              <a:t>9/10/2015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39827D5-4CE4-47AE-916C-F78C70C23FCA}"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Situational Ethics</a:t>
            </a:r>
            <a:endParaRPr lang="en-US" dirty="0"/>
          </a:p>
        </p:txBody>
      </p:sp>
      <p:sp>
        <p:nvSpPr>
          <p:cNvPr id="3" name="Subtitle 2"/>
          <p:cNvSpPr>
            <a:spLocks noGrp="1"/>
          </p:cNvSpPr>
          <p:nvPr>
            <p:ph type="subTitle" idx="1"/>
          </p:nvPr>
        </p:nvSpPr>
        <p:spPr/>
        <p:txBody>
          <a:bodyPr/>
          <a:lstStyle/>
          <a:p>
            <a:r>
              <a:rPr lang="en-US" dirty="0" smtClean="0"/>
              <a:t>CS 404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chor="ctr">
            <a:normAutofit/>
          </a:bodyPr>
          <a:lstStyle/>
          <a:p>
            <a:r>
              <a:rPr lang="en-US" dirty="0" smtClean="0"/>
              <a:t>A </a:t>
            </a:r>
            <a:r>
              <a:rPr lang="en-US" dirty="0"/>
              <a:t>person who practices situation ethics approaches ethical problems with some general moral principles rather than a rigorous set of ethical laws </a:t>
            </a:r>
            <a:r>
              <a:rPr lang="en-US" i="1" dirty="0"/>
              <a:t>and is prepared to give up even those principles if doing so will lead to a greater good</a:t>
            </a:r>
            <a:r>
              <a:rPr lang="en-US" i="1" dirty="0" smtClean="0"/>
              <a:t>.</a:t>
            </a:r>
          </a:p>
          <a:p>
            <a:pPr>
              <a:buNone/>
            </a:pPr>
            <a:endParaRPr lang="en-US" i="1" dirty="0"/>
          </a:p>
          <a:p>
            <a:r>
              <a:rPr lang="en-US" dirty="0" smtClean="0"/>
              <a:t>How to define “a greater good?”  </a:t>
            </a:r>
          </a:p>
          <a:p>
            <a:r>
              <a:rPr lang="en-US" dirty="0" smtClean="0"/>
              <a:t>Can all agree on that definition?  Even if we can, does it actually produce a greater good?  </a:t>
            </a:r>
          </a:p>
          <a:p>
            <a:r>
              <a:rPr lang="en-US" dirty="0" smtClean="0"/>
              <a:t>As measured against what?</a:t>
            </a:r>
            <a:endParaRPr lang="en-US"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10</a:t>
            </a:fld>
            <a:r>
              <a:rPr lang="en-US" dirty="0" smtClean="0"/>
              <a:t>/18</a:t>
            </a:r>
            <a:endParaRPr lang="en-US" dirty="0"/>
          </a:p>
        </p:txBody>
      </p:sp>
    </p:spTree>
    <p:extLst>
      <p:ext uri="{BB962C8B-B14F-4D97-AF65-F5344CB8AC3E}">
        <p14:creationId xmlns:p14="http://schemas.microsoft.com/office/powerpoint/2010/main" val="271682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chor="ctr">
            <a:normAutofit/>
          </a:bodyPr>
          <a:lstStyle/>
          <a:p>
            <a:pPr>
              <a:buNone/>
            </a:pPr>
            <a:r>
              <a:rPr lang="en-US" dirty="0" smtClean="0"/>
              <a:t>“Lying </a:t>
            </a:r>
            <a:r>
              <a:rPr lang="en-US" dirty="0"/>
              <a:t>is ordinarily not in the best interest of interpersonal communication and social integrity, but is justifiable nevertheless in certain situations</a:t>
            </a:r>
            <a:r>
              <a:rPr lang="en-US" dirty="0" smtClean="0"/>
              <a:t>.”</a:t>
            </a:r>
            <a:endParaRPr lang="en-US" dirty="0"/>
          </a:p>
          <a:p>
            <a:pPr lvl="2">
              <a:buNone/>
            </a:pPr>
            <a:r>
              <a:rPr lang="en-US" sz="1400" dirty="0" smtClean="0"/>
              <a:t>--Joseph </a:t>
            </a:r>
            <a:r>
              <a:rPr lang="en-US" sz="1400" dirty="0"/>
              <a:t>Fletcher, </a:t>
            </a:r>
            <a:r>
              <a:rPr lang="en-US" sz="1400" i="1" dirty="0"/>
              <a:t>Naturalism, situation ethics and value theory</a:t>
            </a:r>
            <a:r>
              <a:rPr lang="en-US" sz="1400" dirty="0"/>
              <a:t>, in Ethics at the Crossroads, </a:t>
            </a:r>
            <a:r>
              <a:rPr lang="en-US" sz="1400" dirty="0" smtClean="0"/>
              <a:t>1995</a:t>
            </a:r>
          </a:p>
          <a:p>
            <a:pPr lvl="2">
              <a:buNone/>
            </a:pPr>
            <a:endParaRPr lang="en-US" sz="1400" dirty="0"/>
          </a:p>
          <a:p>
            <a:pPr>
              <a:buNone/>
            </a:pPr>
            <a:r>
              <a:rPr lang="en-US" dirty="0"/>
              <a:t>Is this true?</a:t>
            </a:r>
          </a:p>
        </p:txBody>
      </p:sp>
      <p:sp>
        <p:nvSpPr>
          <p:cNvPr id="7" name="Slide Number Placeholder 6"/>
          <p:cNvSpPr>
            <a:spLocks noGrp="1"/>
          </p:cNvSpPr>
          <p:nvPr>
            <p:ph type="sldNum" sz="quarter" idx="12"/>
          </p:nvPr>
        </p:nvSpPr>
        <p:spPr/>
        <p:txBody>
          <a:bodyPr/>
          <a:lstStyle/>
          <a:p>
            <a:fld id="{339827D5-4CE4-47AE-916C-F78C70C23FCA}" type="slidenum">
              <a:rPr lang="en-US" smtClean="0"/>
              <a:pPr/>
              <a:t>11</a:t>
            </a:fld>
            <a:r>
              <a:rPr lang="en-US" dirty="0" smtClean="0"/>
              <a:t>/18</a:t>
            </a:r>
            <a:endParaRPr lang="en-US" dirty="0"/>
          </a:p>
        </p:txBody>
      </p:sp>
    </p:spTree>
    <p:extLst>
      <p:ext uri="{BB962C8B-B14F-4D97-AF65-F5344CB8AC3E}">
        <p14:creationId xmlns:p14="http://schemas.microsoft.com/office/powerpoint/2010/main" val="68202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a:solidFill>
            <a:srgbClr val="FFFFCC"/>
          </a:solidFill>
        </p:spPr>
        <p:txBody>
          <a:bodyPr anchor="ctr">
            <a:normAutofit fontScale="92500" lnSpcReduction="10000"/>
          </a:bodyPr>
          <a:lstStyle/>
          <a:p>
            <a:pPr>
              <a:buNone/>
            </a:pPr>
            <a:r>
              <a:rPr lang="en-US" dirty="0" smtClean="0"/>
              <a:t>“Thou </a:t>
            </a:r>
            <a:r>
              <a:rPr lang="en-US" dirty="0"/>
              <a:t>shalt not bear false witness against thy </a:t>
            </a:r>
            <a:r>
              <a:rPr lang="en-US" dirty="0" smtClean="0"/>
              <a:t>neighbor (Exodus 20:16)”</a:t>
            </a:r>
          </a:p>
          <a:p>
            <a:pPr>
              <a:buNone/>
            </a:pPr>
            <a:endParaRPr lang="en-US" dirty="0"/>
          </a:p>
          <a:p>
            <a:pPr>
              <a:buNone/>
            </a:pPr>
            <a:r>
              <a:rPr lang="en-US" dirty="0"/>
              <a:t>“Wo unto the liar, for he shall be thrust down to hell (2 Nephi 9:34).”</a:t>
            </a:r>
          </a:p>
          <a:p>
            <a:pPr>
              <a:buNone/>
            </a:pPr>
            <a:endParaRPr lang="en-US" dirty="0" smtClean="0"/>
          </a:p>
          <a:p>
            <a:pPr>
              <a:buNone/>
            </a:pPr>
            <a:r>
              <a:rPr lang="en-US" dirty="0" smtClean="0"/>
              <a:t>“</a:t>
            </a:r>
            <a:r>
              <a:rPr lang="en-US" dirty="0"/>
              <a:t>And there shall also be many which shall say: Eat, drink, and be merry; nevertheless, fear God—he will justify in committing a little sin; yea, lie a little, take the advantage of one because of his words, dig a pit for thy neighbor; there is no harm in this; and do all these things, for tomorrow we die; and if it so be that we are guilty, God will beat us with a few stripes, and at last we shall be saved in the kingdom of </a:t>
            </a:r>
            <a:r>
              <a:rPr lang="en-US" dirty="0" smtClean="0"/>
              <a:t>God (2 </a:t>
            </a:r>
            <a:r>
              <a:rPr lang="en-US" dirty="0"/>
              <a:t>Nephi </a:t>
            </a:r>
            <a:r>
              <a:rPr lang="en-US" dirty="0" smtClean="0"/>
              <a:t>28:8).”</a:t>
            </a:r>
            <a:endParaRPr lang="en-US"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12</a:t>
            </a:fld>
            <a:r>
              <a:rPr lang="en-US" dirty="0" smtClean="0"/>
              <a:t>/18</a:t>
            </a:r>
            <a:endParaRPr lang="en-US" dirty="0"/>
          </a:p>
        </p:txBody>
      </p:sp>
    </p:spTree>
    <p:extLst>
      <p:ext uri="{BB962C8B-B14F-4D97-AF65-F5344CB8AC3E}">
        <p14:creationId xmlns:p14="http://schemas.microsoft.com/office/powerpoint/2010/main" val="330731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good</a:t>
            </a:r>
            <a:r>
              <a:rPr lang="en-US" dirty="0" smtClean="0"/>
              <a:t> side of situational ethics</a:t>
            </a:r>
            <a:endParaRPr lang="en-US" dirty="0"/>
          </a:p>
        </p:txBody>
      </p:sp>
      <p:sp>
        <p:nvSpPr>
          <p:cNvPr id="3" name="Content Placeholder 2"/>
          <p:cNvSpPr>
            <a:spLocks noGrp="1"/>
          </p:cNvSpPr>
          <p:nvPr>
            <p:ph sz="quarter" idx="1"/>
          </p:nvPr>
        </p:nvSpPr>
        <p:spPr/>
        <p:txBody>
          <a:bodyPr anchor="ctr">
            <a:normAutofit fontScale="85000" lnSpcReduction="20000"/>
          </a:bodyPr>
          <a:lstStyle/>
          <a:p>
            <a:r>
              <a:rPr lang="en-US" dirty="0" smtClean="0"/>
              <a:t>IT'S PERSONAL</a:t>
            </a:r>
          </a:p>
          <a:p>
            <a:pPr lvl="1">
              <a:buFont typeface="Courier New" panose="02070309020205020404" pitchFamily="49" charset="0"/>
              <a:buChar char="o"/>
            </a:pPr>
            <a:r>
              <a:rPr lang="en-US" dirty="0" smtClean="0"/>
              <a:t>Situation </a:t>
            </a:r>
            <a:r>
              <a:rPr lang="en-US" dirty="0"/>
              <a:t>ethics is sensitive to circumstances, context, particularity, and cultural traditions. Every moral decision is required to demonstrate respect for individuals and communities and the things that they regard as valuable.</a:t>
            </a:r>
          </a:p>
          <a:p>
            <a:pPr lvl="1">
              <a:buFont typeface="Courier New" panose="02070309020205020404" pitchFamily="49" charset="0"/>
              <a:buChar char="o"/>
            </a:pPr>
            <a:endParaRPr lang="en-US" dirty="0"/>
          </a:p>
          <a:p>
            <a:pPr lvl="1">
              <a:buFont typeface="Courier New" panose="02070309020205020404" pitchFamily="49" charset="0"/>
              <a:buChar char="o"/>
            </a:pPr>
            <a:r>
              <a:rPr lang="en-US" dirty="0"/>
              <a:t>This avoids the logical, detached, impersonal ways of thinking that some people think are </a:t>
            </a:r>
            <a:r>
              <a:rPr lang="en-US" dirty="0" smtClean="0"/>
              <a:t>overemphasized </a:t>
            </a:r>
            <a:r>
              <a:rPr lang="en-US" dirty="0"/>
              <a:t>in some other forms of ethics</a:t>
            </a:r>
            <a:r>
              <a:rPr lang="en-US" dirty="0" smtClean="0"/>
              <a:t>.</a:t>
            </a:r>
          </a:p>
          <a:p>
            <a:pPr lvl="1"/>
            <a:endParaRPr lang="en-US" dirty="0"/>
          </a:p>
          <a:p>
            <a:r>
              <a:rPr lang="en-US" dirty="0" smtClean="0"/>
              <a:t>IT'S PARTICULAR</a:t>
            </a:r>
          </a:p>
          <a:p>
            <a:pPr lvl="1">
              <a:buFont typeface="Courier New" panose="02070309020205020404" pitchFamily="49" charset="0"/>
              <a:buChar char="o"/>
            </a:pPr>
            <a:r>
              <a:rPr lang="en-US" sz="2400" dirty="0"/>
              <a:t>Because moral decisions are treated on a case-by-case basis, the decision is always tailored to particular situations.</a:t>
            </a:r>
          </a:p>
          <a:p>
            <a:pPr lvl="1"/>
            <a:endParaRPr lang="en-US" dirty="0" smtClean="0"/>
          </a:p>
          <a:p>
            <a:r>
              <a:rPr lang="en-US" dirty="0" smtClean="0"/>
              <a:t>IT'S BASED ON “DOING GOOD”</a:t>
            </a:r>
          </a:p>
          <a:p>
            <a:pPr lvl="1">
              <a:buFont typeface="Courier New" panose="02070309020205020404" pitchFamily="49" charset="0"/>
              <a:buChar char="o"/>
            </a:pPr>
            <a:r>
              <a:rPr lang="en-US" sz="2400" dirty="0"/>
              <a:t>Situation ethics teaches that right acts are those motivated by the wish to promote the well-being of people.</a:t>
            </a:r>
          </a:p>
        </p:txBody>
      </p:sp>
      <p:sp>
        <p:nvSpPr>
          <p:cNvPr id="7" name="Slide Number Placeholder 6"/>
          <p:cNvSpPr>
            <a:spLocks noGrp="1"/>
          </p:cNvSpPr>
          <p:nvPr>
            <p:ph type="sldNum" sz="quarter" idx="12"/>
          </p:nvPr>
        </p:nvSpPr>
        <p:spPr/>
        <p:txBody>
          <a:bodyPr/>
          <a:lstStyle/>
          <a:p>
            <a:fld id="{339827D5-4CE4-47AE-916C-F78C70C23FCA}" type="slidenum">
              <a:rPr lang="en-US" smtClean="0"/>
              <a:pPr/>
              <a:t>13</a:t>
            </a:fld>
            <a:r>
              <a:rPr lang="en-US" dirty="0" smtClean="0"/>
              <a:t>/18</a:t>
            </a:r>
            <a:endParaRPr lang="en-US" dirty="0"/>
          </a:p>
        </p:txBody>
      </p:sp>
    </p:spTree>
    <p:extLst>
      <p:ext uri="{BB962C8B-B14F-4D97-AF65-F5344CB8AC3E}">
        <p14:creationId xmlns:p14="http://schemas.microsoft.com/office/powerpoint/2010/main" val="335921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bad</a:t>
            </a:r>
            <a:r>
              <a:rPr lang="en-US" dirty="0" smtClean="0"/>
              <a:t> side of situational ethics</a:t>
            </a:r>
            <a:endParaRPr lang="en-US" dirty="0"/>
          </a:p>
        </p:txBody>
      </p:sp>
      <p:sp>
        <p:nvSpPr>
          <p:cNvPr id="3" name="Content Placeholder 2"/>
          <p:cNvSpPr>
            <a:spLocks noGrp="1"/>
          </p:cNvSpPr>
          <p:nvPr>
            <p:ph sz="quarter" idx="1"/>
          </p:nvPr>
        </p:nvSpPr>
        <p:spPr/>
        <p:txBody>
          <a:bodyPr anchor="ctr">
            <a:normAutofit fontScale="70000" lnSpcReduction="20000"/>
          </a:bodyPr>
          <a:lstStyle/>
          <a:p>
            <a:r>
              <a:rPr lang="en-US" dirty="0" smtClean="0"/>
              <a:t>IT EXCLUDES MOST UNIVERSAL MORAL TRUTHS</a:t>
            </a:r>
            <a:endParaRPr lang="en-US" dirty="0"/>
          </a:p>
          <a:p>
            <a:pPr lvl="1">
              <a:buFont typeface="Courier New" panose="02070309020205020404" pitchFamily="49" charset="0"/>
              <a:buChar char="o"/>
            </a:pPr>
            <a:r>
              <a:rPr lang="en-US" sz="2600" dirty="0" smtClean="0"/>
              <a:t>This generally removes </a:t>
            </a:r>
            <a:r>
              <a:rPr lang="en-US" sz="2600" dirty="0"/>
              <a:t>any possibility of guaranteeing universal human rights, and satisfying human needs for a useful ethical framework for human behavior.</a:t>
            </a:r>
          </a:p>
          <a:p>
            <a:pPr>
              <a:buNone/>
            </a:pPr>
            <a:endParaRPr lang="en-US" dirty="0"/>
          </a:p>
          <a:p>
            <a:r>
              <a:rPr lang="en-US" dirty="0" smtClean="0"/>
              <a:t>IT'S NOT CLEAR WHAT 'LOVE' MEANS</a:t>
            </a:r>
            <a:endParaRPr lang="en-US" dirty="0"/>
          </a:p>
          <a:p>
            <a:pPr lvl="1">
              <a:buFont typeface="Courier New" panose="02070309020205020404" pitchFamily="49" charset="0"/>
              <a:buChar char="o"/>
            </a:pPr>
            <a:r>
              <a:rPr lang="en-US" sz="2600" dirty="0"/>
              <a:t>Although the notion of love used in situation ethics seems attractive, it's </a:t>
            </a:r>
            <a:r>
              <a:rPr lang="en-US" sz="2600" dirty="0" smtClean="0"/>
              <a:t>rather vague </a:t>
            </a:r>
            <a:r>
              <a:rPr lang="en-US" sz="2600" dirty="0"/>
              <a:t>and can be interpreted in many ways</a:t>
            </a:r>
            <a:r>
              <a:rPr lang="en-US" sz="2600" dirty="0" smtClean="0"/>
              <a:t>.  </a:t>
            </a:r>
          </a:p>
          <a:p>
            <a:pPr lvl="1">
              <a:buFont typeface="Courier New" panose="02070309020205020404" pitchFamily="49" charset="0"/>
              <a:buChar char="o"/>
            </a:pPr>
            <a:r>
              <a:rPr lang="en-US" sz="2600" dirty="0" smtClean="0"/>
              <a:t>There is no standard; your definition and result is as valid as my definition and result, though the two may be completely different with vastly different outcomes.  How to resolve disputes?</a:t>
            </a:r>
          </a:p>
          <a:p>
            <a:pPr lvl="1">
              <a:buFont typeface="Courier New" panose="02070309020205020404" pitchFamily="49" charset="0"/>
              <a:buChar char="o"/>
            </a:pPr>
            <a:endParaRPr lang="en-US" sz="2600" dirty="0"/>
          </a:p>
          <a:p>
            <a:r>
              <a:rPr lang="en-US" dirty="0" smtClean="0"/>
              <a:t>IT'S DIFFICULT TO IMPLEMENT</a:t>
            </a:r>
            <a:endParaRPr lang="en-US" dirty="0"/>
          </a:p>
          <a:p>
            <a:pPr lvl="1">
              <a:buFont typeface="Courier New" panose="02070309020205020404" pitchFamily="49" charset="0"/>
              <a:buChar char="o"/>
            </a:pPr>
            <a:r>
              <a:rPr lang="en-US" sz="2600" dirty="0"/>
              <a:t>Situation ethics seems to be little more than a form of </a:t>
            </a:r>
            <a:r>
              <a:rPr lang="en-US" sz="2600" i="1" dirty="0"/>
              <a:t>act consequentialism</a:t>
            </a:r>
            <a:r>
              <a:rPr lang="en-US" sz="2600" dirty="0"/>
              <a:t>, in that a person can only choose the right thing to do if they consider all the consequences of their possible </a:t>
            </a:r>
            <a:r>
              <a:rPr lang="en-US" sz="2600" dirty="0" smtClean="0"/>
              <a:t>action </a:t>
            </a:r>
            <a:r>
              <a:rPr lang="en-US" sz="2600" dirty="0"/>
              <a:t>and all the people who may be affected</a:t>
            </a:r>
            <a:r>
              <a:rPr lang="en-US" sz="2600" dirty="0" smtClean="0"/>
              <a:t>.  </a:t>
            </a:r>
          </a:p>
          <a:p>
            <a:pPr lvl="2">
              <a:buFont typeface="Wingdings" panose="05000000000000000000" pitchFamily="2" charset="2"/>
              <a:buChar char="ü"/>
            </a:pPr>
            <a:r>
              <a:rPr lang="en-US" dirty="0" smtClean="0"/>
              <a:t>(This requires omniscience, something not found in human beings.)</a:t>
            </a:r>
            <a:endParaRPr lang="en-US"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14</a:t>
            </a:fld>
            <a:r>
              <a:rPr lang="en-US" dirty="0" smtClean="0"/>
              <a:t>/18</a:t>
            </a:r>
            <a:endParaRPr lang="en-US" dirty="0"/>
          </a:p>
        </p:txBody>
      </p:sp>
    </p:spTree>
    <p:extLst>
      <p:ext uri="{BB962C8B-B14F-4D97-AF65-F5344CB8AC3E}">
        <p14:creationId xmlns:p14="http://schemas.microsoft.com/office/powerpoint/2010/main" val="233990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i="1" dirty="0" smtClean="0"/>
              <a:t>bad</a:t>
            </a:r>
            <a:r>
              <a:rPr lang="en-US" dirty="0" smtClean="0"/>
              <a:t> side of situational ethics</a:t>
            </a:r>
            <a:endParaRPr lang="en-US" dirty="0"/>
          </a:p>
        </p:txBody>
      </p:sp>
      <p:sp>
        <p:nvSpPr>
          <p:cNvPr id="3" name="Content Placeholder 2"/>
          <p:cNvSpPr>
            <a:spLocks noGrp="1"/>
          </p:cNvSpPr>
          <p:nvPr>
            <p:ph sz="quarter" idx="1"/>
          </p:nvPr>
        </p:nvSpPr>
        <p:spPr/>
        <p:txBody>
          <a:bodyPr anchor="ctr">
            <a:normAutofit fontScale="47500" lnSpcReduction="20000"/>
          </a:bodyPr>
          <a:lstStyle/>
          <a:p>
            <a:r>
              <a:rPr lang="en-US" sz="4000" dirty="0" smtClean="0"/>
              <a:t>IT CAN'T PRODUCE CONSISTENT RESULTS</a:t>
            </a:r>
            <a:endParaRPr lang="en-US" sz="4000" dirty="0"/>
          </a:p>
          <a:p>
            <a:pPr lvl="1">
              <a:buFont typeface="Courier New" panose="02070309020205020404" pitchFamily="49" charset="0"/>
              <a:buChar char="o"/>
            </a:pPr>
            <a:r>
              <a:rPr lang="en-US" sz="3500" dirty="0"/>
              <a:t>Situation ethics produces a lack of consistency from one situation to the next</a:t>
            </a:r>
            <a:r>
              <a:rPr lang="en-US" sz="3500" dirty="0" smtClean="0"/>
              <a:t>.</a:t>
            </a:r>
            <a:endParaRPr lang="en-US" sz="3500" dirty="0"/>
          </a:p>
          <a:p>
            <a:pPr lvl="1">
              <a:buFont typeface="Courier New" panose="02070309020205020404" pitchFamily="49" charset="0"/>
              <a:buChar char="o"/>
            </a:pPr>
            <a:r>
              <a:rPr lang="en-US" sz="3500" dirty="0"/>
              <a:t>It may be both easier, and more just and </a:t>
            </a:r>
            <a:r>
              <a:rPr lang="en-US" sz="3500" dirty="0" smtClean="0"/>
              <a:t>loving </a:t>
            </a:r>
            <a:r>
              <a:rPr lang="en-US" sz="3500" dirty="0"/>
              <a:t>to treat similar situations </a:t>
            </a:r>
            <a:r>
              <a:rPr lang="en-US" sz="3500" dirty="0" smtClean="0"/>
              <a:t>similarly; thus, </a:t>
            </a:r>
            <a:r>
              <a:rPr lang="en-US" sz="3500" dirty="0"/>
              <a:t>situation ethics should not be treated as a free-for-all, but should look for precedents while continuing to reject rigid ethical rules</a:t>
            </a:r>
            <a:r>
              <a:rPr lang="en-US" sz="3500" dirty="0" smtClean="0"/>
              <a:t>.  But then, isn’t that the same as having a set of rules…?</a:t>
            </a:r>
          </a:p>
          <a:p>
            <a:pPr lvl="1">
              <a:buFont typeface="Courier New" panose="02070309020205020404" pitchFamily="49" charset="0"/>
              <a:buChar char="o"/>
            </a:pPr>
            <a:endParaRPr lang="en-US" sz="3500" dirty="0"/>
          </a:p>
          <a:p>
            <a:r>
              <a:rPr lang="en-US" sz="4000" dirty="0" smtClean="0"/>
              <a:t>IT MAY APPROVE OF 'EVIL' ACTS</a:t>
            </a:r>
            <a:endParaRPr lang="en-US" sz="4000" dirty="0"/>
          </a:p>
          <a:p>
            <a:pPr lvl="1">
              <a:buFont typeface="Courier New" panose="02070309020205020404" pitchFamily="49" charset="0"/>
              <a:buChar char="o"/>
            </a:pPr>
            <a:r>
              <a:rPr lang="en-US" sz="3500" dirty="0"/>
              <a:t>Situation ethics teaches that particular types of action don't have an inherent moral </a:t>
            </a:r>
            <a:r>
              <a:rPr lang="en-US" sz="3500" dirty="0" smtClean="0"/>
              <a:t>value; whether </a:t>
            </a:r>
            <a:r>
              <a:rPr lang="en-US" sz="3500" dirty="0"/>
              <a:t>they are good or bad depends on the eventual result</a:t>
            </a:r>
            <a:r>
              <a:rPr lang="en-US" sz="3500" dirty="0" smtClean="0"/>
              <a:t>.</a:t>
            </a:r>
            <a:endParaRPr lang="en-US" sz="3500" dirty="0"/>
          </a:p>
          <a:p>
            <a:pPr lvl="1">
              <a:buFont typeface="Courier New" panose="02070309020205020404" pitchFamily="49" charset="0"/>
              <a:buChar char="o"/>
            </a:pPr>
            <a:r>
              <a:rPr lang="en-US" sz="3500" dirty="0"/>
              <a:t>So it seems that situation ethics permits a person to carry out acts that are generally regarded as bad, such as killing and lying, if those acts lead to a sufficiently good </a:t>
            </a:r>
            <a:r>
              <a:rPr lang="en-US" sz="3500" dirty="0" smtClean="0"/>
              <a:t>result.</a:t>
            </a:r>
            <a:endParaRPr lang="en-US" sz="3500" dirty="0"/>
          </a:p>
          <a:p>
            <a:pPr lvl="1">
              <a:buFont typeface="Courier New" panose="02070309020205020404" pitchFamily="49" charset="0"/>
              <a:buChar char="o"/>
            </a:pPr>
            <a:r>
              <a:rPr lang="en-US" sz="3500" dirty="0"/>
              <a:t>This is an uncomfortable conclusion, but one that affects other ethical theories as well. Moreover, it does seem to be accepted in certain situations. As an obvious example, killing people is generally regarded as bad, but is viewed as acceptable in some cases of self </a:t>
            </a:r>
            <a:r>
              <a:rPr lang="en-US" sz="3500" dirty="0" smtClean="0"/>
              <a:t>defense.</a:t>
            </a:r>
            <a:endParaRPr lang="en-US" sz="3500"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15</a:t>
            </a:fld>
            <a:r>
              <a:rPr lang="en-US" dirty="0" smtClean="0"/>
              <a:t>/18</a:t>
            </a:r>
            <a:endParaRPr lang="en-US" dirty="0"/>
          </a:p>
        </p:txBody>
      </p:sp>
    </p:spTree>
    <p:extLst>
      <p:ext uri="{BB962C8B-B14F-4D97-AF65-F5344CB8AC3E}">
        <p14:creationId xmlns:p14="http://schemas.microsoft.com/office/powerpoint/2010/main" val="3218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pros and the cons</a:t>
            </a:r>
            <a:endParaRPr lang="en-US" dirty="0"/>
          </a:p>
        </p:txBody>
      </p:sp>
      <p:sp>
        <p:nvSpPr>
          <p:cNvPr id="3" name="Text Placeholder 2"/>
          <p:cNvSpPr>
            <a:spLocks noGrp="1"/>
          </p:cNvSpPr>
          <p:nvPr>
            <p:ph type="body" idx="1"/>
          </p:nvPr>
        </p:nvSpPr>
        <p:spPr/>
        <p:txBody>
          <a:bodyPr/>
          <a:lstStyle/>
          <a:p>
            <a:r>
              <a:rPr lang="en-US" dirty="0"/>
              <a:t>The good side</a:t>
            </a:r>
          </a:p>
        </p:txBody>
      </p:sp>
      <p:sp>
        <p:nvSpPr>
          <p:cNvPr id="4" name="Text Placeholder 3"/>
          <p:cNvSpPr>
            <a:spLocks noGrp="1"/>
          </p:cNvSpPr>
          <p:nvPr>
            <p:ph type="body" sz="half" idx="3"/>
          </p:nvPr>
        </p:nvSpPr>
        <p:spPr/>
        <p:txBody>
          <a:bodyPr/>
          <a:lstStyle/>
          <a:p>
            <a:r>
              <a:rPr lang="en-US" dirty="0"/>
              <a:t>The bad side</a:t>
            </a:r>
          </a:p>
        </p:txBody>
      </p:sp>
      <p:sp>
        <p:nvSpPr>
          <p:cNvPr id="5" name="Slide Number Placeholder 4"/>
          <p:cNvSpPr>
            <a:spLocks noGrp="1"/>
          </p:cNvSpPr>
          <p:nvPr>
            <p:ph type="sldNum" sz="quarter" idx="12"/>
          </p:nvPr>
        </p:nvSpPr>
        <p:spPr/>
        <p:txBody>
          <a:bodyPr/>
          <a:lstStyle/>
          <a:p>
            <a:fld id="{339827D5-4CE4-47AE-916C-F78C70C23FCA}" type="slidenum">
              <a:rPr lang="en-US" smtClean="0"/>
              <a:pPr/>
              <a:t>16</a:t>
            </a:fld>
            <a:r>
              <a:rPr lang="en-US" dirty="0" smtClean="0"/>
              <a:t>/18</a:t>
            </a:r>
            <a:endParaRPr lang="en-US" dirty="0"/>
          </a:p>
        </p:txBody>
      </p:sp>
      <p:sp>
        <p:nvSpPr>
          <p:cNvPr id="6" name="Content Placeholder 5"/>
          <p:cNvSpPr>
            <a:spLocks noGrp="1"/>
          </p:cNvSpPr>
          <p:nvPr>
            <p:ph sz="quarter" idx="2"/>
          </p:nvPr>
        </p:nvSpPr>
        <p:spPr/>
        <p:txBody>
          <a:bodyPr/>
          <a:lstStyle/>
          <a:p>
            <a:r>
              <a:rPr lang="en-US" sz="2000" dirty="0"/>
              <a:t>IT'S </a:t>
            </a:r>
            <a:r>
              <a:rPr lang="en-US" sz="2000" dirty="0" smtClean="0"/>
              <a:t>PERSONAL</a:t>
            </a:r>
          </a:p>
          <a:p>
            <a:endParaRPr lang="en-US" sz="2000" dirty="0"/>
          </a:p>
          <a:p>
            <a:r>
              <a:rPr lang="en-US" sz="2000" dirty="0"/>
              <a:t>IT'S </a:t>
            </a:r>
            <a:r>
              <a:rPr lang="en-US" sz="2000" dirty="0" smtClean="0"/>
              <a:t>PARTICULAR</a:t>
            </a:r>
          </a:p>
          <a:p>
            <a:endParaRPr lang="en-US" sz="2000" dirty="0"/>
          </a:p>
          <a:p>
            <a:r>
              <a:rPr lang="en-US" sz="2000" dirty="0"/>
              <a:t>IT'S BASED ON “DOING GOOD”</a:t>
            </a:r>
          </a:p>
          <a:p>
            <a:endParaRPr lang="en-US" dirty="0"/>
          </a:p>
        </p:txBody>
      </p:sp>
      <p:sp>
        <p:nvSpPr>
          <p:cNvPr id="7" name="Content Placeholder 6"/>
          <p:cNvSpPr>
            <a:spLocks noGrp="1"/>
          </p:cNvSpPr>
          <p:nvPr>
            <p:ph sz="quarter" idx="4"/>
          </p:nvPr>
        </p:nvSpPr>
        <p:spPr/>
        <p:txBody>
          <a:bodyPr>
            <a:normAutofit lnSpcReduction="10000"/>
          </a:bodyPr>
          <a:lstStyle/>
          <a:p>
            <a:r>
              <a:rPr lang="en-US" sz="2000" dirty="0"/>
              <a:t>IT EXCLUDES MOST UNIVERSAL MORAL </a:t>
            </a:r>
            <a:r>
              <a:rPr lang="en-US" sz="2000" dirty="0" smtClean="0"/>
              <a:t>TRUTHS</a:t>
            </a:r>
          </a:p>
          <a:p>
            <a:endParaRPr lang="en-US" sz="2000" dirty="0"/>
          </a:p>
          <a:p>
            <a:r>
              <a:rPr lang="en-US" sz="2000" dirty="0"/>
              <a:t>IT'S NOT CLEAR WHAT </a:t>
            </a:r>
            <a:r>
              <a:rPr lang="en-US" sz="2000" dirty="0" smtClean="0"/>
              <a:t>‘LOVE’ MEANS</a:t>
            </a:r>
          </a:p>
          <a:p>
            <a:endParaRPr lang="en-US" sz="2000" dirty="0"/>
          </a:p>
          <a:p>
            <a:r>
              <a:rPr lang="en-US" sz="2000" dirty="0"/>
              <a:t>IT'S DIFFICULT TO </a:t>
            </a:r>
            <a:r>
              <a:rPr lang="en-US" sz="2000" dirty="0" smtClean="0"/>
              <a:t>IMPLEMENT</a:t>
            </a:r>
          </a:p>
          <a:p>
            <a:endParaRPr lang="en-US" sz="2000" dirty="0"/>
          </a:p>
          <a:p>
            <a:r>
              <a:rPr lang="en-US" sz="2000" dirty="0"/>
              <a:t>IT CAN'T PRODUCE CONSISTENT </a:t>
            </a:r>
            <a:r>
              <a:rPr lang="en-US" sz="2000" dirty="0" smtClean="0"/>
              <a:t>RESULTS</a:t>
            </a:r>
          </a:p>
          <a:p>
            <a:endParaRPr lang="en-US" sz="2000" dirty="0"/>
          </a:p>
          <a:p>
            <a:r>
              <a:rPr lang="en-US" sz="2000" dirty="0"/>
              <a:t>IT MAY APPROVE OF </a:t>
            </a:r>
            <a:r>
              <a:rPr lang="en-US" sz="2000" dirty="0" smtClean="0"/>
              <a:t>‘EVIL’ </a:t>
            </a:r>
            <a:r>
              <a:rPr lang="en-US" sz="2000" dirty="0"/>
              <a:t>ACTS</a:t>
            </a:r>
          </a:p>
          <a:p>
            <a:endParaRPr lang="en-US" dirty="0"/>
          </a:p>
        </p:txBody>
      </p:sp>
    </p:spTree>
    <p:extLst>
      <p:ext uri="{BB962C8B-B14F-4D97-AF65-F5344CB8AC3E}">
        <p14:creationId xmlns:p14="http://schemas.microsoft.com/office/powerpoint/2010/main" val="245472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chor="ctr">
            <a:normAutofit lnSpcReduction="10000"/>
          </a:bodyPr>
          <a:lstStyle/>
          <a:p>
            <a:endParaRPr lang="en-US" sz="4000" dirty="0"/>
          </a:p>
          <a:p>
            <a:endParaRPr lang="en-US" sz="4000" dirty="0"/>
          </a:p>
          <a:p>
            <a:pPr marL="0" indent="0">
              <a:buNone/>
            </a:pPr>
            <a:r>
              <a:rPr lang="en-US" sz="4000" dirty="0"/>
              <a:t>    </a:t>
            </a:r>
            <a:r>
              <a:rPr lang="en-US" sz="4000" dirty="0" smtClean="0"/>
              <a:t>“By </a:t>
            </a:r>
            <a:r>
              <a:rPr lang="en-US" sz="4000" dirty="0"/>
              <a:t>the 1970s, situation ethics had been roundly rejected as no ethics at all</a:t>
            </a:r>
            <a:r>
              <a:rPr lang="en-US" sz="4000" dirty="0" smtClean="0"/>
              <a:t>...”</a:t>
            </a:r>
            <a:endParaRPr lang="en-US" sz="4000" dirty="0"/>
          </a:p>
          <a:p>
            <a:endParaRPr lang="en-US" sz="4000" dirty="0"/>
          </a:p>
          <a:p>
            <a:pPr marL="0" indent="0">
              <a:buNone/>
            </a:pPr>
            <a:r>
              <a:rPr lang="en-US" sz="4000" dirty="0"/>
              <a:t>    </a:t>
            </a:r>
            <a:r>
              <a:rPr lang="en-US" sz="2200" dirty="0" smtClean="0"/>
              <a:t>--Daniel </a:t>
            </a:r>
            <a:r>
              <a:rPr lang="en-US" sz="2200" dirty="0"/>
              <a:t>Callahan, </a:t>
            </a:r>
            <a:r>
              <a:rPr lang="en-US" sz="2200" i="1" dirty="0"/>
              <a:t>Universalism &amp; Particularism</a:t>
            </a:r>
            <a:r>
              <a:rPr lang="en-US" sz="2200" dirty="0"/>
              <a:t>, The Hastings Center Report, 2000</a:t>
            </a:r>
          </a:p>
          <a:p>
            <a:endParaRPr lang="en-US" sz="4000"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17</a:t>
            </a:fld>
            <a:r>
              <a:rPr lang="en-US" dirty="0" smtClean="0"/>
              <a:t>/18</a:t>
            </a:r>
            <a:endParaRPr lang="en-US" dirty="0"/>
          </a:p>
        </p:txBody>
      </p:sp>
    </p:spTree>
    <p:extLst>
      <p:ext uri="{BB962C8B-B14F-4D97-AF65-F5344CB8AC3E}">
        <p14:creationId xmlns:p14="http://schemas.microsoft.com/office/powerpoint/2010/main" val="318524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 not</a:t>
            </a:r>
            <a:endParaRPr lang="en-US" dirty="0"/>
          </a:p>
        </p:txBody>
      </p:sp>
      <p:sp>
        <p:nvSpPr>
          <p:cNvPr id="3" name="Content Placeholder 2"/>
          <p:cNvSpPr>
            <a:spLocks noGrp="1"/>
          </p:cNvSpPr>
          <p:nvPr>
            <p:ph sz="quarter" idx="1"/>
          </p:nvPr>
        </p:nvSpPr>
        <p:spPr/>
        <p:txBody>
          <a:bodyPr anchor="ctr">
            <a:normAutofit fontScale="32500" lnSpcReduction="20000"/>
          </a:bodyPr>
          <a:lstStyle/>
          <a:p>
            <a:endParaRPr lang="en-US" sz="4000" dirty="0"/>
          </a:p>
          <a:p>
            <a:endParaRPr lang="en-US" sz="4000" dirty="0"/>
          </a:p>
          <a:p>
            <a:pPr marL="0" indent="0">
              <a:buNone/>
            </a:pPr>
            <a:r>
              <a:rPr lang="en-US" sz="4900" dirty="0" smtClean="0"/>
              <a:t>Situational ethics is </a:t>
            </a:r>
            <a:r>
              <a:rPr lang="en-US" sz="4900" i="1" dirty="0" smtClean="0"/>
              <a:t>not</a:t>
            </a:r>
            <a:r>
              <a:rPr lang="en-US" sz="4900" dirty="0" smtClean="0"/>
              <a:t> the same thing as simply making a decision in a particular situation.</a:t>
            </a:r>
          </a:p>
          <a:p>
            <a:pPr marL="0" indent="0">
              <a:buNone/>
            </a:pPr>
            <a:endParaRPr lang="en-US" sz="4900" dirty="0"/>
          </a:p>
          <a:p>
            <a:r>
              <a:rPr lang="en-US" sz="4900" dirty="0" smtClean="0"/>
              <a:t>We all make decisions on a daily basis.  Those decisions are based upon a hierarchy of rules, and may not always be easy to make.</a:t>
            </a:r>
            <a:r>
              <a:rPr lang="en-US" sz="4900" dirty="0"/>
              <a:t>	</a:t>
            </a:r>
            <a:endParaRPr lang="en-US" sz="4900" dirty="0" smtClean="0"/>
          </a:p>
          <a:p>
            <a:pPr lvl="1">
              <a:buFont typeface="Courier New" panose="02070309020205020404" pitchFamily="49" charset="0"/>
              <a:buChar char="o"/>
            </a:pPr>
            <a:r>
              <a:rPr lang="en-US" sz="4600" dirty="0" smtClean="0"/>
              <a:t>That’s part of the test of mortality (consider Adam and Eve…)</a:t>
            </a:r>
            <a:endParaRPr lang="en-US" sz="4600" dirty="0"/>
          </a:p>
          <a:p>
            <a:pPr marL="0" indent="0">
              <a:buNone/>
            </a:pPr>
            <a:endParaRPr lang="en-US" sz="4900" dirty="0" smtClean="0"/>
          </a:p>
          <a:p>
            <a:r>
              <a:rPr lang="en-US" sz="4900" dirty="0" smtClean="0"/>
              <a:t>One rule may take precedence over another in a given situation; however, that is not </a:t>
            </a:r>
            <a:r>
              <a:rPr lang="en-US" sz="4900" i="1" dirty="0" smtClean="0"/>
              <a:t>situational ethics</a:t>
            </a:r>
            <a:r>
              <a:rPr lang="en-US" sz="4900" dirty="0"/>
              <a:t>—</a:t>
            </a:r>
            <a:r>
              <a:rPr lang="en-US" sz="4900" dirty="0" smtClean="0"/>
              <a:t>that’s “order of precedence.”</a:t>
            </a:r>
          </a:p>
          <a:p>
            <a:pPr marL="0" indent="0">
              <a:buNone/>
            </a:pPr>
            <a:endParaRPr lang="en-US" sz="4900" dirty="0"/>
          </a:p>
          <a:p>
            <a:r>
              <a:rPr lang="en-US" sz="4900" dirty="0" smtClean="0"/>
              <a:t>Conveniently ignoring a law (while choosing to obey others or not) is not situational ethics—that’s immorality or contempt for the rule of law</a:t>
            </a:r>
            <a:r>
              <a:rPr lang="en-US" sz="4900" dirty="0" smtClean="0"/>
              <a:t>.</a:t>
            </a:r>
          </a:p>
          <a:p>
            <a:pPr lvl="1">
              <a:buFont typeface="Courier New" panose="02070309020205020404" pitchFamily="49" charset="0"/>
              <a:buChar char="o"/>
            </a:pPr>
            <a:r>
              <a:rPr lang="en-US" sz="4600" dirty="0" smtClean="0"/>
              <a:t>And yet, civil disobedience is not inherently bad (</a:t>
            </a:r>
            <a:r>
              <a:rPr lang="en-US" sz="4600" dirty="0"/>
              <a:t>consider Shadrach, Meshach, and Abed-</a:t>
            </a:r>
            <a:r>
              <a:rPr lang="en-US" sz="4600" dirty="0" err="1"/>
              <a:t>nego</a:t>
            </a:r>
            <a:r>
              <a:rPr lang="en-US" sz="4600" dirty="0"/>
              <a:t>…)</a:t>
            </a:r>
            <a:endParaRPr lang="en-US" sz="4600" dirty="0"/>
          </a:p>
          <a:p>
            <a:pPr marL="0" indent="0">
              <a:buNone/>
            </a:pPr>
            <a:endParaRPr lang="en-US" sz="4900" dirty="0"/>
          </a:p>
          <a:p>
            <a:r>
              <a:rPr lang="en-US" sz="4900" dirty="0" smtClean="0"/>
              <a:t>Working for a “greater good” is not necessarily situational ethics.  All legal systems attempt to achieve the “greater good” (general welfare) in one way or another, in whatever way that greater good is defined.  Seeking the “greater good” is an ideal common to both ideologies; the means to achieve it are different.</a:t>
            </a:r>
            <a:endParaRPr lang="en-US" sz="4900" dirty="0"/>
          </a:p>
          <a:p>
            <a:pPr marL="0" indent="0">
              <a:buNone/>
            </a:pPr>
            <a:r>
              <a:rPr lang="en-US" sz="4000" dirty="0"/>
              <a:t>    </a:t>
            </a:r>
          </a:p>
        </p:txBody>
      </p:sp>
      <p:sp>
        <p:nvSpPr>
          <p:cNvPr id="7" name="Slide Number Placeholder 6"/>
          <p:cNvSpPr>
            <a:spLocks noGrp="1"/>
          </p:cNvSpPr>
          <p:nvPr>
            <p:ph type="sldNum" sz="quarter" idx="12"/>
          </p:nvPr>
        </p:nvSpPr>
        <p:spPr/>
        <p:txBody>
          <a:bodyPr/>
          <a:lstStyle/>
          <a:p>
            <a:fld id="{339827D5-4CE4-47AE-916C-F78C70C23FCA}" type="slidenum">
              <a:rPr lang="en-US" smtClean="0"/>
              <a:pPr/>
              <a:t>18</a:t>
            </a:fld>
            <a:r>
              <a:rPr lang="en-US" dirty="0" smtClean="0"/>
              <a:t>/18</a:t>
            </a:r>
            <a:endParaRPr lang="en-US" dirty="0"/>
          </a:p>
        </p:txBody>
      </p:sp>
    </p:spTree>
    <p:extLst>
      <p:ext uri="{BB962C8B-B14F-4D97-AF65-F5344CB8AC3E}">
        <p14:creationId xmlns:p14="http://schemas.microsoft.com/office/powerpoint/2010/main" val="324762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Prophets &amp; Leaders Speak</a:t>
            </a:r>
            <a:endParaRPr lang="en-US" dirty="0"/>
          </a:p>
        </p:txBody>
      </p:sp>
      <p:sp>
        <p:nvSpPr>
          <p:cNvPr id="3" name="Content Placeholder 2"/>
          <p:cNvSpPr>
            <a:spLocks noGrp="1"/>
          </p:cNvSpPr>
          <p:nvPr>
            <p:ph sz="quarter" idx="1"/>
          </p:nvPr>
        </p:nvSpPr>
        <p:spPr/>
        <p:txBody>
          <a:bodyPr anchor="ctr">
            <a:normAutofit/>
          </a:bodyPr>
          <a:lstStyle/>
          <a:p>
            <a:pPr indent="0">
              <a:buNone/>
            </a:pPr>
            <a:r>
              <a:rPr lang="en-US" sz="2800" dirty="0"/>
              <a:t>“One reason for the decline in moral values is that the world has invented a new, constantly changing and undependable standard of moral conduct referred to as “situational ethics.” Now, individuals define good and evil as being adjustable according to each situation; this is in direct contrast to the proclaimed God-given absolute standard: “Thou shalt not!”—as in “Thou shalt not steal” (Ex. 20:15).”</a:t>
            </a:r>
            <a:endParaRPr lang="en-US" sz="2800" dirty="0" smtClean="0"/>
          </a:p>
          <a:p>
            <a:pPr indent="0">
              <a:buNone/>
            </a:pPr>
            <a:r>
              <a:rPr lang="en-US" sz="2800" dirty="0" smtClean="0"/>
              <a:t>	</a:t>
            </a:r>
          </a:p>
          <a:p>
            <a:pPr indent="0" algn="ctr">
              <a:buNone/>
            </a:pPr>
            <a:r>
              <a:rPr lang="en-US" sz="2000" i="1" dirty="0" smtClean="0"/>
              <a:t>--Elder David </a:t>
            </a:r>
            <a:r>
              <a:rPr lang="en-US" sz="2000" i="1" dirty="0"/>
              <a:t>B. Haight, “Ethics and </a:t>
            </a:r>
            <a:r>
              <a:rPr lang="en-US" sz="2000" i="1" dirty="0" smtClean="0"/>
              <a:t>Honesty.” Ensign, Nov. 1987 (October General Conference 1987)</a:t>
            </a:r>
            <a:endParaRPr lang="en-US" sz="2000" i="1"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2</a:t>
            </a:fld>
            <a:r>
              <a:rPr lang="en-US" dirty="0" smtClean="0"/>
              <a:t>/18</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Prophets &amp; Leaders Speak</a:t>
            </a:r>
          </a:p>
        </p:txBody>
      </p:sp>
      <p:sp>
        <p:nvSpPr>
          <p:cNvPr id="3" name="Content Placeholder 2"/>
          <p:cNvSpPr>
            <a:spLocks noGrp="1"/>
          </p:cNvSpPr>
          <p:nvPr>
            <p:ph sz="quarter" idx="1"/>
          </p:nvPr>
        </p:nvSpPr>
        <p:spPr/>
        <p:txBody>
          <a:bodyPr anchor="ctr">
            <a:normAutofit fontScale="85000" lnSpcReduction="20000"/>
          </a:bodyPr>
          <a:lstStyle/>
          <a:p>
            <a:pPr indent="0">
              <a:buNone/>
            </a:pPr>
            <a:r>
              <a:rPr lang="en-US" sz="2800" dirty="0" smtClean="0"/>
              <a:t>“Many </a:t>
            </a:r>
            <a:r>
              <a:rPr lang="en-US" sz="2800" dirty="0"/>
              <a:t>have referred to the current era as the information age. But it is ironic that, in an information-rich era, the biggest threat to our world’s societies, rich or poor, and to each of us personally is the absence of moral clarity and purpose. </a:t>
            </a:r>
            <a:r>
              <a:rPr lang="en-US" sz="2800" dirty="0">
                <a:effectLst>
                  <a:glow rad="228600">
                    <a:srgbClr val="FFFFCC">
                      <a:alpha val="40000"/>
                    </a:srgbClr>
                  </a:glow>
                </a:effectLst>
              </a:rPr>
              <a:t>Take the United States, for example, where 96 percent say they believe there is a God, </a:t>
            </a:r>
            <a:r>
              <a:rPr lang="en-US" sz="2800" dirty="0" smtClean="0">
                <a:effectLst>
                  <a:glow rad="228600">
                    <a:srgbClr val="FFFFCC">
                      <a:alpha val="40000"/>
                    </a:srgbClr>
                  </a:glow>
                </a:effectLst>
              </a:rPr>
              <a:t>yet </a:t>
            </a:r>
            <a:r>
              <a:rPr lang="en-US" sz="2800" dirty="0">
                <a:effectLst>
                  <a:glow rad="228600">
                    <a:srgbClr val="FFFFCC">
                      <a:alpha val="40000"/>
                    </a:srgbClr>
                  </a:glow>
                </a:effectLst>
              </a:rPr>
              <a:t>a full 79 percent also believe that “there are few moral absolutes—what is right or wrong [they believe] usually varies from situation to situation</a:t>
            </a:r>
            <a:r>
              <a:rPr lang="en-US" sz="2800" dirty="0" smtClean="0">
                <a:effectLst>
                  <a:glow rad="228600">
                    <a:srgbClr val="FFFFCC">
                      <a:alpha val="40000"/>
                    </a:srgbClr>
                  </a:glow>
                </a:effectLst>
              </a:rPr>
              <a:t>.”</a:t>
            </a:r>
          </a:p>
          <a:p>
            <a:pPr indent="0">
              <a:buNone/>
            </a:pPr>
            <a:endParaRPr lang="en-US" sz="2800" dirty="0">
              <a:effectLst>
                <a:glow rad="228600">
                  <a:srgbClr val="FFFFCC">
                    <a:alpha val="40000"/>
                  </a:srgbClr>
                </a:glow>
              </a:effectLst>
            </a:endParaRPr>
          </a:p>
          <a:p>
            <a:pPr indent="0">
              <a:buNone/>
            </a:pPr>
            <a:r>
              <a:rPr lang="en-US" sz="2800" dirty="0">
                <a:effectLst>
                  <a:glow rad="228600">
                    <a:srgbClr val="FFFFCC">
                      <a:alpha val="40000"/>
                    </a:srgbClr>
                  </a:glow>
                </a:effectLst>
              </a:rPr>
              <a:t>Societies structured by situational ethics—the belief that all truths are relative—create a moral environment defined by undistinguished shades of gray</a:t>
            </a:r>
            <a:r>
              <a:rPr lang="en-US" sz="2800" dirty="0" smtClean="0">
                <a:effectLst>
                  <a:glow rad="228600">
                    <a:srgbClr val="FFFFCC">
                      <a:alpha val="40000"/>
                    </a:srgbClr>
                  </a:glow>
                </a:effectLst>
              </a:rPr>
              <a:t>.”</a:t>
            </a:r>
          </a:p>
          <a:p>
            <a:pPr indent="0">
              <a:buNone/>
            </a:pPr>
            <a:r>
              <a:rPr lang="en-US" sz="2800" dirty="0" smtClean="0"/>
              <a:t>	</a:t>
            </a:r>
          </a:p>
          <a:p>
            <a:pPr indent="0" algn="ctr">
              <a:buNone/>
            </a:pPr>
            <a:r>
              <a:rPr lang="en-US" sz="2000" i="1" dirty="0" smtClean="0"/>
              <a:t>--</a:t>
            </a:r>
            <a:r>
              <a:rPr lang="en-US" sz="2000" i="1" dirty="0"/>
              <a:t>Elder Richard B. </a:t>
            </a:r>
            <a:r>
              <a:rPr lang="en-US" sz="2000" i="1" dirty="0" err="1"/>
              <a:t>Wirthlin</a:t>
            </a:r>
            <a:r>
              <a:rPr lang="en-US" sz="2000" i="1" dirty="0"/>
              <a:t>, “Four Absolute Truths Provide an Unfailing Moral Compass.” </a:t>
            </a:r>
            <a:r>
              <a:rPr lang="en-US" sz="2000" i="1" dirty="0" smtClean="0"/>
              <a:t>Ensign, Nov. 1997 (October General Conference 1997)</a:t>
            </a:r>
            <a:endParaRPr lang="en-US" sz="2000" i="1"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3</a:t>
            </a:fld>
            <a:r>
              <a:rPr lang="en-US" dirty="0" smtClean="0"/>
              <a:t>/18</a:t>
            </a:r>
            <a:endParaRPr lang="en-US" dirty="0"/>
          </a:p>
        </p:txBody>
      </p:sp>
    </p:spTree>
    <p:extLst>
      <p:ext uri="{BB962C8B-B14F-4D97-AF65-F5344CB8AC3E}">
        <p14:creationId xmlns:p14="http://schemas.microsoft.com/office/powerpoint/2010/main" val="397307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Prophets &amp; Leaders Speak</a:t>
            </a:r>
          </a:p>
        </p:txBody>
      </p:sp>
      <p:sp>
        <p:nvSpPr>
          <p:cNvPr id="3" name="Content Placeholder 2"/>
          <p:cNvSpPr>
            <a:spLocks noGrp="1"/>
          </p:cNvSpPr>
          <p:nvPr>
            <p:ph sz="quarter" idx="1"/>
          </p:nvPr>
        </p:nvSpPr>
        <p:spPr/>
        <p:txBody>
          <a:bodyPr anchor="ctr">
            <a:normAutofit fontScale="70000" lnSpcReduction="20000"/>
          </a:bodyPr>
          <a:lstStyle/>
          <a:p>
            <a:pPr indent="0">
              <a:buNone/>
            </a:pPr>
            <a:r>
              <a:rPr lang="en-US" sz="2800" dirty="0" smtClean="0"/>
              <a:t>“There </a:t>
            </a:r>
            <a:r>
              <a:rPr lang="en-US" sz="2800" dirty="0"/>
              <a:t>is a great difference between ethics and religion. There is a distinction between one whose life is based on mere ethics and one who lives a truly religious life. We have a need for ethics, but true religion includes the truths of ethics and goes far beyond. True religion has its roots in the belief in a supreme being. Christian religion is based upon a belief in God the Eternal Father and in his Son Jesus Christ and in the word of the Lord as contained in scripture. </a:t>
            </a:r>
            <a:r>
              <a:rPr lang="en-US" sz="2800" dirty="0" smtClean="0"/>
              <a:t>…</a:t>
            </a:r>
            <a:endParaRPr lang="en-US" sz="2800" dirty="0"/>
          </a:p>
          <a:p>
            <a:pPr indent="0">
              <a:buNone/>
            </a:pPr>
            <a:endParaRPr lang="en-US" sz="2800" dirty="0"/>
          </a:p>
          <a:p>
            <a:pPr indent="0">
              <a:buNone/>
            </a:pPr>
            <a:r>
              <a:rPr lang="en-US" sz="2800" dirty="0"/>
              <a:t>“True religion to the Christian is demonstrated by a real belief in God and the realization that we are responsible to him for our acts and conduct. </a:t>
            </a:r>
            <a:r>
              <a:rPr lang="en-US" sz="2800" dirty="0">
                <a:effectLst>
                  <a:glow rad="228600">
                    <a:srgbClr val="FFFFCC">
                      <a:alpha val="40000"/>
                    </a:srgbClr>
                  </a:glow>
                </a:effectLst>
              </a:rPr>
              <a:t>A person who lives such religion is willing to live the principles of the gospel of Christ and walk uprightly before the Lord in all things according to his revealed law. </a:t>
            </a:r>
            <a:r>
              <a:rPr lang="en-US" sz="2800" dirty="0"/>
              <a:t>This brings to a man or a woman a sense of peace and freedom from confusion in life and gives an assurance of eternal life </a:t>
            </a:r>
            <a:r>
              <a:rPr lang="en-US" sz="2800" dirty="0" smtClean="0"/>
              <a:t>hereafter.” </a:t>
            </a:r>
          </a:p>
          <a:p>
            <a:pPr indent="0">
              <a:buNone/>
            </a:pPr>
            <a:endParaRPr lang="en-US" sz="2800" dirty="0" smtClean="0"/>
          </a:p>
          <a:p>
            <a:pPr indent="0">
              <a:buNone/>
            </a:pPr>
            <a:r>
              <a:rPr lang="en-US" sz="2800" dirty="0" smtClean="0"/>
              <a:t>--Elder </a:t>
            </a:r>
            <a:r>
              <a:rPr lang="en-US" sz="2800" dirty="0"/>
              <a:t>Howard W. </a:t>
            </a:r>
            <a:r>
              <a:rPr lang="en-US" sz="2800" dirty="0" smtClean="0"/>
              <a:t>Hunter in </a:t>
            </a:r>
            <a:r>
              <a:rPr lang="en-US" sz="2800" dirty="0"/>
              <a:t>Conference Report, Oct. 1969, </a:t>
            </a:r>
            <a:r>
              <a:rPr lang="en-US" sz="2800" dirty="0" smtClean="0"/>
              <a:t>112</a:t>
            </a:r>
          </a:p>
        </p:txBody>
      </p:sp>
      <p:sp>
        <p:nvSpPr>
          <p:cNvPr id="7" name="Slide Number Placeholder 6"/>
          <p:cNvSpPr>
            <a:spLocks noGrp="1"/>
          </p:cNvSpPr>
          <p:nvPr>
            <p:ph type="sldNum" sz="quarter" idx="12"/>
          </p:nvPr>
        </p:nvSpPr>
        <p:spPr/>
        <p:txBody>
          <a:bodyPr/>
          <a:lstStyle/>
          <a:p>
            <a:fld id="{339827D5-4CE4-47AE-916C-F78C70C23FCA}" type="slidenum">
              <a:rPr lang="en-US" smtClean="0"/>
              <a:pPr/>
              <a:t>4</a:t>
            </a:fld>
            <a:r>
              <a:rPr lang="en-US" dirty="0" smtClean="0"/>
              <a:t>/18</a:t>
            </a:r>
            <a:endParaRPr lang="en-US" dirty="0"/>
          </a:p>
        </p:txBody>
      </p:sp>
    </p:spTree>
    <p:extLst>
      <p:ext uri="{BB962C8B-B14F-4D97-AF65-F5344CB8AC3E}">
        <p14:creationId xmlns:p14="http://schemas.microsoft.com/office/powerpoint/2010/main" val="373052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Prophets &amp; Leaders Speak</a:t>
            </a:r>
          </a:p>
        </p:txBody>
      </p:sp>
      <p:sp>
        <p:nvSpPr>
          <p:cNvPr id="3" name="Content Placeholder 2"/>
          <p:cNvSpPr>
            <a:spLocks noGrp="1"/>
          </p:cNvSpPr>
          <p:nvPr>
            <p:ph sz="quarter" idx="1"/>
          </p:nvPr>
        </p:nvSpPr>
        <p:spPr/>
        <p:txBody>
          <a:bodyPr anchor="ctr">
            <a:normAutofit/>
          </a:bodyPr>
          <a:lstStyle/>
          <a:p>
            <a:pPr indent="0">
              <a:buNone/>
            </a:pPr>
            <a:r>
              <a:rPr lang="en-US" sz="2800" dirty="0"/>
              <a:t>“Latter-day Saint ethical life requires members to treat their neighbors with respect, regardless of the situation. Behavior in a religious setting should be consistent with behavior in a secular setting.” </a:t>
            </a:r>
            <a:endParaRPr lang="en-US" sz="2800" dirty="0" smtClean="0"/>
          </a:p>
          <a:p>
            <a:pPr indent="0">
              <a:buNone/>
            </a:pPr>
            <a:endParaRPr lang="en-US" sz="2800" dirty="0" smtClean="0"/>
          </a:p>
          <a:p>
            <a:pPr indent="0">
              <a:buNone/>
            </a:pPr>
            <a:r>
              <a:rPr lang="en-US" sz="2000" dirty="0"/>
              <a:t>--</a:t>
            </a:r>
            <a:r>
              <a:rPr lang="en-US" sz="2000" i="1" dirty="0"/>
              <a:t>The Mormon Ethic of </a:t>
            </a:r>
            <a:r>
              <a:rPr lang="en-US" sz="2000" i="1" dirty="0" smtClean="0"/>
              <a:t>Civility</a:t>
            </a:r>
            <a:r>
              <a:rPr lang="en-US" sz="2000" dirty="0" smtClean="0"/>
              <a:t>, LDS </a:t>
            </a:r>
            <a:r>
              <a:rPr lang="en-US" sz="2000" dirty="0"/>
              <a:t>Church Newsroom, 16 October 2009</a:t>
            </a:r>
            <a:endParaRPr lang="en-US" sz="2000" dirty="0" smtClean="0"/>
          </a:p>
        </p:txBody>
      </p:sp>
      <p:sp>
        <p:nvSpPr>
          <p:cNvPr id="7" name="Slide Number Placeholder 6"/>
          <p:cNvSpPr>
            <a:spLocks noGrp="1"/>
          </p:cNvSpPr>
          <p:nvPr>
            <p:ph type="sldNum" sz="quarter" idx="12"/>
          </p:nvPr>
        </p:nvSpPr>
        <p:spPr/>
        <p:txBody>
          <a:bodyPr/>
          <a:lstStyle/>
          <a:p>
            <a:fld id="{339827D5-4CE4-47AE-916C-F78C70C23FCA}" type="slidenum">
              <a:rPr lang="en-US" smtClean="0"/>
              <a:pPr/>
              <a:t>5</a:t>
            </a:fld>
            <a:r>
              <a:rPr lang="en-US" dirty="0" smtClean="0"/>
              <a:t>/18</a:t>
            </a:r>
            <a:endParaRPr lang="en-US" dirty="0"/>
          </a:p>
        </p:txBody>
      </p:sp>
    </p:spTree>
    <p:extLst>
      <p:ext uri="{BB962C8B-B14F-4D97-AF65-F5344CB8AC3E}">
        <p14:creationId xmlns:p14="http://schemas.microsoft.com/office/powerpoint/2010/main" val="189453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Prophets &amp; Leaders Speak</a:t>
            </a:r>
          </a:p>
        </p:txBody>
      </p:sp>
      <p:sp>
        <p:nvSpPr>
          <p:cNvPr id="3" name="Content Placeholder 2"/>
          <p:cNvSpPr>
            <a:spLocks noGrp="1"/>
          </p:cNvSpPr>
          <p:nvPr>
            <p:ph sz="quarter" idx="1"/>
          </p:nvPr>
        </p:nvSpPr>
        <p:spPr/>
        <p:txBody>
          <a:bodyPr anchor="ctr">
            <a:normAutofit/>
          </a:bodyPr>
          <a:lstStyle/>
          <a:p>
            <a:pPr indent="0">
              <a:buNone/>
            </a:pPr>
            <a:r>
              <a:rPr lang="en-US" sz="2800" dirty="0"/>
              <a:t>“</a:t>
            </a:r>
            <a:r>
              <a:rPr lang="en-US" sz="2800" dirty="0" smtClean="0"/>
              <a:t>12.  </a:t>
            </a:r>
            <a:r>
              <a:rPr lang="en-US" sz="2800" dirty="0"/>
              <a:t>We believe in being subject to kings, presidents, rulers, and magistrates, in obeying, honoring, and sustaining the law.” </a:t>
            </a:r>
            <a:endParaRPr lang="en-US" sz="2800" dirty="0" smtClean="0"/>
          </a:p>
          <a:p>
            <a:pPr indent="0">
              <a:buNone/>
            </a:pPr>
            <a:endParaRPr lang="en-US" sz="2800" dirty="0" smtClean="0"/>
          </a:p>
          <a:p>
            <a:pPr indent="0">
              <a:buNone/>
            </a:pPr>
            <a:r>
              <a:rPr lang="en-US" sz="2000" dirty="0" smtClean="0"/>
              <a:t>--Joseph Smith, Jr., </a:t>
            </a:r>
            <a:r>
              <a:rPr lang="en-US" sz="2000" i="1" dirty="0" smtClean="0"/>
              <a:t>The Articles of Faith</a:t>
            </a:r>
            <a:endParaRPr lang="en-US" sz="2000" dirty="0" smtClean="0"/>
          </a:p>
        </p:txBody>
      </p:sp>
      <p:sp>
        <p:nvSpPr>
          <p:cNvPr id="7" name="Slide Number Placeholder 6"/>
          <p:cNvSpPr>
            <a:spLocks noGrp="1"/>
          </p:cNvSpPr>
          <p:nvPr>
            <p:ph type="sldNum" sz="quarter" idx="12"/>
          </p:nvPr>
        </p:nvSpPr>
        <p:spPr/>
        <p:txBody>
          <a:bodyPr/>
          <a:lstStyle/>
          <a:p>
            <a:fld id="{339827D5-4CE4-47AE-916C-F78C70C23FCA}" type="slidenum">
              <a:rPr lang="en-US" smtClean="0"/>
              <a:pPr/>
              <a:t>6</a:t>
            </a:fld>
            <a:r>
              <a:rPr lang="en-US" dirty="0" smtClean="0"/>
              <a:t>/18</a:t>
            </a:r>
            <a:endParaRPr lang="en-US" dirty="0"/>
          </a:p>
        </p:txBody>
      </p:sp>
    </p:spTree>
    <p:extLst>
      <p:ext uri="{BB962C8B-B14F-4D97-AF65-F5344CB8AC3E}">
        <p14:creationId xmlns:p14="http://schemas.microsoft.com/office/powerpoint/2010/main" val="5212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p:txBody>
          <a:bodyPr anchor="ctr">
            <a:normAutofit/>
          </a:bodyPr>
          <a:lstStyle/>
          <a:p>
            <a:pPr>
              <a:buNone/>
            </a:pPr>
            <a:r>
              <a:rPr lang="en-US" dirty="0" smtClean="0"/>
              <a:t>Joseph Fletcher</a:t>
            </a:r>
          </a:p>
          <a:p>
            <a:r>
              <a:rPr lang="en-US" dirty="0" smtClean="0"/>
              <a:t>Situation Ethics:  The New Morality, 1966</a:t>
            </a:r>
          </a:p>
          <a:p>
            <a:endParaRPr lang="en-US" dirty="0"/>
          </a:p>
          <a:p>
            <a:pPr lvl="1">
              <a:buFont typeface="Courier New" panose="02070309020205020404" pitchFamily="49" charset="0"/>
              <a:buChar char="o"/>
            </a:pPr>
            <a:r>
              <a:rPr lang="en-US" dirty="0" smtClean="0"/>
              <a:t>“all </a:t>
            </a:r>
            <a:r>
              <a:rPr lang="en-US" dirty="0"/>
              <a:t>laws and rules and principles and ideals and norms, are only contingent, only valid if they happen to serve </a:t>
            </a:r>
            <a:r>
              <a:rPr lang="en-US" dirty="0" smtClean="0"/>
              <a:t>love” in a particular situation and </a:t>
            </a:r>
            <a:r>
              <a:rPr lang="en-US" dirty="0"/>
              <a:t>thus may be broken or ignored if another course of action would achieve a more </a:t>
            </a:r>
            <a:r>
              <a:rPr lang="en-US" dirty="0" smtClean="0"/>
              <a:t>‘loving’ </a:t>
            </a:r>
            <a:r>
              <a:rPr lang="en-US" dirty="0"/>
              <a:t>outcome</a:t>
            </a:r>
            <a:r>
              <a:rPr lang="en-US" dirty="0" smtClean="0"/>
              <a:t>.</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“Situation Ethics” is a directed, philosophical movement.</a:t>
            </a:r>
            <a:endParaRPr lang="en-US"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7</a:t>
            </a:fld>
            <a:r>
              <a:rPr lang="en-US" dirty="0" smtClean="0"/>
              <a:t>/18</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
          </p:nvPr>
        </p:nvSpPr>
        <p:spPr/>
        <p:txBody>
          <a:bodyPr anchor="ctr">
            <a:normAutofit fontScale="92500" lnSpcReduction="10000"/>
          </a:bodyPr>
          <a:lstStyle/>
          <a:p>
            <a:pPr>
              <a:buNone/>
            </a:pPr>
            <a:r>
              <a:rPr lang="en-US" sz="2900" dirty="0"/>
              <a:t>The four working </a:t>
            </a:r>
            <a:r>
              <a:rPr lang="en-US" sz="2900" dirty="0" smtClean="0"/>
              <a:t>principles of Situational Ethics:</a:t>
            </a:r>
            <a:endParaRPr lang="en-US" sz="2900" dirty="0"/>
          </a:p>
          <a:p>
            <a:pPr>
              <a:buNone/>
            </a:pPr>
            <a:endParaRPr lang="en-US" dirty="0"/>
          </a:p>
          <a:p>
            <a:pPr lvl="1">
              <a:spcBef>
                <a:spcPts val="600"/>
              </a:spcBef>
              <a:spcAft>
                <a:spcPts val="600"/>
              </a:spcAft>
            </a:pPr>
            <a:r>
              <a:rPr lang="en-US" sz="2200" b="1" dirty="0" smtClean="0"/>
              <a:t>Pragmatism</a:t>
            </a:r>
            <a:r>
              <a:rPr lang="en-US" sz="2200" dirty="0" smtClean="0"/>
              <a:t> </a:t>
            </a:r>
            <a:r>
              <a:rPr lang="en-US" sz="2200" dirty="0"/>
              <a:t>- An action someone makes should be judged according to the love influenced in it, so the user must always ask:  what is the most loving thing to do?</a:t>
            </a:r>
          </a:p>
          <a:p>
            <a:pPr lvl="1">
              <a:spcBef>
                <a:spcPts val="600"/>
              </a:spcBef>
              <a:spcAft>
                <a:spcPts val="600"/>
              </a:spcAft>
            </a:pPr>
            <a:r>
              <a:rPr lang="en-US" sz="2200" b="1" dirty="0" smtClean="0"/>
              <a:t>Relativism</a:t>
            </a:r>
            <a:r>
              <a:rPr lang="en-US" sz="2200" dirty="0" smtClean="0"/>
              <a:t> </a:t>
            </a:r>
            <a:r>
              <a:rPr lang="en-US" sz="2200" dirty="0"/>
              <a:t>- Approaching every situation with a relative mindset and thus opposing legalistic </a:t>
            </a:r>
            <a:r>
              <a:rPr lang="en-US" sz="2200" dirty="0" smtClean="0"/>
              <a:t>approaches; avoid </a:t>
            </a:r>
            <a:r>
              <a:rPr lang="en-US" sz="2200" dirty="0"/>
              <a:t>words such as 'never', </a:t>
            </a:r>
            <a:r>
              <a:rPr lang="en-US" sz="2200" dirty="0" smtClean="0"/>
              <a:t>'complete,' </a:t>
            </a:r>
            <a:r>
              <a:rPr lang="en-US" sz="2200" dirty="0"/>
              <a:t>and </a:t>
            </a:r>
            <a:r>
              <a:rPr lang="en-US" sz="2200" dirty="0" smtClean="0"/>
              <a:t>'perfect.'</a:t>
            </a:r>
            <a:endParaRPr lang="en-US" sz="2200" dirty="0"/>
          </a:p>
          <a:p>
            <a:pPr lvl="1">
              <a:spcBef>
                <a:spcPts val="600"/>
              </a:spcBef>
              <a:spcAft>
                <a:spcPts val="600"/>
              </a:spcAft>
            </a:pPr>
            <a:r>
              <a:rPr lang="en-US" sz="2200" b="1" dirty="0" smtClean="0"/>
              <a:t>Positivism</a:t>
            </a:r>
            <a:r>
              <a:rPr lang="en-US" sz="2200" dirty="0" smtClean="0"/>
              <a:t> </a:t>
            </a:r>
            <a:r>
              <a:rPr lang="en-US" sz="2200" dirty="0"/>
              <a:t>- The most important choice of all in the teachings in John 4:7-12 is "let us love one another because love is from </a:t>
            </a:r>
            <a:r>
              <a:rPr lang="en-US" sz="2200" dirty="0" smtClean="0"/>
              <a:t>God."</a:t>
            </a:r>
            <a:endParaRPr lang="en-US" sz="2200" dirty="0"/>
          </a:p>
          <a:p>
            <a:pPr lvl="1">
              <a:spcBef>
                <a:spcPts val="600"/>
              </a:spcBef>
              <a:spcAft>
                <a:spcPts val="600"/>
              </a:spcAft>
            </a:pPr>
            <a:r>
              <a:rPr lang="en-US" sz="2200" b="1" dirty="0" err="1" smtClean="0"/>
              <a:t>Personalism</a:t>
            </a:r>
            <a:r>
              <a:rPr lang="en-US" sz="2200" dirty="0" smtClean="0"/>
              <a:t> </a:t>
            </a:r>
            <a:r>
              <a:rPr lang="en-US" sz="2200" dirty="0"/>
              <a:t>- Whereas the legalist thinks people should work to laws, the situational ethicist believes that laws are for the benefit of the people. This forces the user to ask 'who is to be helped?' instead of 'what is the </a:t>
            </a:r>
            <a:r>
              <a:rPr lang="en-US" sz="2200" dirty="0" smtClean="0"/>
              <a:t>law,' </a:t>
            </a:r>
            <a:r>
              <a:rPr lang="en-US" sz="2200" dirty="0"/>
              <a:t>stressing the importance of people before laws.</a:t>
            </a:r>
          </a:p>
        </p:txBody>
      </p:sp>
      <p:sp>
        <p:nvSpPr>
          <p:cNvPr id="7" name="Slide Number Placeholder 6"/>
          <p:cNvSpPr>
            <a:spLocks noGrp="1"/>
          </p:cNvSpPr>
          <p:nvPr>
            <p:ph type="sldNum" sz="quarter" idx="12"/>
          </p:nvPr>
        </p:nvSpPr>
        <p:spPr/>
        <p:txBody>
          <a:bodyPr/>
          <a:lstStyle/>
          <a:p>
            <a:fld id="{339827D5-4CE4-47AE-916C-F78C70C23FCA}" type="slidenum">
              <a:rPr lang="en-US" smtClean="0"/>
              <a:pPr/>
              <a:t>8</a:t>
            </a:fld>
            <a:r>
              <a:rPr lang="en-US" dirty="0" smtClean="0"/>
              <a:t>/18</a:t>
            </a:r>
            <a:endParaRPr lang="en-US" dirty="0"/>
          </a:p>
        </p:txBody>
      </p:sp>
    </p:spTree>
    <p:extLst>
      <p:ext uri="{BB962C8B-B14F-4D97-AF65-F5344CB8AC3E}">
        <p14:creationId xmlns:p14="http://schemas.microsoft.com/office/powerpoint/2010/main" val="18260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sz="quarter" idx="1"/>
          </p:nvPr>
        </p:nvSpPr>
        <p:spPr/>
        <p:txBody>
          <a:bodyPr anchor="ctr">
            <a:normAutofit fontScale="85000" lnSpcReduction="20000"/>
          </a:bodyPr>
          <a:lstStyle/>
          <a:p>
            <a:pPr>
              <a:buNone/>
            </a:pPr>
            <a:r>
              <a:rPr lang="en-US" dirty="0" smtClean="0"/>
              <a:t>Summary of Situation Ethics (a.k.a., </a:t>
            </a:r>
            <a:r>
              <a:rPr lang="en-US" i="1" dirty="0" err="1"/>
              <a:t>C</a:t>
            </a:r>
            <a:r>
              <a:rPr lang="en-US" i="1" dirty="0" err="1" smtClean="0"/>
              <a:t>ontextualism</a:t>
            </a:r>
            <a:r>
              <a:rPr lang="en-US" dirty="0" smtClean="0"/>
              <a:t>)</a:t>
            </a:r>
          </a:p>
          <a:p>
            <a:pPr>
              <a:buNone/>
            </a:pPr>
            <a:endParaRPr lang="en-US" dirty="0"/>
          </a:p>
          <a:p>
            <a:r>
              <a:rPr lang="en-US" dirty="0" smtClean="0"/>
              <a:t>In </a:t>
            </a:r>
            <a:r>
              <a:rPr lang="en-US" dirty="0"/>
              <a:t>situation ethics, right and wrong depend upon the </a:t>
            </a:r>
            <a:r>
              <a:rPr lang="en-US" dirty="0" smtClean="0"/>
              <a:t>situation rather than upon some predefined standard or code.  [moral relativism]</a:t>
            </a:r>
            <a:endParaRPr lang="en-US" dirty="0"/>
          </a:p>
          <a:p>
            <a:pPr>
              <a:buNone/>
            </a:pPr>
            <a:endParaRPr lang="en-US" dirty="0"/>
          </a:p>
          <a:p>
            <a:r>
              <a:rPr lang="en-US" dirty="0"/>
              <a:t>There are no universal moral rules or </a:t>
            </a:r>
            <a:r>
              <a:rPr lang="en-US" dirty="0" smtClean="0"/>
              <a:t>rights.  Each </a:t>
            </a:r>
            <a:r>
              <a:rPr lang="en-US" dirty="0"/>
              <a:t>case is unique and deserves a unique solution</a:t>
            </a:r>
            <a:r>
              <a:rPr lang="en-US" dirty="0" smtClean="0"/>
              <a:t>.  [amorality]</a:t>
            </a:r>
          </a:p>
          <a:p>
            <a:endParaRPr lang="en-US" dirty="0"/>
          </a:p>
          <a:p>
            <a:r>
              <a:rPr lang="en-US" dirty="0"/>
              <a:t>Situation ethics rejects </a:t>
            </a:r>
            <a:r>
              <a:rPr lang="en-US" dirty="0" smtClean="0"/>
              <a:t>‘prefabricated </a:t>
            </a:r>
            <a:r>
              <a:rPr lang="en-US" dirty="0"/>
              <a:t>decisions and prescriptive </a:t>
            </a:r>
            <a:r>
              <a:rPr lang="en-US" dirty="0" smtClean="0"/>
              <a:t>rules.’ </a:t>
            </a:r>
            <a:r>
              <a:rPr lang="en-US" dirty="0"/>
              <a:t>It teaches that </a:t>
            </a:r>
            <a:r>
              <a:rPr lang="en-US" dirty="0" smtClean="0"/>
              <a:t>‘ethical’ </a:t>
            </a:r>
            <a:r>
              <a:rPr lang="en-US" dirty="0"/>
              <a:t>decisions should follow flexible guidelines rather than absolute rules, and be taken on a </a:t>
            </a:r>
            <a:r>
              <a:rPr lang="en-US" dirty="0" smtClean="0"/>
              <a:t>case-by-case </a:t>
            </a:r>
            <a:r>
              <a:rPr lang="en-US" dirty="0"/>
              <a:t>basis</a:t>
            </a:r>
            <a:r>
              <a:rPr lang="en-US" dirty="0" smtClean="0"/>
              <a:t>.</a:t>
            </a:r>
          </a:p>
          <a:p>
            <a:endParaRPr lang="en-US" dirty="0" smtClean="0"/>
          </a:p>
          <a:p>
            <a:r>
              <a:rPr lang="en-US" dirty="0" smtClean="0"/>
              <a:t>There is no ‘law’ other than love.  </a:t>
            </a:r>
          </a:p>
          <a:p>
            <a:pPr lvl="1">
              <a:buFont typeface="Courier New" panose="02070309020205020404" pitchFamily="49" charset="0"/>
              <a:buChar char="o"/>
            </a:pPr>
            <a:r>
              <a:rPr lang="en-US" dirty="0" smtClean="0"/>
              <a:t>(</a:t>
            </a:r>
            <a:r>
              <a:rPr lang="en-US" i="1" dirty="0" smtClean="0"/>
              <a:t>Tell that to the cop next time you get pulled over for speeding…</a:t>
            </a:r>
            <a:r>
              <a:rPr lang="en-US" dirty="0" smtClean="0"/>
              <a:t>)</a:t>
            </a:r>
            <a:endParaRPr lang="en-US" dirty="0"/>
          </a:p>
        </p:txBody>
      </p:sp>
      <p:sp>
        <p:nvSpPr>
          <p:cNvPr id="7" name="Slide Number Placeholder 6"/>
          <p:cNvSpPr>
            <a:spLocks noGrp="1"/>
          </p:cNvSpPr>
          <p:nvPr>
            <p:ph type="sldNum" sz="quarter" idx="12"/>
          </p:nvPr>
        </p:nvSpPr>
        <p:spPr/>
        <p:txBody>
          <a:bodyPr/>
          <a:lstStyle/>
          <a:p>
            <a:fld id="{339827D5-4CE4-47AE-916C-F78C70C23FCA}" type="slidenum">
              <a:rPr lang="en-US" smtClean="0"/>
              <a:pPr/>
              <a:t>9</a:t>
            </a:fld>
            <a:r>
              <a:rPr lang="en-US" dirty="0" smtClean="0"/>
              <a:t>/18</a:t>
            </a:r>
            <a:endParaRPr lang="en-US" dirty="0"/>
          </a:p>
        </p:txBody>
      </p:sp>
    </p:spTree>
    <p:extLst>
      <p:ext uri="{BB962C8B-B14F-4D97-AF65-F5344CB8AC3E}">
        <p14:creationId xmlns:p14="http://schemas.microsoft.com/office/powerpoint/2010/main" val="73872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488</TotalTime>
  <Words>1742</Words>
  <Application>Microsoft Office PowerPoint</Application>
  <PresentationFormat>On-screen Show (4:3)</PresentationFormat>
  <Paragraphs>154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Bookman Old Style</vt:lpstr>
      <vt:lpstr>Calibri</vt:lpstr>
      <vt:lpstr>Courier New</vt:lpstr>
      <vt:lpstr>Gill Sans MT</vt:lpstr>
      <vt:lpstr>Wingdings</vt:lpstr>
      <vt:lpstr>Wingdings 3</vt:lpstr>
      <vt:lpstr>Origin</vt:lpstr>
      <vt:lpstr>Situational Ethics</vt:lpstr>
      <vt:lpstr>Prophets &amp; Leaders Speak</vt:lpstr>
      <vt:lpstr>Prophets &amp; Leaders Speak</vt:lpstr>
      <vt:lpstr>Prophets &amp; Leaders Speak</vt:lpstr>
      <vt:lpstr>Prophets &amp; Leaders Speak</vt:lpstr>
      <vt:lpstr>Prophets &amp; Leaders Speak</vt:lpstr>
      <vt:lpstr>History</vt:lpstr>
      <vt:lpstr>Definition</vt:lpstr>
      <vt:lpstr>Definition</vt:lpstr>
      <vt:lpstr>Definition</vt:lpstr>
      <vt:lpstr>Definition</vt:lpstr>
      <vt:lpstr>Definition</vt:lpstr>
      <vt:lpstr>The good side of situational ethics</vt:lpstr>
      <vt:lpstr>The bad side of situational ethics</vt:lpstr>
      <vt:lpstr>The bad side of situational ethics</vt:lpstr>
      <vt:lpstr>The pros and the cons</vt:lpstr>
      <vt:lpstr>Summary</vt:lpstr>
      <vt:lpstr>What it is not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WORKSHOP I:  Smallish Blog Posts</dc:title>
  <dc:creator>Kayla Cardon</dc:creator>
  <cp:lastModifiedBy>Duane Dougal</cp:lastModifiedBy>
  <cp:revision>43</cp:revision>
  <dcterms:created xsi:type="dcterms:W3CDTF">2013-05-20T20:32:43Z</dcterms:created>
  <dcterms:modified xsi:type="dcterms:W3CDTF">2015-09-10T19:05:26Z</dcterms:modified>
</cp:coreProperties>
</file>