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1277" r:id="rId3"/>
    <p:sldId id="1313" r:id="rId4"/>
    <p:sldId id="1315" r:id="rId6"/>
    <p:sldId id="1314" r:id="rId7"/>
    <p:sldId id="1316" r:id="rId8"/>
    <p:sldId id="1317" r:id="rId9"/>
    <p:sldId id="1318" r:id="rId10"/>
    <p:sldId id="1319" r:id="rId11"/>
    <p:sldId id="1279" r:id="rId12"/>
  </p:sldIdLst>
  <p:sldSz cx="12192000" cy="6858000"/>
  <p:notesSz cx="6858000" cy="9144000"/>
  <p:embeddedFontLst>
    <p:embeddedFont>
      <p:font typeface="楷体" panose="02010609060101010101" pitchFamily="49" charset="-122"/>
      <p:regular r:id="rId16"/>
    </p:embeddedFont>
    <p:embeddedFont>
      <p:font typeface="微软雅黑" panose="020B0503020204020204" pitchFamily="34" charset="-122"/>
      <p:regular r:id="rId17"/>
    </p:embeddedFont>
    <p:embeddedFont>
      <p:font typeface="等线" panose="02010600030101010101" charset="-122"/>
      <p:regular r:id="rId1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1" autoAdjust="0"/>
    <p:restoredTop sz="95897" autoAdjust="0"/>
  </p:normalViewPr>
  <p:slideViewPr>
    <p:cSldViewPr snapToGrid="0">
      <p:cViewPr>
        <p:scale>
          <a:sx n="100" d="100"/>
          <a:sy n="100" d="100"/>
        </p:scale>
        <p:origin x="936" y="4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9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79316-444C-4FCA-A2E3-928B7CD5F8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FC3D3-5647-4FA7-857D-345684760F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649C4-DF96-4AB7-8EFA-C60B664AC0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649C4-DF96-4AB7-8EFA-C60B664AC0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649C4-DF96-4AB7-8EFA-C60B664AC0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649C4-DF96-4AB7-8EFA-C60B664AC0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649C4-DF96-4AB7-8EFA-C60B664AC0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649C4-DF96-4AB7-8EFA-C60B664AC0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649C4-DF96-4AB7-8EFA-C60B664AC0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" y="679"/>
            <a:ext cx="12193200" cy="6856643"/>
          </a:xfrm>
          <a:prstGeom prst="rect">
            <a:avLst/>
          </a:prstGeom>
        </p:spPr>
      </p:pic>
      <p:pic>
        <p:nvPicPr>
          <p:cNvPr id="19" name="图片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" t="49506" r="3368" b="1988"/>
          <a:stretch>
            <a:fillRect/>
          </a:stretch>
        </p:blipFill>
        <p:spPr>
          <a:xfrm>
            <a:off x="2681148" y="4112995"/>
            <a:ext cx="3657601" cy="2745005"/>
          </a:xfrm>
          <a:prstGeom prst="rect">
            <a:avLst/>
          </a:prstGeom>
        </p:spPr>
      </p:pic>
      <p:pic>
        <p:nvPicPr>
          <p:cNvPr id="17" name="图片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360" y="912897"/>
            <a:ext cx="8678779" cy="2209574"/>
          </a:xfrm>
          <a:prstGeom prst="rect">
            <a:avLst/>
          </a:prstGeom>
        </p:spPr>
      </p:pic>
      <p:sp>
        <p:nvSpPr>
          <p:cNvPr id="20" name="椭圆"/>
          <p:cNvSpPr>
            <a:spLocks noChangeAspect="1"/>
          </p:cNvSpPr>
          <p:nvPr userDrawn="1"/>
        </p:nvSpPr>
        <p:spPr>
          <a:xfrm>
            <a:off x="5472752" y="843691"/>
            <a:ext cx="1246496" cy="1246496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/>
          <a:lstStyle/>
          <a:p>
            <a:pPr lvl="0" algn="ctr"/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21" name="文本占位符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618298" y="2655412"/>
            <a:ext cx="519475" cy="3016210"/>
          </a:xfrm>
          <a:prstGeom prst="rect">
            <a:avLst/>
          </a:prstGeom>
        </p:spPr>
        <p:txBody>
          <a:bodyPr wrap="square" lIns="144000" anchor="t">
            <a:spAutoFit/>
          </a:bodyPr>
          <a:lstStyle>
            <a:lvl1pPr marL="0" indent="0" algn="ctr">
              <a:lnSpc>
                <a:spcPts val="1920"/>
              </a:lnSpc>
              <a:spcBef>
                <a:spcPts val="0"/>
              </a:spcBef>
              <a:buNone/>
              <a:defRPr sz="1600" spc="25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单击此处添加您的文字内容</a:t>
            </a:r>
            <a:endParaRPr lang="zh-CN" altLang="en-US" dirty="0"/>
          </a:p>
        </p:txBody>
      </p:sp>
      <p:sp>
        <p:nvSpPr>
          <p:cNvPr id="22" name="标题占位符"/>
          <p:cNvSpPr>
            <a:spLocks noGrp="1"/>
          </p:cNvSpPr>
          <p:nvPr>
            <p:ph type="body" sz="quarter" idx="11" hasCustomPrompt="1"/>
          </p:nvPr>
        </p:nvSpPr>
        <p:spPr>
          <a:xfrm>
            <a:off x="5605444" y="2202175"/>
            <a:ext cx="981113" cy="3170099"/>
          </a:xfrm>
          <a:prstGeom prst="rect">
            <a:avLst/>
          </a:prstGeom>
        </p:spPr>
        <p:txBody>
          <a:bodyPr wrap="square" lIns="144000" anchor="t">
            <a:spAutoFit/>
          </a:bodyPr>
          <a:lstStyle>
            <a:lvl1pPr marL="0" indent="0" algn="ctr">
              <a:lnSpc>
                <a:spcPts val="4000"/>
              </a:lnSpc>
              <a:spcBef>
                <a:spcPts val="0"/>
              </a:spcBef>
              <a:buNone/>
              <a:defRPr lang="zh-CN" altLang="en-US" sz="4000" b="1" spc="0" baseline="0" dirty="0">
                <a:solidFill>
                  <a:schemeClr val="accent3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marL="0" lvl="0"/>
            <a:r>
              <a:rPr lang="zh-CN" altLang="en-US" dirty="0"/>
              <a:t>点击添加标题</a:t>
            </a:r>
            <a:endParaRPr lang="zh-CN" altLang="en-US" dirty="0"/>
          </a:p>
        </p:txBody>
      </p:sp>
      <p:sp>
        <p:nvSpPr>
          <p:cNvPr id="23" name="数字占位符"/>
          <p:cNvSpPr>
            <a:spLocks noGrp="1"/>
          </p:cNvSpPr>
          <p:nvPr>
            <p:ph type="body" sz="quarter" idx="10" hasCustomPrompt="1"/>
          </p:nvPr>
        </p:nvSpPr>
        <p:spPr>
          <a:xfrm>
            <a:off x="5201337" y="948262"/>
            <a:ext cx="1789327" cy="101566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zh-CN" altLang="en-US" sz="6000" b="0" i="0" u="none" dirty="0">
                <a:solidFill>
                  <a:schemeClr val="accent6"/>
                </a:solidFill>
                <a:effectLst/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 lvl="0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" y="679"/>
            <a:ext cx="12193200" cy="6856643"/>
          </a:xfrm>
          <a:prstGeom prst="rect">
            <a:avLst/>
          </a:prstGeom>
        </p:spPr>
      </p:pic>
      <p:pic>
        <p:nvPicPr>
          <p:cNvPr id="19" name="图片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" t="49506" r="3368" b="1988"/>
          <a:stretch>
            <a:fillRect/>
          </a:stretch>
        </p:blipFill>
        <p:spPr>
          <a:xfrm>
            <a:off x="1" y="5394960"/>
            <a:ext cx="1949438" cy="1463040"/>
          </a:xfrm>
          <a:prstGeom prst="rect">
            <a:avLst/>
          </a:prstGeom>
        </p:spPr>
      </p:pic>
      <p:sp>
        <p:nvSpPr>
          <p:cNvPr id="2" name="矩形"/>
          <p:cNvSpPr/>
          <p:nvPr userDrawn="1"/>
        </p:nvSpPr>
        <p:spPr>
          <a:xfrm>
            <a:off x="156000" y="153000"/>
            <a:ext cx="11880000" cy="6552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" name="椭圆"/>
          <p:cNvSpPr>
            <a:spLocks noChangeAspect="1"/>
          </p:cNvSpPr>
          <p:nvPr userDrawn="1"/>
        </p:nvSpPr>
        <p:spPr>
          <a:xfrm>
            <a:off x="3089301" y="577260"/>
            <a:ext cx="72000" cy="72000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4" name="椭圆"/>
          <p:cNvSpPr>
            <a:spLocks noChangeAspect="1"/>
          </p:cNvSpPr>
          <p:nvPr userDrawn="1"/>
        </p:nvSpPr>
        <p:spPr>
          <a:xfrm>
            <a:off x="3241701" y="577260"/>
            <a:ext cx="72000" cy="72000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" name="椭圆"/>
          <p:cNvSpPr>
            <a:spLocks noChangeAspect="1"/>
          </p:cNvSpPr>
          <p:nvPr userDrawn="1"/>
        </p:nvSpPr>
        <p:spPr>
          <a:xfrm>
            <a:off x="3394101" y="577260"/>
            <a:ext cx="72000" cy="72000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" name="椭圆"/>
          <p:cNvSpPr>
            <a:spLocks noChangeAspect="1"/>
          </p:cNvSpPr>
          <p:nvPr userDrawn="1"/>
        </p:nvSpPr>
        <p:spPr>
          <a:xfrm>
            <a:off x="3546501" y="577260"/>
            <a:ext cx="72000" cy="720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" name="椭圆"/>
          <p:cNvSpPr>
            <a:spLocks noChangeAspect="1"/>
          </p:cNvSpPr>
          <p:nvPr userDrawn="1"/>
        </p:nvSpPr>
        <p:spPr>
          <a:xfrm>
            <a:off x="3698901" y="577260"/>
            <a:ext cx="72000" cy="720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" name="椭圆"/>
          <p:cNvSpPr>
            <a:spLocks noChangeAspect="1"/>
          </p:cNvSpPr>
          <p:nvPr userDrawn="1"/>
        </p:nvSpPr>
        <p:spPr>
          <a:xfrm>
            <a:off x="3851301" y="577260"/>
            <a:ext cx="72000" cy="720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" name="椭圆"/>
          <p:cNvSpPr>
            <a:spLocks noChangeAspect="1"/>
          </p:cNvSpPr>
          <p:nvPr userDrawn="1"/>
        </p:nvSpPr>
        <p:spPr>
          <a:xfrm flipH="1">
            <a:off x="9030701" y="577260"/>
            <a:ext cx="72000" cy="72000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0" name="椭圆"/>
          <p:cNvSpPr>
            <a:spLocks noChangeAspect="1"/>
          </p:cNvSpPr>
          <p:nvPr userDrawn="1"/>
        </p:nvSpPr>
        <p:spPr>
          <a:xfrm flipH="1">
            <a:off x="8878301" y="577260"/>
            <a:ext cx="72000" cy="72000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1" name="椭圆"/>
          <p:cNvSpPr>
            <a:spLocks noChangeAspect="1"/>
          </p:cNvSpPr>
          <p:nvPr userDrawn="1"/>
        </p:nvSpPr>
        <p:spPr>
          <a:xfrm flipH="1">
            <a:off x="8725901" y="577260"/>
            <a:ext cx="72000" cy="72000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2" name="椭圆"/>
          <p:cNvSpPr>
            <a:spLocks noChangeAspect="1"/>
          </p:cNvSpPr>
          <p:nvPr userDrawn="1"/>
        </p:nvSpPr>
        <p:spPr>
          <a:xfrm flipH="1">
            <a:off x="8573501" y="577260"/>
            <a:ext cx="72000" cy="720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3" name="椭圆"/>
          <p:cNvSpPr>
            <a:spLocks noChangeAspect="1"/>
          </p:cNvSpPr>
          <p:nvPr userDrawn="1"/>
        </p:nvSpPr>
        <p:spPr>
          <a:xfrm flipH="1">
            <a:off x="8421101" y="577260"/>
            <a:ext cx="72000" cy="720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4" name="椭圆"/>
          <p:cNvSpPr>
            <a:spLocks noChangeAspect="1"/>
          </p:cNvSpPr>
          <p:nvPr userDrawn="1"/>
        </p:nvSpPr>
        <p:spPr>
          <a:xfrm flipH="1">
            <a:off x="8268701" y="577260"/>
            <a:ext cx="72000" cy="720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5" name="标题占位符"/>
          <p:cNvSpPr>
            <a:spLocks noGrp="1"/>
          </p:cNvSpPr>
          <p:nvPr>
            <p:ph type="body" sz="quarter" idx="10" hasCustomPrompt="1"/>
          </p:nvPr>
        </p:nvSpPr>
        <p:spPr>
          <a:xfrm>
            <a:off x="1730394" y="320873"/>
            <a:ext cx="873121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zh-CN" altLang="en-US" sz="3200" b="0" spc="300" dirty="0" smtClean="0">
                <a:solidFill>
                  <a:schemeClr val="accent3"/>
                </a:solidFill>
                <a:latin typeface="+mj-ea"/>
                <a:ea typeface="+mj-ea"/>
              </a:defRPr>
            </a:lvl1pPr>
          </a:lstStyle>
          <a:p>
            <a:pPr marL="0" lvl="0"/>
            <a:r>
              <a:rPr lang="zh-CN" altLang="en-US" dirty="0"/>
              <a:t>点击添加标题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build="p">
        <p:tmplLst>
          <p:tmpl lvl="1"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介绍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" y="679"/>
            <a:ext cx="12193200" cy="6856643"/>
          </a:xfrm>
          <a:prstGeom prst="rect">
            <a:avLst/>
          </a:prstGeom>
        </p:spPr>
      </p:pic>
      <p:pic>
        <p:nvPicPr>
          <p:cNvPr id="9" name="图片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" t="49506" r="3368" b="1988"/>
          <a:stretch>
            <a:fillRect/>
          </a:stretch>
        </p:blipFill>
        <p:spPr>
          <a:xfrm>
            <a:off x="1" y="5394960"/>
            <a:ext cx="1949438" cy="1463040"/>
          </a:xfrm>
          <a:prstGeom prst="rect">
            <a:avLst/>
          </a:prstGeom>
        </p:spPr>
      </p:pic>
      <p:sp>
        <p:nvSpPr>
          <p:cNvPr id="10" name="矩形"/>
          <p:cNvSpPr/>
          <p:nvPr userDrawn="1"/>
        </p:nvSpPr>
        <p:spPr>
          <a:xfrm>
            <a:off x="156000" y="153000"/>
            <a:ext cx="11880000" cy="6552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" y="679"/>
            <a:ext cx="12193200" cy="6856643"/>
          </a:xfrm>
          <a:prstGeom prst="rect">
            <a:avLst/>
          </a:prstGeom>
        </p:spPr>
      </p:pic>
      <p:pic>
        <p:nvPicPr>
          <p:cNvPr id="9" name="图片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" t="49506" r="3368" b="1988"/>
          <a:stretch>
            <a:fillRect/>
          </a:stretch>
        </p:blipFill>
        <p:spPr>
          <a:xfrm>
            <a:off x="3940257" y="4112995"/>
            <a:ext cx="3657601" cy="2745005"/>
          </a:xfrm>
          <a:prstGeom prst="rect">
            <a:avLst/>
          </a:prstGeom>
        </p:spPr>
      </p:pic>
      <p:pic>
        <p:nvPicPr>
          <p:cNvPr id="5" name="图片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360" y="912897"/>
            <a:ext cx="8678779" cy="2209574"/>
          </a:xfrm>
          <a:prstGeom prst="rect">
            <a:avLst/>
          </a:prstGeom>
        </p:spPr>
      </p:pic>
      <p:sp>
        <p:nvSpPr>
          <p:cNvPr id="18" name="椭圆"/>
          <p:cNvSpPr>
            <a:spLocks noChangeAspect="1"/>
          </p:cNvSpPr>
          <p:nvPr/>
        </p:nvSpPr>
        <p:spPr>
          <a:xfrm>
            <a:off x="6970953" y="1554753"/>
            <a:ext cx="483784" cy="483784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/>
          <a:lstStyle/>
          <a:p>
            <a:pPr algn="ctr"/>
            <a:r>
              <a:rPr lang="zh-CN" altLang="en-US" b="1" dirty="0">
                <a:solidFill>
                  <a:schemeClr val="accent6"/>
                </a:solidFill>
              </a:rPr>
              <a:t>教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20" name="椭圆"/>
          <p:cNvSpPr>
            <a:spLocks noChangeAspect="1"/>
          </p:cNvSpPr>
          <p:nvPr/>
        </p:nvSpPr>
        <p:spPr>
          <a:xfrm>
            <a:off x="6970953" y="2096720"/>
            <a:ext cx="483784" cy="483784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/>
          <a:lstStyle/>
          <a:p>
            <a:pPr algn="ctr"/>
            <a:r>
              <a:rPr lang="zh-CN" altLang="en-US" b="1" dirty="0">
                <a:solidFill>
                  <a:schemeClr val="accent6"/>
                </a:solidFill>
              </a:rPr>
              <a:t>学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21" name="椭圆"/>
          <p:cNvSpPr>
            <a:spLocks noChangeAspect="1"/>
          </p:cNvSpPr>
          <p:nvPr/>
        </p:nvSpPr>
        <p:spPr>
          <a:xfrm>
            <a:off x="6970953" y="2638687"/>
            <a:ext cx="483784" cy="483784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/>
          <a:lstStyle/>
          <a:p>
            <a:pPr algn="ctr"/>
            <a:r>
              <a:rPr lang="zh-CN" altLang="en-US" b="1" dirty="0">
                <a:solidFill>
                  <a:schemeClr val="accent6"/>
                </a:solidFill>
              </a:rPr>
              <a:t>课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22" name="椭圆"/>
          <p:cNvSpPr>
            <a:spLocks noChangeAspect="1"/>
          </p:cNvSpPr>
          <p:nvPr/>
        </p:nvSpPr>
        <p:spPr>
          <a:xfrm>
            <a:off x="6970953" y="3180653"/>
            <a:ext cx="483784" cy="483784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/>
          <a:lstStyle/>
          <a:p>
            <a:pPr algn="ctr"/>
            <a:r>
              <a:rPr lang="zh-CN" altLang="en-US" b="1" dirty="0">
                <a:solidFill>
                  <a:schemeClr val="accent6"/>
                </a:solidFill>
              </a:rPr>
              <a:t>件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标题"/>
          <p:cNvSpPr txBox="1"/>
          <p:nvPr/>
        </p:nvSpPr>
        <p:spPr>
          <a:xfrm flipH="1">
            <a:off x="5758089" y="784572"/>
            <a:ext cx="1158240" cy="4298315"/>
          </a:xfrm>
          <a:prstGeom prst="rect">
            <a:avLst/>
          </a:prstGeom>
          <a:noFill/>
        </p:spPr>
        <p:txBody>
          <a:bodyPr vert="eaVert" wrap="none" lIns="144000" rtlCol="0" anchor="ctr">
            <a:spAutoFit/>
          </a:bodyPr>
          <a:lstStyle>
            <a:defPPr>
              <a:defRPr lang="zh-CN"/>
            </a:defPPr>
            <a:lvl1pPr algn="ctr" defTabSz="914400">
              <a:defRPr sz="5065" b="1" spc="213">
                <a:blipFill dpi="0" rotWithShape="1">
                  <a:blip r:embed="rId4"/>
                  <a:srcRect/>
                  <a:tile tx="0" ty="0" sx="100000" sy="100000" flip="none" algn="tl"/>
                </a:blipFill>
                <a:latin typeface="+mj-ea"/>
                <a:ea typeface="+mj-ea"/>
              </a:defRPr>
            </a:lvl1pPr>
          </a:lstStyle>
          <a:p>
            <a:pPr algn="l"/>
            <a:r>
              <a:rPr lang="zh-CN" altLang="en-US" sz="6000" spc="600" dirty="0">
                <a:solidFill>
                  <a:schemeClr val="accent3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微软雅黑" panose="020B0503020204020204" pitchFamily="34" charset="-122"/>
              </a:rPr>
              <a:t>大数据课程</a:t>
            </a:r>
            <a:endParaRPr lang="zh-CN" altLang="en-US" sz="7200" spc="600" dirty="0">
              <a:solidFill>
                <a:schemeClr val="accent3"/>
              </a:solidFill>
              <a:latin typeface="楷体" panose="02010609060101010101" pitchFamily="49" charset="-122"/>
              <a:ea typeface="楷体" panose="02010609060101010101" pitchFamily="49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18" grpId="0" animBg="1"/>
      <p:bldP spid="20" grpId="0" animBg="1"/>
      <p:bldP spid="21" grpId="0" animBg="1"/>
      <p:bldP spid="22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body" sz="quarter" idx="10"/>
          </p:nvPr>
        </p:nvSpPr>
        <p:spPr>
          <a:xfrm>
            <a:off x="1730394" y="320873"/>
            <a:ext cx="8731213" cy="583565"/>
          </a:xfrm>
        </p:spPr>
        <p:txBody>
          <a:bodyPr/>
          <a:lstStyle/>
          <a:p>
            <a:r>
              <a:rPr lang="zh-CN" altLang="en-US"/>
              <a:t>流程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960495" y="1011555"/>
            <a:ext cx="427164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自然语言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2395" y="1533525"/>
            <a:ext cx="6886575" cy="4933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body" sz="quarter" idx="10"/>
          </p:nvPr>
        </p:nvSpPr>
        <p:spPr>
          <a:xfrm>
            <a:off x="1730394" y="320873"/>
            <a:ext cx="8731213" cy="583565"/>
          </a:xfrm>
        </p:spPr>
        <p:txBody>
          <a:bodyPr/>
          <a:lstStyle/>
          <a:p>
            <a:r>
              <a:rPr lang="zh-CN" altLang="en-US"/>
              <a:t>流程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960495" y="1011555"/>
            <a:ext cx="427164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自然语言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285" y="1533525"/>
            <a:ext cx="6886575" cy="49339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5920" y="1748790"/>
            <a:ext cx="6905625" cy="64960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08875" y="1790700"/>
            <a:ext cx="2771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数据抓取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508875" y="2913380"/>
            <a:ext cx="2771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数据标注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13370" y="2159000"/>
            <a:ext cx="382397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1.1.</a:t>
            </a:r>
            <a:r>
              <a:rPr lang="zh-CN" altLang="en-US"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爬虫</a:t>
            </a:r>
            <a:r>
              <a:rPr lang="en-US" altLang="zh-CN"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scrapy</a:t>
            </a:r>
            <a:r>
              <a:rPr lang="zh-CN" altLang="en-US"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框架</a:t>
            </a:r>
            <a:endParaRPr lang="zh-CN" altLang="en-US">
              <a:solidFill>
                <a:schemeClr val="accent4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27340" y="2387600"/>
            <a:ext cx="382397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1.2.</a:t>
            </a:r>
            <a:r>
              <a:rPr lang="zh-CN" altLang="en-US"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后台数据库</a:t>
            </a:r>
            <a:endParaRPr lang="zh-CN" altLang="en-US">
              <a:solidFill>
                <a:schemeClr val="accent4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25130" y="3281680"/>
            <a:ext cx="382397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2.1.</a:t>
            </a:r>
            <a:r>
              <a:rPr lang="zh-CN" altLang="en-US"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标注标准</a:t>
            </a:r>
            <a:endParaRPr lang="zh-CN" altLang="en-US">
              <a:solidFill>
                <a:schemeClr val="accent4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body" sz="quarter" idx="10"/>
          </p:nvPr>
        </p:nvSpPr>
        <p:spPr>
          <a:xfrm>
            <a:off x="1730394" y="320873"/>
            <a:ext cx="8731213" cy="583565"/>
          </a:xfrm>
        </p:spPr>
        <p:txBody>
          <a:bodyPr/>
          <a:lstStyle/>
          <a:p>
            <a:r>
              <a:rPr lang="zh-CN" altLang="en-US"/>
              <a:t>流程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960495" y="1011555"/>
            <a:ext cx="427164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自然语言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285" y="1533525"/>
            <a:ext cx="6886575" cy="49339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5920" y="2670810"/>
            <a:ext cx="6905625" cy="64960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08875" y="1790700"/>
            <a:ext cx="2771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删除脏数据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508875" y="2578100"/>
            <a:ext cx="2771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中文文本分词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08875" y="3295650"/>
            <a:ext cx="2771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特征选择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898765" y="2159000"/>
            <a:ext cx="382397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1.1.</a:t>
            </a:r>
            <a:r>
              <a:rPr lang="zh-CN" altLang="en-US"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删除无用标签、表情</a:t>
            </a:r>
            <a:endParaRPr lang="zh-CN" altLang="en-US">
              <a:solidFill>
                <a:schemeClr val="accent4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96555" y="2927350"/>
            <a:ext cx="382397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2.1.nlpir</a:t>
            </a:r>
            <a:r>
              <a:rPr lang="zh-CN" altLang="en-US"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、</a:t>
            </a:r>
            <a:r>
              <a:rPr lang="en-US" altLang="zh-CN"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jieba</a:t>
            </a:r>
            <a:r>
              <a:rPr lang="zh-CN" altLang="en-US"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、</a:t>
            </a:r>
            <a:r>
              <a:rPr lang="en-US" altLang="zh-CN"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p</a:t>
            </a:r>
            <a:r>
              <a:rPr lang="zh-CN" altLang="en-US"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kuseg</a:t>
            </a:r>
            <a:endParaRPr lang="zh-CN" altLang="en-US">
              <a:solidFill>
                <a:schemeClr val="accent4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996555" y="3663950"/>
            <a:ext cx="382397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2.3.</a:t>
            </a:r>
            <a:r>
              <a:rPr lang="en-US"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GA</a:t>
            </a:r>
            <a:r>
              <a:rPr lang="zh-CN" altLang="en-US"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、</a:t>
            </a:r>
            <a:r>
              <a:rPr lang="en-US" altLang="zh-CN"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RF</a:t>
            </a:r>
            <a:endParaRPr lang="en-US" altLang="zh-CN">
              <a:solidFill>
                <a:schemeClr val="accent4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body" sz="quarter" idx="10"/>
          </p:nvPr>
        </p:nvSpPr>
        <p:spPr>
          <a:xfrm>
            <a:off x="1730394" y="320873"/>
            <a:ext cx="8731213" cy="583565"/>
          </a:xfrm>
        </p:spPr>
        <p:txBody>
          <a:bodyPr/>
          <a:lstStyle/>
          <a:p>
            <a:r>
              <a:rPr lang="zh-CN" altLang="en-US"/>
              <a:t>流程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960495" y="1011555"/>
            <a:ext cx="427164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自然语言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285" y="1533525"/>
            <a:ext cx="6886575" cy="49339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5920" y="3509010"/>
            <a:ext cx="6905625" cy="64960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08875" y="1790700"/>
            <a:ext cx="2771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文本向量化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898765" y="2159000"/>
            <a:ext cx="382397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BOW</a:t>
            </a:r>
            <a:endParaRPr lang="en-US" altLang="zh-CN">
              <a:solidFill>
                <a:schemeClr val="accent4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98765" y="2527300"/>
            <a:ext cx="382397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Word2Vec</a:t>
            </a:r>
            <a:endParaRPr lang="en-US" altLang="zh-CN">
              <a:solidFill>
                <a:schemeClr val="accent4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body" sz="quarter" idx="10"/>
          </p:nvPr>
        </p:nvSpPr>
        <p:spPr>
          <a:xfrm>
            <a:off x="1730394" y="320873"/>
            <a:ext cx="8731213" cy="583565"/>
          </a:xfrm>
        </p:spPr>
        <p:txBody>
          <a:bodyPr/>
          <a:lstStyle/>
          <a:p>
            <a:r>
              <a:rPr lang="zh-CN" altLang="en-US"/>
              <a:t>流程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960495" y="1011555"/>
            <a:ext cx="427164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自然语言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285" y="1533525"/>
            <a:ext cx="6886575" cy="49339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5920" y="4500880"/>
            <a:ext cx="1869440" cy="64960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08875" y="1790700"/>
            <a:ext cx="2771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机器学习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898765" y="2159000"/>
            <a:ext cx="382397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1.1 </a:t>
            </a:r>
            <a:r>
              <a:rPr lang="zh-CN" altLang="en-US"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监督学习算法</a:t>
            </a:r>
            <a:endParaRPr lang="zh-CN" altLang="en-US">
              <a:solidFill>
                <a:schemeClr val="accent4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98765" y="3244850"/>
            <a:ext cx="382397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1.2 </a:t>
            </a:r>
            <a:r>
              <a:rPr lang="zh-CN" altLang="en-US"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无监督</a:t>
            </a:r>
            <a:r>
              <a:rPr lang="zh-CN" altLang="en-US"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学习算法</a:t>
            </a:r>
            <a:endParaRPr lang="zh-CN" altLang="en-US">
              <a:solidFill>
                <a:schemeClr val="accent4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32140" y="2527300"/>
            <a:ext cx="382397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1.1.1 </a:t>
            </a:r>
            <a:r>
              <a:rPr lang="zh-CN" altLang="en-US"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回归</a:t>
            </a:r>
            <a:endParaRPr lang="zh-CN" altLang="en-US">
              <a:solidFill>
                <a:schemeClr val="accent4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45475" y="2750820"/>
            <a:ext cx="382397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1.1.2 </a:t>
            </a:r>
            <a:r>
              <a:rPr lang="zh-CN" altLang="en-US"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分类</a:t>
            </a:r>
            <a:endParaRPr lang="zh-CN" altLang="en-US">
              <a:solidFill>
                <a:schemeClr val="accent4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body" sz="quarter" idx="10"/>
          </p:nvPr>
        </p:nvSpPr>
        <p:spPr>
          <a:xfrm>
            <a:off x="1730394" y="320873"/>
            <a:ext cx="8731213" cy="583565"/>
          </a:xfrm>
        </p:spPr>
        <p:txBody>
          <a:bodyPr/>
          <a:lstStyle/>
          <a:p>
            <a:r>
              <a:rPr lang="zh-CN" altLang="en-US"/>
              <a:t>流程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960495" y="1011555"/>
            <a:ext cx="427164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自然语言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285" y="1533525"/>
            <a:ext cx="6886575" cy="49339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90220" y="5308600"/>
            <a:ext cx="3240405" cy="76454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08875" y="1790700"/>
            <a:ext cx="2771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模型选择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898765" y="2159000"/>
            <a:ext cx="3823970" cy="1476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几个评价指标</a:t>
            </a:r>
            <a:endParaRPr lang="zh-CN">
              <a:solidFill>
                <a:schemeClr val="accent4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endParaRPr lang="zh-CN">
              <a:solidFill>
                <a:schemeClr val="accent4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en-US" altLang="zh-CN"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P</a:t>
            </a:r>
            <a:endParaRPr lang="en-US" altLang="zh-CN">
              <a:solidFill>
                <a:schemeClr val="accent4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en-US" altLang="zh-CN"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R</a:t>
            </a:r>
            <a:endParaRPr lang="en-US" altLang="zh-CN">
              <a:solidFill>
                <a:schemeClr val="accent4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en-US" altLang="zh-CN"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F</a:t>
            </a:r>
            <a:endParaRPr lang="en-US" altLang="zh-CN">
              <a:solidFill>
                <a:schemeClr val="accent4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body" sz="quarter" idx="10"/>
          </p:nvPr>
        </p:nvSpPr>
        <p:spPr>
          <a:xfrm>
            <a:off x="1730394" y="320873"/>
            <a:ext cx="8731213" cy="583565"/>
          </a:xfrm>
        </p:spPr>
        <p:txBody>
          <a:bodyPr/>
          <a:lstStyle/>
          <a:p>
            <a:r>
              <a:rPr lang="zh-CN" altLang="en-US"/>
              <a:t>流程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960495" y="1011555"/>
            <a:ext cx="427164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自然语言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285" y="1533525"/>
            <a:ext cx="6886575" cy="49339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90220" y="5308600"/>
            <a:ext cx="3240405" cy="76454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08875" y="1790700"/>
            <a:ext cx="2771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模型选择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898765" y="2159000"/>
            <a:ext cx="3823970" cy="1476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几个评价指标</a:t>
            </a:r>
            <a:endParaRPr lang="zh-CN">
              <a:solidFill>
                <a:schemeClr val="accent4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endParaRPr lang="zh-CN">
              <a:solidFill>
                <a:schemeClr val="accent4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en-US" altLang="zh-CN"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P</a:t>
            </a:r>
            <a:endParaRPr lang="en-US" altLang="zh-CN">
              <a:solidFill>
                <a:schemeClr val="accent4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en-US" altLang="zh-CN"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R</a:t>
            </a:r>
            <a:endParaRPr lang="en-US" altLang="zh-CN">
              <a:solidFill>
                <a:schemeClr val="accent4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en-US" altLang="zh-CN">
                <a:solidFill>
                  <a:schemeClr val="accent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F</a:t>
            </a:r>
            <a:endParaRPr lang="en-US" altLang="zh-CN">
              <a:solidFill>
                <a:schemeClr val="accent4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" y="679"/>
            <a:ext cx="12193200" cy="6856643"/>
          </a:xfrm>
          <a:prstGeom prst="rect">
            <a:avLst/>
          </a:prstGeom>
        </p:spPr>
      </p:pic>
      <p:pic>
        <p:nvPicPr>
          <p:cNvPr id="9" name="图片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" t="49506" r="3368" b="1988"/>
          <a:stretch>
            <a:fillRect/>
          </a:stretch>
        </p:blipFill>
        <p:spPr>
          <a:xfrm>
            <a:off x="3940257" y="4112995"/>
            <a:ext cx="3657601" cy="2745005"/>
          </a:xfrm>
          <a:prstGeom prst="rect">
            <a:avLst/>
          </a:prstGeom>
        </p:spPr>
      </p:pic>
      <p:pic>
        <p:nvPicPr>
          <p:cNvPr id="5" name="图片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360" y="912897"/>
            <a:ext cx="8678779" cy="2209574"/>
          </a:xfrm>
          <a:prstGeom prst="rect">
            <a:avLst/>
          </a:prstGeom>
        </p:spPr>
      </p:pic>
      <p:sp>
        <p:nvSpPr>
          <p:cNvPr id="18" name="椭圆"/>
          <p:cNvSpPr>
            <a:spLocks noChangeAspect="1"/>
          </p:cNvSpPr>
          <p:nvPr/>
        </p:nvSpPr>
        <p:spPr>
          <a:xfrm>
            <a:off x="6970953" y="1554753"/>
            <a:ext cx="483784" cy="483784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/>
          <a:lstStyle/>
          <a:p>
            <a:pPr algn="ctr"/>
            <a:r>
              <a:rPr lang="zh-CN" altLang="en-US" b="1" dirty="0">
                <a:solidFill>
                  <a:schemeClr val="accent6"/>
                </a:solidFill>
              </a:rPr>
              <a:t>教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20" name="椭圆"/>
          <p:cNvSpPr>
            <a:spLocks noChangeAspect="1"/>
          </p:cNvSpPr>
          <p:nvPr/>
        </p:nvSpPr>
        <p:spPr>
          <a:xfrm>
            <a:off x="6970953" y="2096720"/>
            <a:ext cx="483784" cy="483784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/>
          <a:lstStyle/>
          <a:p>
            <a:pPr algn="ctr"/>
            <a:r>
              <a:rPr lang="zh-CN" altLang="en-US" b="1" dirty="0">
                <a:solidFill>
                  <a:schemeClr val="accent6"/>
                </a:solidFill>
              </a:rPr>
              <a:t>学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21" name="椭圆"/>
          <p:cNvSpPr>
            <a:spLocks noChangeAspect="1"/>
          </p:cNvSpPr>
          <p:nvPr/>
        </p:nvSpPr>
        <p:spPr>
          <a:xfrm>
            <a:off x="6970953" y="2638687"/>
            <a:ext cx="483784" cy="483784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/>
          <a:lstStyle/>
          <a:p>
            <a:pPr algn="ctr"/>
            <a:r>
              <a:rPr lang="zh-CN" altLang="en-US" b="1" dirty="0">
                <a:solidFill>
                  <a:schemeClr val="accent6"/>
                </a:solidFill>
              </a:rPr>
              <a:t>课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22" name="椭圆"/>
          <p:cNvSpPr>
            <a:spLocks noChangeAspect="1"/>
          </p:cNvSpPr>
          <p:nvPr/>
        </p:nvSpPr>
        <p:spPr>
          <a:xfrm>
            <a:off x="6970953" y="3180653"/>
            <a:ext cx="483784" cy="483784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tlCol="0" anchor="ctr"/>
          <a:lstStyle/>
          <a:p>
            <a:pPr algn="ctr"/>
            <a:r>
              <a:rPr lang="zh-CN" altLang="en-US" b="1" dirty="0">
                <a:solidFill>
                  <a:schemeClr val="accent6"/>
                </a:solidFill>
              </a:rPr>
              <a:t>件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23" name="文本"/>
          <p:cNvSpPr/>
          <p:nvPr/>
        </p:nvSpPr>
        <p:spPr>
          <a:xfrm>
            <a:off x="4876423" y="2603647"/>
            <a:ext cx="398655" cy="1785104"/>
          </a:xfrm>
          <a:prstGeom prst="rect">
            <a:avLst/>
          </a:prstGeom>
        </p:spPr>
        <p:txBody>
          <a:bodyPr vert="eaVert" wrap="none" lIns="90000">
            <a:spAutoFit/>
          </a:bodyPr>
          <a:lstStyle/>
          <a:p>
            <a:pPr algn="ctr"/>
            <a:r>
              <a:rPr lang="zh-CN" altLang="en-US" sz="1400" b="1" spc="250" dirty="0">
                <a:solidFill>
                  <a:schemeClr val="accent3"/>
                </a:solidFill>
                <a:latin typeface="+mn-ea"/>
              </a:rPr>
              <a:t>教学老师：格迪天</a:t>
            </a:r>
            <a:endParaRPr lang="zh-CN" altLang="en-US" sz="1400" b="1" spc="250" dirty="0">
              <a:solidFill>
                <a:schemeClr val="accent3"/>
              </a:solidFill>
              <a:latin typeface="+mn-ea"/>
            </a:endParaRPr>
          </a:p>
        </p:txBody>
      </p:sp>
      <p:sp>
        <p:nvSpPr>
          <p:cNvPr id="24" name="文本"/>
          <p:cNvSpPr/>
          <p:nvPr/>
        </p:nvSpPr>
        <p:spPr>
          <a:xfrm>
            <a:off x="5370403" y="1371181"/>
            <a:ext cx="398655" cy="2293256"/>
          </a:xfrm>
          <a:prstGeom prst="rect">
            <a:avLst/>
          </a:prstGeom>
          <a:noFill/>
          <a:ln>
            <a:noFill/>
          </a:ln>
        </p:spPr>
        <p:txBody>
          <a:bodyPr vert="eaVert" wrap="none" lIns="90000" rtlCol="0">
            <a:spAutoFit/>
          </a:bodyPr>
          <a:lstStyle/>
          <a:p>
            <a:pPr defTabSz="914400"/>
            <a:r>
              <a:rPr lang="zh-CN" altLang="en-US" sz="1400" b="1" spc="250" dirty="0">
                <a:solidFill>
                  <a:schemeClr val="accent3"/>
                </a:solidFill>
                <a:latin typeface="+mn-ea"/>
              </a:rPr>
              <a:t>框架完整 动态教学模板</a:t>
            </a:r>
            <a:endParaRPr lang="zh-CN" altLang="en-US" sz="1400" b="1" spc="250" dirty="0">
              <a:solidFill>
                <a:schemeClr val="accent3"/>
              </a:solidFill>
              <a:latin typeface="+mn-ea"/>
            </a:endParaRPr>
          </a:p>
        </p:txBody>
      </p:sp>
      <p:sp>
        <p:nvSpPr>
          <p:cNvPr id="16" name="标题"/>
          <p:cNvSpPr txBox="1"/>
          <p:nvPr/>
        </p:nvSpPr>
        <p:spPr>
          <a:xfrm flipH="1">
            <a:off x="5664341" y="784572"/>
            <a:ext cx="1345735" cy="3734356"/>
          </a:xfrm>
          <a:prstGeom prst="rect">
            <a:avLst/>
          </a:prstGeom>
          <a:noFill/>
        </p:spPr>
        <p:txBody>
          <a:bodyPr vert="eaVert" wrap="none" lIns="144000" rtlCol="0" anchor="ctr">
            <a:spAutoFit/>
          </a:bodyPr>
          <a:lstStyle>
            <a:defPPr>
              <a:defRPr lang="zh-CN"/>
            </a:defPPr>
            <a:lvl1pPr algn="ctr" defTabSz="914400">
              <a:defRPr sz="5065" b="1" spc="213">
                <a:blipFill dpi="0" rotWithShape="1">
                  <a:blip r:embed="rId4"/>
                  <a:srcRect/>
                  <a:tile tx="0" ty="0" sx="100000" sy="100000" flip="none" algn="tl"/>
                </a:blipFill>
                <a:latin typeface="+mj-ea"/>
                <a:ea typeface="+mj-ea"/>
              </a:defRPr>
            </a:lvl1pPr>
          </a:lstStyle>
          <a:p>
            <a:pPr algn="l"/>
            <a:r>
              <a:rPr lang="zh-CN" altLang="en-US" sz="6000" spc="600" dirty="0">
                <a:solidFill>
                  <a:schemeClr val="accent3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微软雅黑" panose="020B0503020204020204" pitchFamily="34" charset="-122"/>
              </a:rPr>
              <a:t>谢</a:t>
            </a:r>
            <a:r>
              <a:rPr lang="zh-CN" altLang="en-US" sz="7200" spc="600" dirty="0">
                <a:solidFill>
                  <a:schemeClr val="accent3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微软雅黑" panose="020B0503020204020204" pitchFamily="34" charset="-122"/>
              </a:rPr>
              <a:t>谢</a:t>
            </a:r>
            <a:r>
              <a:rPr lang="zh-CN" altLang="en-US" sz="6000" spc="600" dirty="0">
                <a:solidFill>
                  <a:schemeClr val="accent3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微软雅黑" panose="020B0503020204020204" pitchFamily="34" charset="-122"/>
              </a:rPr>
              <a:t>聆</a:t>
            </a:r>
            <a:r>
              <a:rPr lang="zh-CN" altLang="en-US" sz="7200" spc="600" dirty="0">
                <a:solidFill>
                  <a:schemeClr val="accent3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微软雅黑" panose="020B0503020204020204" pitchFamily="34" charset="-122"/>
              </a:rPr>
              <a:t>听</a:t>
            </a:r>
            <a:endParaRPr lang="zh-CN" altLang="en-US" sz="7200" spc="600" dirty="0">
              <a:solidFill>
                <a:schemeClr val="accent3"/>
              </a:solidFill>
              <a:latin typeface="楷体" panose="02010609060101010101" pitchFamily="49" charset="-122"/>
              <a:ea typeface="楷体" panose="02010609060101010101" pitchFamily="49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/>
      <p:bldP spid="24" grpId="0"/>
      <p:bldP spid="16" grpId="0"/>
    </p:bldLst>
  </p:timing>
</p:sld>
</file>

<file path=ppt/theme/theme1.xml><?xml version="1.0" encoding="utf-8"?>
<a:theme xmlns:a="http://schemas.openxmlformats.org/drawingml/2006/main" name="Office 主题">
  <a:themeElements>
    <a:clrScheme name="（主题：A）蓝+蓝+黑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87CD"/>
      </a:accent1>
      <a:accent2>
        <a:srgbClr val="4D8BD7"/>
      </a:accent2>
      <a:accent3>
        <a:srgbClr val="222A35"/>
      </a:accent3>
      <a:accent4>
        <a:srgbClr val="D70000"/>
      </a:accent4>
      <a:accent5>
        <a:srgbClr val="FFFFFF"/>
      </a:accent5>
      <a:accent6>
        <a:srgbClr val="FFFFFF"/>
      </a:accent6>
      <a:hlink>
        <a:srgbClr val="0563C1"/>
      </a:hlink>
      <a:folHlink>
        <a:srgbClr val="954F72"/>
      </a:folHlink>
    </a:clrScheme>
    <a:fontScheme name="主题字体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WPS 演示</Application>
  <PresentationFormat>宽屏</PresentationFormat>
  <Paragraphs>106</Paragraphs>
  <Slides>9</Slides>
  <Notes>13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楷体</vt:lpstr>
      <vt:lpstr>微软雅黑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Manager>格迪天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格迪天</dc:creator>
  <cp:lastModifiedBy>FlashDream</cp:lastModifiedBy>
  <cp:revision>84</cp:revision>
  <dcterms:created xsi:type="dcterms:W3CDTF">2027-12-31T16:00:00Z</dcterms:created>
  <dcterms:modified xsi:type="dcterms:W3CDTF">2020-03-19T02:29:41Z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