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9.gif" ContentType="image/gif"/>
  <Override PartName="/ppt/media/image10.jpeg" ContentType="image/jpeg"/>
  <Override PartName="/ppt/media/image8.gif" ContentType="image/gif"/>
  <Override PartName="/ppt/media/image5.gif" ContentType="image/gif"/>
  <Override PartName="/ppt/media/image1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6.gif" ContentType="image/gif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7BCF562-386F-42DA-B380-1C6F2525C5A0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6D33230-0BFD-42B5-9533-5A3334A114D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316B88E-B2C7-4269-9F15-86AE2616849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4/18/16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2F8CD7B-E47C-4765-BF37-B686E8D3BD4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4/18/16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C165ACA-161D-4491-803C-D48F949F2E4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image" Target="../media/image6.gif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284480" y="738360"/>
            <a:ext cx="6095520" cy="10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X-rays and their Applications for Analysis 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1447920" y="1981080"/>
            <a:ext cx="5486040" cy="11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Andrew George, Sunny Sun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The Ohio State University, Physics Department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3/22/2016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The Mosley Plot</a:t>
            </a:r>
            <a:endParaRPr/>
          </a:p>
        </p:txBody>
      </p:sp>
      <p:pic>
        <p:nvPicPr>
          <p:cNvPr id="12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1295280"/>
            <a:ext cx="8398440" cy="274284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704520" y="4333320"/>
            <a:ext cx="556236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Correlation Coefficient: R^2=.99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Slope: .3071+/- .0002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Y Intercept: -.44+/-.17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685800" y="5486400"/>
            <a:ext cx="685764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Elements used: Vanadium, Chromium, Manganese, Iron, Cobalt, Nickel, Zinc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Results from Unknown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Three Samples: Unknown metal, unknown yellow paint, unknown aluminum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u="sng">
                <a:solidFill>
                  <a:srgbClr val="000000"/>
                </a:solidFill>
                <a:latin typeface="Calibri"/>
              </a:rPr>
              <a:t>Unknown Metal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-Found to be an alloy. Nickel was associated with one peak and copper with the other.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u="sng">
                <a:solidFill>
                  <a:srgbClr val="000000"/>
                </a:solidFill>
                <a:latin typeface="Calibri"/>
              </a:rPr>
              <a:t>Unknown Yellow Paint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-Had three big peaks. The peaks associated were Cadmium, Titanium and Zinc. One smaller peak which was sulfur.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u="sng">
                <a:solidFill>
                  <a:srgbClr val="000000"/>
                </a:solidFill>
                <a:latin typeface="Calibri"/>
              </a:rPr>
              <a:t>Unknown Foil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-Had one main peak and one small peak. Main peak was Tin small peak showed small traces of copper.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Review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304920" y="1143000"/>
            <a:ext cx="28191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u="sng">
                <a:solidFill>
                  <a:srgbClr val="000000"/>
                </a:solidFill>
                <a:latin typeface="Calibri"/>
              </a:rPr>
              <a:t>Bragg Diffraction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304920" y="1676520"/>
            <a:ext cx="807696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-Bragg diffraction allows crystals to be used as a diffraction grating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-Allows identification of crystals through bond length, and if bond length is known also the characteristic x-rays of the material the electrons are hitting.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-Unknown sample was found to be KBr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304920" y="320040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u="sng">
                <a:solidFill>
                  <a:srgbClr val="000000"/>
                </a:solidFill>
                <a:latin typeface="Calibri"/>
              </a:rPr>
              <a:t>Mosley’s plot</a:t>
            </a:r>
            <a:endParaRPr/>
          </a:p>
        </p:txBody>
      </p:sp>
      <p:sp>
        <p:nvSpPr>
          <p:cNvPr id="134" name="CustomShape 5"/>
          <p:cNvSpPr/>
          <p:nvPr/>
        </p:nvSpPr>
        <p:spPr>
          <a:xfrm>
            <a:off x="304920" y="3733920"/>
            <a:ext cx="723852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-Shows the significance of the atomic number “Z” and that it’s a physical measurable quantity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-Helped build the foundations for the modern periodic table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-Can be used to identify what elements are in materials through known values in the Mosley plot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80880" y="1600200"/>
            <a:ext cx="815292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1."Bragg's Law." Hyperphysics. Accessed March 22, 2016. http://hyperphysics.phy-astr.gsu.edu/hbase/quantum/bragg.html.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2. Hyperphysics. Accessed March 23, 2016. http://hyperphysics.phy-astr.gsu.edu/hbase/quantum/moseley.html. 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066680" y="106920"/>
            <a:ext cx="723852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significance of Bragg Diffraction and Mosley’s pot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914400" y="1352880"/>
            <a:ext cx="34286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Bragg Diffraction: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5638680" y="1352880"/>
            <a:ext cx="3047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Mosley’s plot</a:t>
            </a:r>
            <a:endParaRPr/>
          </a:p>
        </p:txBody>
      </p:sp>
      <p:pic>
        <p:nvPicPr>
          <p:cNvPr id="8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06120" y="1796760"/>
            <a:ext cx="2816280" cy="4480200"/>
          </a:xfrm>
          <a:prstGeom prst="rect">
            <a:avLst/>
          </a:prstGeom>
          <a:ln>
            <a:noFill/>
          </a:ln>
        </p:spPr>
      </p:pic>
      <p:pic>
        <p:nvPicPr>
          <p:cNvPr id="89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5880" y="2669400"/>
            <a:ext cx="4723920" cy="3200040"/>
          </a:xfrm>
          <a:prstGeom prst="rect">
            <a:avLst/>
          </a:prstGeom>
          <a:ln>
            <a:noFill/>
          </a:ln>
        </p:spPr>
      </p:pic>
      <p:sp>
        <p:nvSpPr>
          <p:cNvPr id="90" name="CustomShape 4"/>
          <p:cNvSpPr/>
          <p:nvPr/>
        </p:nvSpPr>
        <p:spPr>
          <a:xfrm>
            <a:off x="-200520" y="2122920"/>
            <a:ext cx="5279040" cy="39636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5"/>
          <p:cNvSpPr/>
          <p:nvPr/>
        </p:nvSpPr>
        <p:spPr>
          <a:xfrm>
            <a:off x="-200520" y="2122920"/>
            <a:ext cx="5279040" cy="3963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92" name="CustomShape 6"/>
          <p:cNvSpPr/>
          <p:nvPr/>
        </p:nvSpPr>
        <p:spPr>
          <a:xfrm>
            <a:off x="5486400" y="6351840"/>
            <a:ext cx="3123720" cy="50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alibri"/>
              </a:rPr>
              <a:t>"Moseley." Hyperphysics. Accessed March 22, 2016. http://hyperphysics.phy-astr.gsu.edu/hbase/quantum/imgqua/moseley.gif. </a:t>
            </a:r>
            <a:endParaRPr/>
          </a:p>
        </p:txBody>
      </p:sp>
      <p:sp>
        <p:nvSpPr>
          <p:cNvPr id="93" name="CustomShape 7"/>
          <p:cNvSpPr/>
          <p:nvPr/>
        </p:nvSpPr>
        <p:spPr>
          <a:xfrm>
            <a:off x="359280" y="6019920"/>
            <a:ext cx="3755160" cy="72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With a wavelength that is small (.1nm) and a d of typically 3000nm for optical gratings we’ll have an angle of .0002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Theory of Bragg Diffraction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33520" y="18288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The first is breaking radiation which is caused by electrons that are accelerated by an x-ray tube hitting copper. The copper deaccelerates the electrons and energy is lost. Energy is conserved and released in the form of electromagnetic waves which are the X-rays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The second are characteristic X-rays. When a material is hit electrons in the lower shells are excited to the higher shells. This causes the electrons originally in the higher shells to drop down and causes a photon to be released which becomes the characteristic X-rays. 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685800" y="1447920"/>
            <a:ext cx="4343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u="sng">
                <a:solidFill>
                  <a:srgbClr val="000000"/>
                </a:solidFill>
                <a:latin typeface="Calibri"/>
              </a:rPr>
              <a:t>Two types of X-rays</a:t>
            </a:r>
            <a:endParaRPr/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76080" y="3931200"/>
            <a:ext cx="2707560" cy="301716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158400" y="6154560"/>
            <a:ext cx="4571640" cy="39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Hyperphysics. Accessed March 22, 2016. http://hyperphysics.phy-astr.gsu.edu/hbase/quantum/imgqua/xraych.gif.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Bragg’s Law and its importance</a:t>
            </a:r>
            <a:endParaRPr/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382400"/>
            <a:ext cx="4105080" cy="265140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5029200" y="1382400"/>
            <a:ext cx="3352320" cy="411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Bragg’s law is the main form of analysis. By finding an associated wavelength, integer number, and angle, the crystal spacing can be solved and be later used as a grating for other experiments</a:t>
            </a: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304920" y="4191120"/>
            <a:ext cx="4571640" cy="39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."Bragg's Law." Hyperphysics. Accessed March 22, 2016. http://hyperphysics.phy-astr.gsu.edu/hbase/quantum/bragg.html.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Mechanical Background of the X-ray machine</a:t>
            </a:r>
            <a:endParaRPr/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1143000"/>
            <a:ext cx="3883680" cy="2742840"/>
          </a:xfrm>
          <a:prstGeom prst="rect">
            <a:avLst/>
          </a:prstGeom>
          <a:ln>
            <a:noFill/>
          </a:ln>
        </p:spPr>
      </p:pic>
      <p:pic>
        <p:nvPicPr>
          <p:cNvPr id="105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63960" y="1110240"/>
            <a:ext cx="3064680" cy="274284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685800" y="4572000"/>
            <a:ext cx="8152920" cy="11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-Detector is twice the angle of the incident rays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-Important to keep the current of the X-ray tube less than 80 microamps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1819080" y="3918960"/>
            <a:ext cx="457164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Farrell, Margie. READ ME. MS, The Ohio State University, Columbus.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Analysis with Bragg Diffraction</a:t>
            </a:r>
            <a:endParaRPr/>
          </a:p>
        </p:txBody>
      </p:sp>
      <p:pic>
        <p:nvPicPr>
          <p:cNvPr id="10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1219320"/>
            <a:ext cx="7838640" cy="255996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1066680" y="3962520"/>
            <a:ext cx="6400440" cy="173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-With the NaCL the characteristic X-rays were found. The above plot shows the angle through a weighted avg with error. The angle was found to be 30.49 +/- .016 and then uses the Bragg equation to find the X-rays wavelengths and later the energies. With the equation 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1066680" y="3962520"/>
            <a:ext cx="6400440" cy="16160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12" name="CustomShape 4"/>
          <p:cNvSpPr/>
          <p:nvPr/>
        </p:nvSpPr>
        <p:spPr>
          <a:xfrm>
            <a:off x="609480" y="5639760"/>
            <a:ext cx="65527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>
                <a:solidFill>
                  <a:srgbClr val="000000"/>
                </a:solidFill>
                <a:latin typeface="Calibri"/>
              </a:rPr>
              <a:t>-Errors were in the counts with were </a:t>
            </a:r>
            <a:endParaRPr/>
          </a:p>
        </p:txBody>
      </p:sp>
      <p:sp>
        <p:nvSpPr>
          <p:cNvPr id="113" name="CustomShape 5"/>
          <p:cNvSpPr/>
          <p:nvPr/>
        </p:nvSpPr>
        <p:spPr>
          <a:xfrm>
            <a:off x="609480" y="5639760"/>
            <a:ext cx="6552720" cy="3949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14" name="CustomShape 6"/>
          <p:cNvSpPr/>
          <p:nvPr/>
        </p:nvSpPr>
        <p:spPr>
          <a:xfrm>
            <a:off x="1066680" y="6095880"/>
            <a:ext cx="47239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-N being the number of counts and this being     a Poisson distribution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Finding the Unknown</a:t>
            </a:r>
            <a:endParaRPr/>
          </a:p>
        </p:txBody>
      </p:sp>
      <p:pic>
        <p:nvPicPr>
          <p:cNvPr id="116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1178280"/>
            <a:ext cx="8398440" cy="274284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984240" y="3921480"/>
            <a:ext cx="579096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 a weighted average between angles to find d. D was found to be 3.18 Å +/- .023. This is closest to KBr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Constructing Mosley’s Plot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304920" y="4114800"/>
            <a:ext cx="47239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Associated Chi-Squared/DoF:.9048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Center point: 285.74 +/- 0.34</a:t>
            </a:r>
            <a:endParaRPr/>
          </a:p>
        </p:txBody>
      </p:sp>
      <p:pic>
        <p:nvPicPr>
          <p:cNvPr id="120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320" y="1206720"/>
            <a:ext cx="8869320" cy="289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Calibration Graph For McA</a:t>
            </a:r>
            <a:endParaRPr/>
          </a:p>
        </p:txBody>
      </p:sp>
      <p:pic>
        <p:nvPicPr>
          <p:cNvPr id="12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9560" y="1371600"/>
            <a:ext cx="8678160" cy="283428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685800" y="4495680"/>
            <a:ext cx="518112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Correlation Coefficient: R^2=.99,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Slope:  .0617+/-.0002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Y intercept: -.179+/-.044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