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1" r:id="rId4"/>
    <p:sldId id="272" r:id="rId5"/>
    <p:sldId id="263" r:id="rId6"/>
    <p:sldId id="265" r:id="rId7"/>
    <p:sldId id="269" r:id="rId8"/>
    <p:sldId id="264" r:id="rId9"/>
    <p:sldId id="270" r:id="rId10"/>
    <p:sldId id="271"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47" d="100"/>
          <a:sy n="47" d="100"/>
        </p:scale>
        <p:origin x="38" y="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6/20/2021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6/20/2021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6/20/2021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6/20/2021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6/20/2021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6/20/2021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6/20/2021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6/20/2021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6/20/2021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6/20/2021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6/20/2021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6/20/2021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967787" y="532260"/>
            <a:ext cx="6735170" cy="3792852"/>
          </a:xfrm>
        </p:spPr>
        <p:txBody>
          <a:bodyPr>
            <a:noAutofit/>
          </a:bodyPr>
          <a:lstStyle/>
          <a:p>
            <a:r>
              <a:rPr lang="en-US" sz="6000" dirty="0"/>
              <a:t>Predicting the future of Real Estate Housing Market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Fintech project-01</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8B459-542D-47DC-B60E-114C50105853}"/>
              </a:ext>
            </a:extLst>
          </p:cNvPr>
          <p:cNvSpPr>
            <a:spLocks noGrp="1"/>
          </p:cNvSpPr>
          <p:nvPr>
            <p:ph type="title"/>
          </p:nvPr>
        </p:nvSpPr>
        <p:spPr>
          <a:xfrm>
            <a:off x="643466" y="786383"/>
            <a:ext cx="3517567" cy="2093975"/>
          </a:xfrm>
        </p:spPr>
        <p:txBody>
          <a:bodyPr anchor="b">
            <a:normAutofit/>
          </a:bodyPr>
          <a:lstStyle/>
          <a:p>
            <a:r>
              <a:rPr lang="en-US" dirty="0"/>
              <a:t>2020 Market</a:t>
            </a:r>
          </a:p>
        </p:txBody>
      </p:sp>
      <p:sp>
        <p:nvSpPr>
          <p:cNvPr id="8" name="Text Placeholder 7">
            <a:extLst>
              <a:ext uri="{FF2B5EF4-FFF2-40B4-BE49-F238E27FC236}">
                <a16:creationId xmlns:a16="http://schemas.microsoft.com/office/drawing/2014/main" id="{6C9829EF-24E4-44BC-80BB-5086FE64DF4A}"/>
              </a:ext>
            </a:extLst>
          </p:cNvPr>
          <p:cNvSpPr>
            <a:spLocks noGrp="1"/>
          </p:cNvSpPr>
          <p:nvPr>
            <p:ph type="body" sz="half" idx="2"/>
          </p:nvPr>
        </p:nvSpPr>
        <p:spPr/>
        <p:txBody>
          <a:bodyPr/>
          <a:lstStyle/>
          <a:p>
            <a:r>
              <a:rPr lang="en-US" dirty="0"/>
              <a:t>In 2020 the market came to a </a:t>
            </a:r>
            <a:r>
              <a:rPr lang="en-US" dirty="0" err="1"/>
              <a:t>hault</a:t>
            </a:r>
            <a:r>
              <a:rPr lang="en-US" dirty="0"/>
              <a:t> and then rebounded.</a:t>
            </a:r>
          </a:p>
        </p:txBody>
      </p:sp>
      <p:pic>
        <p:nvPicPr>
          <p:cNvPr id="7" name="Content Placeholder 6">
            <a:extLst>
              <a:ext uri="{FF2B5EF4-FFF2-40B4-BE49-F238E27FC236}">
                <a16:creationId xmlns:a16="http://schemas.microsoft.com/office/drawing/2014/main" id="{CFF082DF-B6F8-47B0-A496-589E8656EB56}"/>
              </a:ext>
            </a:extLst>
          </p:cNvPr>
          <p:cNvPicPr>
            <a:picLocks noGrp="1" noChangeAspect="1"/>
          </p:cNvPicPr>
          <p:nvPr>
            <p:ph idx="1"/>
          </p:nvPr>
        </p:nvPicPr>
        <p:blipFill>
          <a:blip r:embed="rId2"/>
          <a:stretch>
            <a:fillRect/>
          </a:stretch>
        </p:blipFill>
        <p:spPr>
          <a:xfrm>
            <a:off x="5459413" y="1594808"/>
            <a:ext cx="5927725" cy="3730297"/>
          </a:xfrm>
        </p:spPr>
      </p:pic>
    </p:spTree>
    <p:extLst>
      <p:ext uri="{BB962C8B-B14F-4D97-AF65-F5344CB8AC3E}">
        <p14:creationId xmlns:p14="http://schemas.microsoft.com/office/powerpoint/2010/main" val="2950188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8B459-542D-47DC-B60E-114C50105853}"/>
              </a:ext>
            </a:extLst>
          </p:cNvPr>
          <p:cNvSpPr>
            <a:spLocks noGrp="1"/>
          </p:cNvSpPr>
          <p:nvPr>
            <p:ph type="title"/>
          </p:nvPr>
        </p:nvSpPr>
        <p:spPr>
          <a:xfrm>
            <a:off x="643466" y="786383"/>
            <a:ext cx="3517567" cy="2093975"/>
          </a:xfrm>
        </p:spPr>
        <p:txBody>
          <a:bodyPr anchor="b">
            <a:normAutofit/>
          </a:bodyPr>
          <a:lstStyle/>
          <a:p>
            <a:r>
              <a:rPr lang="en-US" dirty="0"/>
              <a:t>New Listings </a:t>
            </a:r>
          </a:p>
        </p:txBody>
      </p:sp>
      <p:sp>
        <p:nvSpPr>
          <p:cNvPr id="10" name="Text Placeholder 3">
            <a:extLst>
              <a:ext uri="{FF2B5EF4-FFF2-40B4-BE49-F238E27FC236}">
                <a16:creationId xmlns:a16="http://schemas.microsoft.com/office/drawing/2014/main" id="{BA9C9A2D-1C96-4E6D-8C52-2B7CD6DD4882}"/>
              </a:ext>
            </a:extLst>
          </p:cNvPr>
          <p:cNvSpPr>
            <a:spLocks noGrp="1"/>
          </p:cNvSpPr>
          <p:nvPr>
            <p:ph type="body" sz="half" idx="2"/>
          </p:nvPr>
        </p:nvSpPr>
        <p:spPr>
          <a:xfrm>
            <a:off x="643465" y="3043050"/>
            <a:ext cx="3517567" cy="3064505"/>
          </a:xfrm>
        </p:spPr>
        <p:txBody>
          <a:bodyPr>
            <a:normAutofit/>
          </a:bodyPr>
          <a:lstStyle/>
          <a:p>
            <a:r>
              <a:rPr lang="en-US" dirty="0">
                <a:solidFill>
                  <a:schemeClr val="bg1"/>
                </a:solidFill>
              </a:rPr>
              <a:t>In Spring 2020 new listings</a:t>
            </a:r>
          </a:p>
        </p:txBody>
      </p:sp>
      <p:pic>
        <p:nvPicPr>
          <p:cNvPr id="6" name="Content Placeholder 5">
            <a:extLst>
              <a:ext uri="{FF2B5EF4-FFF2-40B4-BE49-F238E27FC236}">
                <a16:creationId xmlns:a16="http://schemas.microsoft.com/office/drawing/2014/main" id="{EA39C14A-F884-42C7-9148-1BAB8907F60D}"/>
              </a:ext>
            </a:extLst>
          </p:cNvPr>
          <p:cNvPicPr>
            <a:picLocks noGrp="1" noChangeAspect="1"/>
          </p:cNvPicPr>
          <p:nvPr>
            <p:ph idx="1"/>
          </p:nvPr>
        </p:nvPicPr>
        <p:blipFill>
          <a:blip r:embed="rId2"/>
          <a:stretch>
            <a:fillRect/>
          </a:stretch>
        </p:blipFill>
        <p:spPr>
          <a:xfrm>
            <a:off x="5372100" y="1025015"/>
            <a:ext cx="6327321" cy="4869883"/>
          </a:xfrm>
        </p:spPr>
      </p:pic>
    </p:spTree>
    <p:extLst>
      <p:ext uri="{BB962C8B-B14F-4D97-AF65-F5344CB8AC3E}">
        <p14:creationId xmlns:p14="http://schemas.microsoft.com/office/powerpoint/2010/main" val="2738961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8B459-542D-47DC-B60E-114C5010585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0A68786-AD26-446F-9F2A-8020C2E6BEE7}"/>
              </a:ext>
            </a:extLst>
          </p:cNvPr>
          <p:cNvSpPr>
            <a:spLocks noGrp="1"/>
          </p:cNvSpPr>
          <p:nvPr>
            <p:ph idx="1"/>
          </p:nvPr>
        </p:nvSpPr>
        <p:spPr/>
        <p:txBody>
          <a:bodyPr/>
          <a:lstStyle/>
          <a:p>
            <a:r>
              <a:rPr lang="en-US" dirty="0"/>
              <a:t>U.S. home values are growing at a steady pace, and have surpassed prerecession highs nationally and in a number of large markets. Driven largely by limited inventory and high demand, home values are growing fastest at the bottom end of the market. </a:t>
            </a:r>
          </a:p>
          <a:p>
            <a:pPr>
              <a:buFont typeface="Wingdings" panose="05000000000000000000" pitchFamily="2" charset="2"/>
              <a:buChar char="q"/>
            </a:pPr>
            <a:r>
              <a:rPr lang="en-US" dirty="0"/>
              <a:t> Regionally, markets in the Midwest and Southeast are outperforming markets along the east and west coasts </a:t>
            </a:r>
          </a:p>
          <a:p>
            <a:pPr>
              <a:buFont typeface="Wingdings" panose="05000000000000000000" pitchFamily="2" charset="2"/>
              <a:buChar char="q"/>
            </a:pPr>
            <a:r>
              <a:rPr lang="en-US" dirty="0"/>
              <a:t> Growth in U.S. rents has slowed considerably over the past couple of years and has largely stabilized. Markets in the Southwest are leading national rent growth</a:t>
            </a:r>
          </a:p>
        </p:txBody>
      </p:sp>
    </p:spTree>
    <p:extLst>
      <p:ext uri="{BB962C8B-B14F-4D97-AF65-F5344CB8AC3E}">
        <p14:creationId xmlns:p14="http://schemas.microsoft.com/office/powerpoint/2010/main" val="1867758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8B459-542D-47DC-B60E-114C50105853}"/>
              </a:ext>
            </a:extLst>
          </p:cNvPr>
          <p:cNvSpPr>
            <a:spLocks noGrp="1"/>
          </p:cNvSpPr>
          <p:nvPr>
            <p:ph type="title"/>
          </p:nvPr>
        </p:nvSpPr>
        <p:spPr/>
        <p:txBody>
          <a:bodyPr/>
          <a:lstStyle/>
          <a:p>
            <a:r>
              <a:rPr lang="en-US" dirty="0"/>
              <a:t>Motivation &amp; Summary </a:t>
            </a:r>
          </a:p>
        </p:txBody>
      </p:sp>
      <p:sp>
        <p:nvSpPr>
          <p:cNvPr id="3" name="Content Placeholder 2">
            <a:extLst>
              <a:ext uri="{FF2B5EF4-FFF2-40B4-BE49-F238E27FC236}">
                <a16:creationId xmlns:a16="http://schemas.microsoft.com/office/drawing/2014/main" id="{90A68786-AD26-446F-9F2A-8020C2E6BEE7}"/>
              </a:ext>
            </a:extLst>
          </p:cNvPr>
          <p:cNvSpPr>
            <a:spLocks noGrp="1"/>
          </p:cNvSpPr>
          <p:nvPr>
            <p:ph idx="1"/>
          </p:nvPr>
        </p:nvSpPr>
        <p:spPr/>
        <p:txBody>
          <a:bodyPr/>
          <a:lstStyle/>
          <a:p>
            <a:r>
              <a:rPr lang="en-US" b="0" i="0" dirty="0">
                <a:solidFill>
                  <a:srgbClr val="292929"/>
                </a:solidFill>
                <a:effectLst/>
                <a:latin typeface="charter"/>
              </a:rPr>
              <a:t>The real estate industry has long operated according to its own traditions, but the availability of huge volumes of data is revolutionizing the way the industry works. Big data analysis techniques are creating a new real estate market in which both customers and agents are better informed than ever before</a:t>
            </a:r>
            <a:endParaRPr lang="en-US" dirty="0"/>
          </a:p>
        </p:txBody>
      </p:sp>
    </p:spTree>
    <p:extLst>
      <p:ext uri="{BB962C8B-B14F-4D97-AF65-F5344CB8AC3E}">
        <p14:creationId xmlns:p14="http://schemas.microsoft.com/office/powerpoint/2010/main" val="738968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8B459-542D-47DC-B60E-114C50105853}"/>
              </a:ext>
            </a:extLst>
          </p:cNvPr>
          <p:cNvSpPr>
            <a:spLocks noGrp="1"/>
          </p:cNvSpPr>
          <p:nvPr>
            <p:ph type="title"/>
          </p:nvPr>
        </p:nvSpPr>
        <p:spPr/>
        <p:txBody>
          <a:bodyPr/>
          <a:lstStyle/>
          <a:p>
            <a:r>
              <a:rPr lang="en-US" dirty="0"/>
              <a:t>Question Being Asked by the Investment Community</a:t>
            </a:r>
          </a:p>
        </p:txBody>
      </p:sp>
      <p:sp>
        <p:nvSpPr>
          <p:cNvPr id="3" name="Content Placeholder 2">
            <a:extLst>
              <a:ext uri="{FF2B5EF4-FFF2-40B4-BE49-F238E27FC236}">
                <a16:creationId xmlns:a16="http://schemas.microsoft.com/office/drawing/2014/main" id="{90A68786-AD26-446F-9F2A-8020C2E6BEE7}"/>
              </a:ext>
            </a:extLst>
          </p:cNvPr>
          <p:cNvSpPr>
            <a:spLocks noGrp="1"/>
          </p:cNvSpPr>
          <p:nvPr>
            <p:ph idx="1"/>
          </p:nvPr>
        </p:nvSpPr>
        <p:spPr>
          <a:xfrm>
            <a:off x="1097280" y="2119143"/>
            <a:ext cx="9849143" cy="3578696"/>
          </a:xfrm>
        </p:spPr>
        <p:txBody>
          <a:bodyPr/>
          <a:lstStyle/>
          <a:p>
            <a:pPr lvl="1">
              <a:buFont typeface="Wingdings" panose="05000000000000000000" pitchFamily="2" charset="2"/>
              <a:buChar char="q"/>
            </a:pPr>
            <a:r>
              <a:rPr lang="en-US" dirty="0">
                <a:solidFill>
                  <a:srgbClr val="24292E"/>
                </a:solidFill>
                <a:latin typeface="-apple-system"/>
              </a:rPr>
              <a:t>   Is 2</a:t>
            </a:r>
            <a:r>
              <a:rPr lang="en-US" b="0" i="0" dirty="0">
                <a:solidFill>
                  <a:srgbClr val="24292E"/>
                </a:solidFill>
                <a:effectLst/>
                <a:latin typeface="-apple-system"/>
              </a:rPr>
              <a:t>021 a good year to buy a house? </a:t>
            </a:r>
          </a:p>
          <a:p>
            <a:pPr lvl="1">
              <a:buFont typeface="Wingdings" panose="05000000000000000000" pitchFamily="2" charset="2"/>
              <a:buChar char="q"/>
            </a:pPr>
            <a:r>
              <a:rPr lang="en-US" b="0" i="0" dirty="0">
                <a:solidFill>
                  <a:srgbClr val="24292E"/>
                </a:solidFill>
                <a:effectLst/>
                <a:latin typeface="-apple-system"/>
              </a:rPr>
              <a:t>   Where should one buy a house? </a:t>
            </a:r>
          </a:p>
          <a:p>
            <a:pPr lvl="1">
              <a:buFont typeface="Wingdings" panose="05000000000000000000" pitchFamily="2" charset="2"/>
              <a:buChar char="q"/>
            </a:pPr>
            <a:r>
              <a:rPr lang="en-US" b="0" i="0" dirty="0">
                <a:solidFill>
                  <a:srgbClr val="24292E"/>
                </a:solidFill>
                <a:effectLst/>
                <a:latin typeface="-apple-system"/>
              </a:rPr>
              <a:t>   Will secondary cities that have historically been overlooked but are attractive to dynamic young populations become popular?</a:t>
            </a:r>
          </a:p>
          <a:p>
            <a:pPr lvl="1">
              <a:buFont typeface="Wingdings" panose="05000000000000000000" pitchFamily="2" charset="2"/>
              <a:buChar char="q"/>
            </a:pPr>
            <a:r>
              <a:rPr lang="en-US" b="0" i="0" dirty="0">
                <a:solidFill>
                  <a:srgbClr val="24292E"/>
                </a:solidFill>
                <a:effectLst/>
                <a:latin typeface="-apple-system"/>
              </a:rPr>
              <a:t>   How will commercial real estate be affected by telecommuting and declining automobile ownership?</a:t>
            </a:r>
          </a:p>
          <a:p>
            <a:pPr lvl="1">
              <a:buFont typeface="Wingdings" panose="05000000000000000000" pitchFamily="2" charset="2"/>
              <a:buChar char="q"/>
            </a:pPr>
            <a:r>
              <a:rPr lang="en-US" dirty="0">
                <a:solidFill>
                  <a:srgbClr val="24292E"/>
                </a:solidFill>
                <a:latin typeface="-apple-system"/>
              </a:rPr>
              <a:t>  </a:t>
            </a:r>
            <a:r>
              <a:rPr lang="en-US" b="0" i="0" dirty="0">
                <a:solidFill>
                  <a:srgbClr val="24292E"/>
                </a:solidFill>
                <a:effectLst/>
                <a:latin typeface="-apple-system"/>
              </a:rPr>
              <a:t> Will climate change render waterfront property worthless or spur innovations that enable a different  relationship to aquatic environments?</a:t>
            </a:r>
            <a:endParaRPr lang="en-US" dirty="0"/>
          </a:p>
        </p:txBody>
      </p:sp>
    </p:spTree>
    <p:extLst>
      <p:ext uri="{BB962C8B-B14F-4D97-AF65-F5344CB8AC3E}">
        <p14:creationId xmlns:p14="http://schemas.microsoft.com/office/powerpoint/2010/main" val="873592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8B459-542D-47DC-B60E-114C50105853}"/>
              </a:ext>
            </a:extLst>
          </p:cNvPr>
          <p:cNvSpPr>
            <a:spLocks noGrp="1"/>
          </p:cNvSpPr>
          <p:nvPr>
            <p:ph type="title"/>
          </p:nvPr>
        </p:nvSpPr>
        <p:spPr>
          <a:xfrm>
            <a:off x="643466" y="786383"/>
            <a:ext cx="3517567" cy="2093975"/>
          </a:xfrm>
        </p:spPr>
        <p:txBody>
          <a:bodyPr anchor="b">
            <a:normAutofit/>
          </a:bodyPr>
          <a:lstStyle/>
          <a:p>
            <a:r>
              <a:rPr lang="en-US" dirty="0"/>
              <a:t>US House Price Prediction 2021</a:t>
            </a:r>
          </a:p>
        </p:txBody>
      </p:sp>
      <p:pic>
        <p:nvPicPr>
          <p:cNvPr id="5" name="Content Placeholder 4">
            <a:extLst>
              <a:ext uri="{FF2B5EF4-FFF2-40B4-BE49-F238E27FC236}">
                <a16:creationId xmlns:a16="http://schemas.microsoft.com/office/drawing/2014/main" id="{170EFD30-7548-4953-8D3E-0B44DBB655A3}"/>
              </a:ext>
            </a:extLst>
          </p:cNvPr>
          <p:cNvPicPr>
            <a:picLocks noGrp="1" noChangeAspect="1"/>
          </p:cNvPicPr>
          <p:nvPr>
            <p:ph idx="1"/>
          </p:nvPr>
        </p:nvPicPr>
        <p:blipFill>
          <a:blip r:embed="rId2"/>
          <a:stretch>
            <a:fillRect/>
          </a:stretch>
        </p:blipFill>
        <p:spPr>
          <a:xfrm>
            <a:off x="5458984" y="2963679"/>
            <a:ext cx="5928344" cy="992997"/>
          </a:xfrm>
          <a:noFill/>
        </p:spPr>
      </p:pic>
      <p:sp>
        <p:nvSpPr>
          <p:cNvPr id="10" name="Text Placeholder 3">
            <a:extLst>
              <a:ext uri="{FF2B5EF4-FFF2-40B4-BE49-F238E27FC236}">
                <a16:creationId xmlns:a16="http://schemas.microsoft.com/office/drawing/2014/main" id="{6FDCCDAC-3EE8-49CD-B869-2CA79F8A9AC0}"/>
              </a:ext>
            </a:extLst>
          </p:cNvPr>
          <p:cNvSpPr>
            <a:spLocks noGrp="1"/>
          </p:cNvSpPr>
          <p:nvPr>
            <p:ph type="body" sz="half" idx="2"/>
          </p:nvPr>
        </p:nvSpPr>
        <p:spPr>
          <a:xfrm>
            <a:off x="643465" y="3043050"/>
            <a:ext cx="3517567" cy="3064505"/>
          </a:xfrm>
        </p:spPr>
        <p:txBody>
          <a:bodyPr/>
          <a:lstStyle/>
          <a:p>
            <a:endParaRPr lang="en-US"/>
          </a:p>
        </p:txBody>
      </p:sp>
    </p:spTree>
    <p:extLst>
      <p:ext uri="{BB962C8B-B14F-4D97-AF65-F5344CB8AC3E}">
        <p14:creationId xmlns:p14="http://schemas.microsoft.com/office/powerpoint/2010/main" val="219712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8B459-542D-47DC-B60E-114C50105853}"/>
              </a:ext>
            </a:extLst>
          </p:cNvPr>
          <p:cNvSpPr>
            <a:spLocks noGrp="1"/>
          </p:cNvSpPr>
          <p:nvPr>
            <p:ph type="title"/>
          </p:nvPr>
        </p:nvSpPr>
        <p:spPr>
          <a:xfrm>
            <a:off x="643466" y="786383"/>
            <a:ext cx="3517567" cy="2093975"/>
          </a:xfrm>
        </p:spPr>
        <p:txBody>
          <a:bodyPr anchor="b">
            <a:normAutofit/>
          </a:bodyPr>
          <a:lstStyle/>
          <a:p>
            <a:r>
              <a:rPr lang="en-US" dirty="0"/>
              <a:t>Initial Data Clean up</a:t>
            </a:r>
          </a:p>
        </p:txBody>
      </p:sp>
      <p:sp>
        <p:nvSpPr>
          <p:cNvPr id="10" name="Text Placeholder 3">
            <a:extLst>
              <a:ext uri="{FF2B5EF4-FFF2-40B4-BE49-F238E27FC236}">
                <a16:creationId xmlns:a16="http://schemas.microsoft.com/office/drawing/2014/main" id="{BA9C9A2D-1C96-4E6D-8C52-2B7CD6DD4882}"/>
              </a:ext>
            </a:extLst>
          </p:cNvPr>
          <p:cNvSpPr>
            <a:spLocks noGrp="1"/>
          </p:cNvSpPr>
          <p:nvPr>
            <p:ph type="body" sz="half" idx="2"/>
          </p:nvPr>
        </p:nvSpPr>
        <p:spPr>
          <a:xfrm>
            <a:off x="643465" y="3043050"/>
            <a:ext cx="3517567" cy="3064505"/>
          </a:xfrm>
        </p:spPr>
        <p:txBody>
          <a:bodyPr>
            <a:normAutofit/>
          </a:bodyPr>
          <a:lstStyle/>
          <a:p>
            <a:r>
              <a:rPr lang="en-US" dirty="0">
                <a:solidFill>
                  <a:schemeClr val="bg1"/>
                </a:solidFill>
              </a:rPr>
              <a:t>Utilized </a:t>
            </a:r>
            <a:r>
              <a:rPr lang="en-US" dirty="0" err="1">
                <a:solidFill>
                  <a:schemeClr val="bg1"/>
                </a:solidFill>
              </a:rPr>
              <a:t>Juypter</a:t>
            </a:r>
            <a:r>
              <a:rPr lang="en-US" dirty="0">
                <a:solidFill>
                  <a:schemeClr val="bg1"/>
                </a:solidFill>
              </a:rPr>
              <a:t> lab using python to eliminate </a:t>
            </a:r>
            <a:r>
              <a:rPr lang="en-US" dirty="0" err="1">
                <a:solidFill>
                  <a:schemeClr val="bg1"/>
                </a:solidFill>
              </a:rPr>
              <a:t>unneccary</a:t>
            </a:r>
            <a:r>
              <a:rPr lang="en-US" dirty="0">
                <a:solidFill>
                  <a:schemeClr val="bg1"/>
                </a:solidFill>
              </a:rPr>
              <a:t> data.</a:t>
            </a:r>
          </a:p>
        </p:txBody>
      </p:sp>
      <p:pic>
        <p:nvPicPr>
          <p:cNvPr id="13" name="Content Placeholder 12">
            <a:extLst>
              <a:ext uri="{FF2B5EF4-FFF2-40B4-BE49-F238E27FC236}">
                <a16:creationId xmlns:a16="http://schemas.microsoft.com/office/drawing/2014/main" id="{4D8FC059-D304-4191-8F61-896DE5A934FF}"/>
              </a:ext>
            </a:extLst>
          </p:cNvPr>
          <p:cNvPicPr>
            <a:picLocks noGrp="1" noChangeAspect="1"/>
          </p:cNvPicPr>
          <p:nvPr>
            <p:ph idx="1"/>
          </p:nvPr>
        </p:nvPicPr>
        <p:blipFill>
          <a:blip r:embed="rId2"/>
          <a:stretch>
            <a:fillRect/>
          </a:stretch>
        </p:blipFill>
        <p:spPr>
          <a:xfrm>
            <a:off x="5459413" y="1502230"/>
            <a:ext cx="5927725" cy="3927020"/>
          </a:xfrm>
          <a:prstGeom prst="rect">
            <a:avLst/>
          </a:prstGeom>
        </p:spPr>
      </p:pic>
    </p:spTree>
    <p:extLst>
      <p:ext uri="{BB962C8B-B14F-4D97-AF65-F5344CB8AC3E}">
        <p14:creationId xmlns:p14="http://schemas.microsoft.com/office/powerpoint/2010/main" val="2333025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8B459-542D-47DC-B60E-114C50105853}"/>
              </a:ext>
            </a:extLst>
          </p:cNvPr>
          <p:cNvSpPr>
            <a:spLocks noGrp="1"/>
          </p:cNvSpPr>
          <p:nvPr>
            <p:ph type="title"/>
          </p:nvPr>
        </p:nvSpPr>
        <p:spPr>
          <a:xfrm>
            <a:off x="643466" y="786383"/>
            <a:ext cx="3517567" cy="2093975"/>
          </a:xfrm>
        </p:spPr>
        <p:txBody>
          <a:bodyPr anchor="b">
            <a:normAutofit/>
          </a:bodyPr>
          <a:lstStyle/>
          <a:p>
            <a:r>
              <a:rPr lang="en-US" dirty="0"/>
              <a:t>Most Affordable Housing In the US</a:t>
            </a:r>
          </a:p>
        </p:txBody>
      </p:sp>
      <p:sp>
        <p:nvSpPr>
          <p:cNvPr id="10" name="Text Placeholder 3">
            <a:extLst>
              <a:ext uri="{FF2B5EF4-FFF2-40B4-BE49-F238E27FC236}">
                <a16:creationId xmlns:a16="http://schemas.microsoft.com/office/drawing/2014/main" id="{BA9C9A2D-1C96-4E6D-8C52-2B7CD6DD4882}"/>
              </a:ext>
            </a:extLst>
          </p:cNvPr>
          <p:cNvSpPr>
            <a:spLocks noGrp="1"/>
          </p:cNvSpPr>
          <p:nvPr>
            <p:ph type="body" sz="half" idx="2"/>
          </p:nvPr>
        </p:nvSpPr>
        <p:spPr>
          <a:xfrm>
            <a:off x="643465" y="3043050"/>
            <a:ext cx="3517567" cy="3064505"/>
          </a:xfrm>
        </p:spPr>
        <p:txBody>
          <a:bodyPr>
            <a:normAutofit fontScale="92500"/>
          </a:bodyPr>
          <a:lstStyle/>
          <a:p>
            <a:r>
              <a:rPr lang="en-US" dirty="0">
                <a:solidFill>
                  <a:schemeClr val="bg1"/>
                </a:solidFill>
              </a:rPr>
              <a:t>Determining in 2020 the kind of homes being listed offered some early clues as to the resilience of the market and any potential future impacts on home prices as the enduring impacts of the coronavirus crisis unfold.  The early difference emerging show that sellers were balancing their decision to sell different at different price points. </a:t>
            </a:r>
          </a:p>
        </p:txBody>
      </p:sp>
      <p:pic>
        <p:nvPicPr>
          <p:cNvPr id="6" name="Content Placeholder 5">
            <a:extLst>
              <a:ext uri="{FF2B5EF4-FFF2-40B4-BE49-F238E27FC236}">
                <a16:creationId xmlns:a16="http://schemas.microsoft.com/office/drawing/2014/main" id="{FC7BCDF2-9172-4A12-92BD-FA58EBEC31EE}"/>
              </a:ext>
            </a:extLst>
          </p:cNvPr>
          <p:cNvPicPr>
            <a:picLocks noGrp="1" noChangeAspect="1"/>
          </p:cNvPicPr>
          <p:nvPr>
            <p:ph idx="1"/>
          </p:nvPr>
        </p:nvPicPr>
        <p:blipFill>
          <a:blip r:embed="rId2"/>
          <a:stretch>
            <a:fillRect/>
          </a:stretch>
        </p:blipFill>
        <p:spPr>
          <a:xfrm>
            <a:off x="5061857" y="1574516"/>
            <a:ext cx="6645729" cy="4050677"/>
          </a:xfrm>
        </p:spPr>
      </p:pic>
    </p:spTree>
    <p:extLst>
      <p:ext uri="{BB962C8B-B14F-4D97-AF65-F5344CB8AC3E}">
        <p14:creationId xmlns:p14="http://schemas.microsoft.com/office/powerpoint/2010/main" val="860132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8B459-542D-47DC-B60E-114C50105853}"/>
              </a:ext>
            </a:extLst>
          </p:cNvPr>
          <p:cNvSpPr>
            <a:spLocks noGrp="1"/>
          </p:cNvSpPr>
          <p:nvPr>
            <p:ph type="title"/>
          </p:nvPr>
        </p:nvSpPr>
        <p:spPr>
          <a:xfrm>
            <a:off x="643466" y="786383"/>
            <a:ext cx="3517567" cy="2093975"/>
          </a:xfrm>
        </p:spPr>
        <p:txBody>
          <a:bodyPr anchor="b">
            <a:normAutofit/>
          </a:bodyPr>
          <a:lstStyle/>
          <a:p>
            <a:r>
              <a:rPr lang="en-US" dirty="0"/>
              <a:t>Home Value Index</a:t>
            </a:r>
          </a:p>
        </p:txBody>
      </p:sp>
      <p:sp>
        <p:nvSpPr>
          <p:cNvPr id="8" name="Text Placeholder 7">
            <a:extLst>
              <a:ext uri="{FF2B5EF4-FFF2-40B4-BE49-F238E27FC236}">
                <a16:creationId xmlns:a16="http://schemas.microsoft.com/office/drawing/2014/main" id="{6C9829EF-24E4-44BC-80BB-5086FE64DF4A}"/>
              </a:ext>
            </a:extLst>
          </p:cNvPr>
          <p:cNvSpPr>
            <a:spLocks noGrp="1"/>
          </p:cNvSpPr>
          <p:nvPr>
            <p:ph type="body" sz="half" idx="2"/>
          </p:nvPr>
        </p:nvSpPr>
        <p:spPr/>
        <p:txBody>
          <a:bodyPr/>
          <a:lstStyle/>
          <a:p>
            <a:r>
              <a:rPr lang="en-US" dirty="0"/>
              <a:t>US home values surpassed pre-recession highs.</a:t>
            </a:r>
          </a:p>
        </p:txBody>
      </p:sp>
      <p:pic>
        <p:nvPicPr>
          <p:cNvPr id="18" name="Content Placeholder 17">
            <a:extLst>
              <a:ext uri="{FF2B5EF4-FFF2-40B4-BE49-F238E27FC236}">
                <a16:creationId xmlns:a16="http://schemas.microsoft.com/office/drawing/2014/main" id="{7778274B-5A98-4619-9A4C-E6A9BDF5C5E4}"/>
              </a:ext>
            </a:extLst>
          </p:cNvPr>
          <p:cNvPicPr>
            <a:picLocks noGrp="1" noChangeAspect="1"/>
          </p:cNvPicPr>
          <p:nvPr>
            <p:ph idx="1"/>
          </p:nvPr>
        </p:nvPicPr>
        <p:blipFill>
          <a:blip r:embed="rId2"/>
          <a:stretch>
            <a:fillRect/>
          </a:stretch>
        </p:blipFill>
        <p:spPr>
          <a:xfrm>
            <a:off x="5184321" y="1718903"/>
            <a:ext cx="6506936" cy="3906290"/>
          </a:xfrm>
        </p:spPr>
      </p:pic>
    </p:spTree>
    <p:extLst>
      <p:ext uri="{BB962C8B-B14F-4D97-AF65-F5344CB8AC3E}">
        <p14:creationId xmlns:p14="http://schemas.microsoft.com/office/powerpoint/2010/main" val="1236369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8B459-542D-47DC-B60E-114C50105853}"/>
              </a:ext>
            </a:extLst>
          </p:cNvPr>
          <p:cNvSpPr>
            <a:spLocks noGrp="1"/>
          </p:cNvSpPr>
          <p:nvPr>
            <p:ph type="title"/>
          </p:nvPr>
        </p:nvSpPr>
        <p:spPr>
          <a:xfrm>
            <a:off x="643466" y="786383"/>
            <a:ext cx="3517567" cy="2093975"/>
          </a:xfrm>
        </p:spPr>
        <p:txBody>
          <a:bodyPr anchor="b">
            <a:normAutofit/>
          </a:bodyPr>
          <a:lstStyle/>
          <a:p>
            <a:r>
              <a:rPr lang="en-US" dirty="0"/>
              <a:t>Fewer expensive listings</a:t>
            </a:r>
          </a:p>
        </p:txBody>
      </p:sp>
      <p:pic>
        <p:nvPicPr>
          <p:cNvPr id="5" name="Content Placeholder 4">
            <a:extLst>
              <a:ext uri="{FF2B5EF4-FFF2-40B4-BE49-F238E27FC236}">
                <a16:creationId xmlns:a16="http://schemas.microsoft.com/office/drawing/2014/main" id="{A9B60559-4ACE-497F-B561-A5340F7F47AD}"/>
              </a:ext>
            </a:extLst>
          </p:cNvPr>
          <p:cNvPicPr>
            <a:picLocks noGrp="1" noChangeAspect="1"/>
          </p:cNvPicPr>
          <p:nvPr>
            <p:ph idx="1"/>
          </p:nvPr>
        </p:nvPicPr>
        <p:blipFill>
          <a:blip r:embed="rId2"/>
          <a:stretch>
            <a:fillRect/>
          </a:stretch>
        </p:blipFill>
        <p:spPr>
          <a:xfrm>
            <a:off x="5458984" y="1348205"/>
            <a:ext cx="5928344" cy="4223945"/>
          </a:xfrm>
          <a:noFill/>
        </p:spPr>
      </p:pic>
      <p:sp>
        <p:nvSpPr>
          <p:cNvPr id="10" name="Text Placeholder 3">
            <a:extLst>
              <a:ext uri="{FF2B5EF4-FFF2-40B4-BE49-F238E27FC236}">
                <a16:creationId xmlns:a16="http://schemas.microsoft.com/office/drawing/2014/main" id="{BA9C9A2D-1C96-4E6D-8C52-2B7CD6DD4882}"/>
              </a:ext>
            </a:extLst>
          </p:cNvPr>
          <p:cNvSpPr>
            <a:spLocks noGrp="1"/>
          </p:cNvSpPr>
          <p:nvPr>
            <p:ph type="body" sz="half" idx="2"/>
          </p:nvPr>
        </p:nvSpPr>
        <p:spPr>
          <a:xfrm>
            <a:off x="643465" y="3043050"/>
            <a:ext cx="3517567" cy="3064505"/>
          </a:xfrm>
        </p:spPr>
        <p:txBody>
          <a:bodyPr>
            <a:normAutofit/>
          </a:bodyPr>
          <a:lstStyle/>
          <a:p>
            <a:r>
              <a:rPr lang="en-US" dirty="0">
                <a:solidFill>
                  <a:schemeClr val="bg1"/>
                </a:solidFill>
              </a:rPr>
              <a:t>In 2020 seems fewer expensive listings seems to be helping to push down median list price within the US</a:t>
            </a:r>
          </a:p>
        </p:txBody>
      </p:sp>
    </p:spTree>
    <p:extLst>
      <p:ext uri="{BB962C8B-B14F-4D97-AF65-F5344CB8AC3E}">
        <p14:creationId xmlns:p14="http://schemas.microsoft.com/office/powerpoint/2010/main" val="1165507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8B459-542D-47DC-B60E-114C50105853}"/>
              </a:ext>
            </a:extLst>
          </p:cNvPr>
          <p:cNvSpPr>
            <a:spLocks noGrp="1"/>
          </p:cNvSpPr>
          <p:nvPr>
            <p:ph type="title"/>
          </p:nvPr>
        </p:nvSpPr>
        <p:spPr>
          <a:xfrm>
            <a:off x="643466" y="786383"/>
            <a:ext cx="3517567" cy="2093975"/>
          </a:xfrm>
        </p:spPr>
        <p:txBody>
          <a:bodyPr anchor="b">
            <a:normAutofit/>
          </a:bodyPr>
          <a:lstStyle/>
          <a:p>
            <a:r>
              <a:rPr lang="en-US" dirty="0"/>
              <a:t>2020 Market</a:t>
            </a:r>
          </a:p>
        </p:txBody>
      </p:sp>
      <p:pic>
        <p:nvPicPr>
          <p:cNvPr id="6" name="Content Placeholder 5">
            <a:extLst>
              <a:ext uri="{FF2B5EF4-FFF2-40B4-BE49-F238E27FC236}">
                <a16:creationId xmlns:a16="http://schemas.microsoft.com/office/drawing/2014/main" id="{70FD1136-699C-4FC5-B0C0-4ED47C295E3C}"/>
              </a:ext>
            </a:extLst>
          </p:cNvPr>
          <p:cNvPicPr>
            <a:picLocks noGrp="1" noChangeAspect="1"/>
          </p:cNvPicPr>
          <p:nvPr>
            <p:ph idx="1"/>
          </p:nvPr>
        </p:nvPicPr>
        <p:blipFill>
          <a:blip r:embed="rId2"/>
          <a:stretch>
            <a:fillRect/>
          </a:stretch>
        </p:blipFill>
        <p:spPr>
          <a:xfrm>
            <a:off x="5241471" y="786383"/>
            <a:ext cx="6466115" cy="5042917"/>
          </a:xfrm>
        </p:spPr>
      </p:pic>
      <p:sp>
        <p:nvSpPr>
          <p:cNvPr id="8" name="Text Placeholder 7">
            <a:extLst>
              <a:ext uri="{FF2B5EF4-FFF2-40B4-BE49-F238E27FC236}">
                <a16:creationId xmlns:a16="http://schemas.microsoft.com/office/drawing/2014/main" id="{6C9829EF-24E4-44BC-80BB-5086FE64DF4A}"/>
              </a:ext>
            </a:extLst>
          </p:cNvPr>
          <p:cNvSpPr>
            <a:spLocks noGrp="1"/>
          </p:cNvSpPr>
          <p:nvPr>
            <p:ph type="body" sz="half" idx="2"/>
          </p:nvPr>
        </p:nvSpPr>
        <p:spPr/>
        <p:txBody>
          <a:bodyPr/>
          <a:lstStyle/>
          <a:p>
            <a:r>
              <a:rPr lang="en-US" dirty="0"/>
              <a:t>In 2020 the market came to a </a:t>
            </a:r>
            <a:r>
              <a:rPr lang="en-US" dirty="0" err="1"/>
              <a:t>hault</a:t>
            </a:r>
            <a:r>
              <a:rPr lang="en-US" dirty="0"/>
              <a:t> and then rebounded.</a:t>
            </a:r>
          </a:p>
        </p:txBody>
      </p:sp>
    </p:spTree>
    <p:extLst>
      <p:ext uri="{BB962C8B-B14F-4D97-AF65-F5344CB8AC3E}">
        <p14:creationId xmlns:p14="http://schemas.microsoft.com/office/powerpoint/2010/main" val="62475415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{BFD2582C-8FB0-4435-B334-94592E8030DE}tf56160789_win32</Template>
  <TotalTime>139</TotalTime>
  <Words>393</Words>
  <Application>Microsoft Office PowerPoint</Application>
  <PresentationFormat>Widescreen</PresentationFormat>
  <Paragraphs>29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-apple-system</vt:lpstr>
      <vt:lpstr>Arial</vt:lpstr>
      <vt:lpstr>Bookman Old Style</vt:lpstr>
      <vt:lpstr>Calibri</vt:lpstr>
      <vt:lpstr>charter</vt:lpstr>
      <vt:lpstr>Franklin Gothic Book</vt:lpstr>
      <vt:lpstr>Wingdings</vt:lpstr>
      <vt:lpstr>1_RetrospectVTI</vt:lpstr>
      <vt:lpstr>Predicting the future of Real Estate Housing Market</vt:lpstr>
      <vt:lpstr>Motivation &amp; Summary </vt:lpstr>
      <vt:lpstr>Question Being Asked by the Investment Community</vt:lpstr>
      <vt:lpstr>US House Price Prediction 2021</vt:lpstr>
      <vt:lpstr>Initial Data Clean up</vt:lpstr>
      <vt:lpstr>Most Affordable Housing In the US</vt:lpstr>
      <vt:lpstr>Home Value Index</vt:lpstr>
      <vt:lpstr>Fewer expensive listings</vt:lpstr>
      <vt:lpstr>2020 Market</vt:lpstr>
      <vt:lpstr>2020 Market</vt:lpstr>
      <vt:lpstr>New Listings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future of Real Estate Housing Market</dc:title>
  <dc:creator>Marjorie Lawrence</dc:creator>
  <cp:lastModifiedBy>Marjorie Lawrence</cp:lastModifiedBy>
  <cp:revision>14</cp:revision>
  <dcterms:created xsi:type="dcterms:W3CDTF">2021-06-20T15:26:14Z</dcterms:created>
  <dcterms:modified xsi:type="dcterms:W3CDTF">2021-06-20T17:46:09Z</dcterms:modified>
</cp:coreProperties>
</file>