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4" r:id="rId9"/>
    <p:sldId id="265" r:id="rId10"/>
    <p:sldId id="266" r:id="rId11"/>
    <p:sldId id="267" r:id="rId12"/>
    <p:sldId id="270" r:id="rId13"/>
    <p:sldId id="271" r:id="rId14"/>
    <p:sldId id="272" r:id="rId15"/>
    <p:sldId id="273" r:id="rId16"/>
    <p:sldId id="276" r:id="rId17"/>
    <p:sldId id="277" r:id="rId18"/>
    <p:sldId id="279" r:id="rId19"/>
    <p:sldId id="281"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304" r:id="rId33"/>
    <p:sldId id="306" r:id="rId34"/>
    <p:sldId id="307" r:id="rId35"/>
    <p:sldId id="309" r:id="rId36"/>
    <p:sldId id="310" r:id="rId37"/>
    <p:sldId id="311" r:id="rId38"/>
    <p:sldId id="313" r:id="rId39"/>
    <p:sldId id="31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4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063EC47-F500-41FD-9C7E-89BA71339E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7EE68E4-7E7B-4DA2-B40E-A3BB9997E7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7EE68E4-7E7B-4DA2-B40E-A3BB9997E7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7EE68E4-7E7B-4DA2-B40E-A3BB9997E7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7EE68E4-7E7B-4DA2-B40E-A3BB9997E7D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E68E4-7E7B-4DA2-B40E-A3BB9997E7D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EE68E4-7E7B-4DA2-B40E-A3BB9997E7D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7EE68E4-7E7B-4DA2-B40E-A3BB9997E7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7EE68E4-7E7B-4DA2-B40E-A3BB9997E7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3EC47-F500-41FD-9C7E-89BA71339E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EE68E4-7E7B-4DA2-B40E-A3BB9997E7DC}" type="datetimeFigureOut">
              <a:rPr lang="en-IN" smtClean="0"/>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63EC47-F500-41FD-9C7E-89BA71339EB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70481" y="736987"/>
            <a:ext cx="7151071" cy="538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83236" y="741455"/>
            <a:ext cx="6093500" cy="1477328"/>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C</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third figure in each row comprises of the parts common to the first two figures.</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93492" y="608037"/>
            <a:ext cx="10189564" cy="368300"/>
          </a:xfrm>
          <a:prstGeom prst="rect">
            <a:avLst/>
          </a:prstGeom>
          <a:noFill/>
        </p:spPr>
        <p:txBody>
          <a:bodyPr wrap="square">
            <a:spAutoFit/>
          </a:bodyPr>
          <a:lstStyle/>
          <a:p>
            <a:r>
              <a:rPr lang="en-US" b="0" i="0" dirty="0">
                <a:solidFill>
                  <a:srgbClr val="000000"/>
                </a:solidFill>
                <a:effectLst/>
                <a:latin typeface="Arial" panose="020B0604020202020204" pitchFamily="34" charset="0"/>
              </a:rPr>
              <a:t>5. Select a suitable figure from the four alternatives that would complete the figure matrix.</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786" y="1459122"/>
            <a:ext cx="3636988" cy="4474452"/>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6176" y="1579015"/>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362"/>
                                        </p:tgtEl>
                                        <p:attrNameLst>
                                          <p:attrName>style.visibility</p:attrName>
                                        </p:attrNameLst>
                                      </p:cBhvr>
                                      <p:to>
                                        <p:strVal val="visible"/>
                                      </p:to>
                                    </p:set>
                                    <p:animEffect transition="in" filter="circle(in)">
                                      <p:cBhvr>
                                        <p:cTn id="14" dur="2000"/>
                                        <p:tgtEl>
                                          <p:spTgt spid="1536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88167" y="812818"/>
            <a:ext cx="6093500" cy="1754326"/>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A</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number of components in each row either increases or decreases from left to right. In the third row, it increases.</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93492" y="608037"/>
            <a:ext cx="10189564" cy="368300"/>
          </a:xfrm>
          <a:prstGeom prst="rect">
            <a:avLst/>
          </a:prstGeom>
          <a:noFill/>
        </p:spPr>
        <p:txBody>
          <a:bodyPr wrap="square">
            <a:spAutoFit/>
          </a:bodyPr>
          <a:lstStyle/>
          <a:p>
            <a:r>
              <a:rPr lang="en-US" b="0" i="0" dirty="0">
                <a:solidFill>
                  <a:srgbClr val="000000"/>
                </a:solidFill>
                <a:effectLst/>
                <a:latin typeface="Arial" panose="020B0604020202020204" pitchFamily="34" charset="0"/>
              </a:rPr>
              <a:t>6. Select a suitable figure from the four alternatives that would complete the figure matrix.</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765" y="1369491"/>
            <a:ext cx="3487087" cy="4358859"/>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6176" y="1579015"/>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circle(in)">
                                      <p:cBhvr>
                                        <p:cTn id="14" dur="2000"/>
                                        <p:tgtEl>
                                          <p:spTgt spid="1331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98226" y="629348"/>
            <a:ext cx="6093500" cy="2031325"/>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A</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In each row, the second figure is obtained from the first figure by increasing the number of smaller elements by one and the third figure is obtained from the second figure by increasing the number of smaller elements by one.</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93492" y="608037"/>
            <a:ext cx="10189564" cy="368300"/>
          </a:xfrm>
          <a:prstGeom prst="rect">
            <a:avLst/>
          </a:prstGeom>
          <a:noFill/>
        </p:spPr>
        <p:txBody>
          <a:bodyPr wrap="square">
            <a:spAutoFit/>
          </a:bodyPr>
          <a:lstStyle/>
          <a:p>
            <a:r>
              <a:rPr lang="en-US" b="0" i="0" dirty="0">
                <a:solidFill>
                  <a:srgbClr val="000000"/>
                </a:solidFill>
                <a:effectLst/>
                <a:latin typeface="Arial" panose="020B0604020202020204" pitchFamily="34" charset="0"/>
              </a:rPr>
              <a:t>7.. Select a suitable figure from the four alternatives that would complete the figure matrix.</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853" y="1352628"/>
            <a:ext cx="3322195" cy="4152744"/>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6176" y="1579015"/>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1506"/>
                                        </p:tgtEl>
                                        <p:attrNameLst>
                                          <p:attrName>style.visibility</p:attrName>
                                        </p:attrNameLst>
                                      </p:cBhvr>
                                      <p:to>
                                        <p:strVal val="visible"/>
                                      </p:to>
                                    </p:set>
                                    <p:animEffect transition="in" filter="circle(in)">
                                      <p:cBhvr>
                                        <p:cTn id="14" dur="2000"/>
                                        <p:tgtEl>
                                          <p:spTgt spid="2150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38265" y="644338"/>
            <a:ext cx="6093500" cy="2031325"/>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A</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Each row (as well as each column) contains a figure consisting of a circle and two line segments, a figure consisting of a circle and three line segments and a figure consisting of a circle and four line segments.</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03960" y="671830"/>
            <a:ext cx="4595495" cy="5273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03960" y="671830"/>
            <a:ext cx="4595495" cy="5273040"/>
          </a:xfrm>
          <a:prstGeom prst="rect">
            <a:avLst/>
          </a:prstGeom>
        </p:spPr>
      </p:pic>
      <p:sp>
        <p:nvSpPr>
          <p:cNvPr id="3" name="Text Box 2"/>
          <p:cNvSpPr txBox="1"/>
          <p:nvPr/>
        </p:nvSpPr>
        <p:spPr>
          <a:xfrm>
            <a:off x="6246495" y="1271905"/>
            <a:ext cx="2162175" cy="368300"/>
          </a:xfrm>
          <a:prstGeom prst="rect">
            <a:avLst/>
          </a:prstGeom>
          <a:noFill/>
        </p:spPr>
        <p:txBody>
          <a:bodyPr wrap="square" rtlCol="0">
            <a:spAutoFit/>
          </a:bodyPr>
          <a:p>
            <a:r>
              <a:rPr lang="en-US"/>
              <a:t>Ans c</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16280" y="187960"/>
            <a:ext cx="7160895" cy="4314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3480" y="1072433"/>
            <a:ext cx="9499106" cy="2861310"/>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Black" panose="020B0A04020102020204" pitchFamily="34" charset="0"/>
              </a:rPr>
              <a:t>Inductive Logical Reasoning</a:t>
            </a:r>
            <a:endParaRPr lang="en-IN" sz="3600" b="1" dirty="0">
              <a:latin typeface="Arial Black" panose="020B0A04020102020204" pitchFamily="34" charset="0"/>
            </a:endParaRPr>
          </a:p>
          <a:p>
            <a:pPr indent="0">
              <a:buFont typeface="Arial" panose="020B0604020202020204" pitchFamily="34" charset="0"/>
              <a:buNone/>
            </a:pPr>
            <a:r>
              <a:rPr lang="en-US" altLang="en-IN" sz="3600" b="1" dirty="0">
                <a:latin typeface="Arial Black" panose="020B0A04020102020204" pitchFamily="34" charset="0"/>
              </a:rPr>
              <a:t>Problem Statement: You will be show a few figures your job, is to mark image/images that will fit the rule logically.</a:t>
            </a:r>
            <a:endParaRPr lang="en-US" altLang="en-IN" sz="3600" b="1" dirty="0">
              <a:latin typeface="Arial Black" panose="020B0A040201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16280" y="187960"/>
            <a:ext cx="7160895" cy="4314190"/>
          </a:xfrm>
          <a:prstGeom prst="rect">
            <a:avLst/>
          </a:prstGeom>
        </p:spPr>
      </p:pic>
      <p:sp>
        <p:nvSpPr>
          <p:cNvPr id="3" name="Text Box 2"/>
          <p:cNvSpPr txBox="1"/>
          <p:nvPr/>
        </p:nvSpPr>
        <p:spPr>
          <a:xfrm>
            <a:off x="2322195" y="5535930"/>
            <a:ext cx="689610" cy="368300"/>
          </a:xfrm>
          <a:prstGeom prst="rect">
            <a:avLst/>
          </a:prstGeom>
          <a:noFill/>
        </p:spPr>
        <p:txBody>
          <a:bodyPr wrap="none" rtlCol="0" anchor="t">
            <a:spAutoFit/>
          </a:bodyPr>
          <a:p>
            <a:r>
              <a:rPr lang="en-US">
                <a:sym typeface="+mn-ea"/>
              </a:rPr>
              <a:t>Ans 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1615" y="775970"/>
            <a:ext cx="10386695" cy="645160"/>
          </a:xfrm>
          <a:prstGeom prst="rect">
            <a:avLst/>
          </a:prstGeom>
          <a:noFill/>
        </p:spPr>
        <p:txBody>
          <a:bodyPr wrap="square" rtlCol="0" anchor="t">
            <a:spAutoFit/>
          </a:bodyPr>
          <a:p>
            <a:r>
              <a:rPr lang="en-US"/>
              <a:t> You will be shown a few figures your job, is to mark image/images that don’t fit the rule logically</a:t>
            </a:r>
            <a:endParaRPr lang="en-US"/>
          </a:p>
          <a:p>
            <a:r>
              <a:rPr lang="en-US"/>
              <a:t>.</a:t>
            </a:r>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743200"/>
            <a:ext cx="7162800" cy="1981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1615" y="775970"/>
            <a:ext cx="10386695" cy="645160"/>
          </a:xfrm>
          <a:prstGeom prst="rect">
            <a:avLst/>
          </a:prstGeom>
          <a:noFill/>
        </p:spPr>
        <p:txBody>
          <a:bodyPr wrap="square" rtlCol="0" anchor="t">
            <a:spAutoFit/>
          </a:bodyPr>
          <a:p>
            <a:r>
              <a:rPr lang="en-US"/>
              <a:t> You will be shown a few figures your job, is to mark image/images that don’t fit the rule logically</a:t>
            </a:r>
            <a:endParaRPr lang="en-US"/>
          </a:p>
          <a:p>
            <a:r>
              <a:rPr lang="en-US"/>
              <a:t>Ans fig e</a:t>
            </a:r>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743200"/>
            <a:ext cx="7162800" cy="1981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 33</a:t>
            </a:r>
            <a:endParaRPr lang="en-US" dirty="0" smtClean="0"/>
          </a:p>
          <a:p>
            <a:pPr>
              <a:buNone/>
            </a:pPr>
            <a:endParaRPr lang="en-US" dirty="0"/>
          </a:p>
        </p:txBody>
      </p:sp>
      <p:pic>
        <p:nvPicPr>
          <p:cNvPr id="4" name="Picture 3" descr="Screenshot_20210715_220611.png"/>
          <p:cNvPicPr>
            <a:picLocks noChangeAspect="1"/>
          </p:cNvPicPr>
          <p:nvPr/>
        </p:nvPicPr>
        <p:blipFill>
          <a:blip r:embed="rId1"/>
          <a:stretch>
            <a:fillRect/>
          </a:stretch>
        </p:blipFill>
        <p:spPr>
          <a:xfrm>
            <a:off x="2209800" y="2786062"/>
            <a:ext cx="7772400" cy="2014538"/>
          </a:xfrm>
          <a:prstGeom prst="rect">
            <a:avLst/>
          </a:prstGeom>
        </p:spPr>
      </p:pic>
      <p:sp>
        <p:nvSpPr>
          <p:cNvPr id="5" name="Rectangle 4"/>
          <p:cNvSpPr/>
          <p:nvPr/>
        </p:nvSpPr>
        <p:spPr>
          <a:xfrm>
            <a:off x="2286000" y="4800600"/>
            <a:ext cx="7543800" cy="368300"/>
          </a:xfrm>
          <a:prstGeom prst="rect">
            <a:avLst/>
          </a:prstGeom>
        </p:spPr>
        <p:txBody>
          <a:bodyPr wrap="square">
            <a:spAutoFit/>
          </a:bodyPr>
          <a:lstStyle/>
          <a:p>
            <a:r>
              <a:rPr lang="en-US" b="1" dirty="0" smtClean="0"/>
              <a:t>           A  	                                 B                             C 	                   D                   </a:t>
            </a:r>
            <a:endParaRPr lang="en-US" dirty="0"/>
          </a:p>
        </p:txBody>
      </p:sp>
      <p:sp>
        <p:nvSpPr>
          <p:cNvPr id="6" name="Rectangle 5"/>
          <p:cNvSpPr/>
          <p:nvPr/>
        </p:nvSpPr>
        <p:spPr>
          <a:xfrm>
            <a:off x="5562600" y="5181600"/>
            <a:ext cx="820420" cy="368300"/>
          </a:xfrm>
          <a:prstGeom prst="rect">
            <a:avLst/>
          </a:prstGeom>
        </p:spPr>
        <p:txBody>
          <a:bodyPr wrap="none">
            <a:spAutoFit/>
          </a:bodyPr>
          <a:lstStyle/>
          <a:p>
            <a:r>
              <a:rPr lang="en-US" b="1" dirty="0" smtClean="0"/>
              <a:t>Ans.  C</a:t>
            </a:r>
            <a:endParaRPr lang="en-US" b="1" dirty="0"/>
          </a:p>
        </p:txBody>
      </p:sp>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752600" y="762000"/>
            <a:ext cx="4343400" cy="645160"/>
          </a:xfrm>
          <a:prstGeom prst="rect">
            <a:avLst/>
          </a:prstGeom>
          <a:noFill/>
        </p:spPr>
        <p:txBody>
          <a:bodyPr wrap="square" rtlCol="0">
            <a:spAutoFit/>
          </a:bodyPr>
          <a:lstStyle/>
          <a:p>
            <a:endParaRPr lang="en-US" dirty="0" smtClean="0"/>
          </a:p>
          <a:p>
            <a:endParaRPr lang="en-US" dirty="0"/>
          </a:p>
        </p:txBody>
      </p:sp>
      <p:pic>
        <p:nvPicPr>
          <p:cNvPr id="4" name="Picture 3" descr="ODM 1.png"/>
          <p:cNvPicPr>
            <a:picLocks noChangeAspect="1"/>
          </p:cNvPicPr>
          <p:nvPr/>
        </p:nvPicPr>
        <p:blipFill>
          <a:blip r:embed="rId2"/>
          <a:stretch>
            <a:fillRect/>
          </a:stretch>
        </p:blipFill>
        <p:spPr>
          <a:xfrm>
            <a:off x="2286000" y="2747962"/>
            <a:ext cx="7391399" cy="1824038"/>
          </a:xfrm>
          <a:prstGeom prst="rect">
            <a:avLst/>
          </a:prstGeom>
        </p:spPr>
      </p:pic>
      <p:sp>
        <p:nvSpPr>
          <p:cNvPr id="5" name="Rectangle 4"/>
          <p:cNvSpPr/>
          <p:nvPr/>
        </p:nvSpPr>
        <p:spPr>
          <a:xfrm>
            <a:off x="5486400" y="5257800"/>
            <a:ext cx="821690" cy="368300"/>
          </a:xfrm>
          <a:prstGeom prst="rect">
            <a:avLst/>
          </a:prstGeom>
        </p:spPr>
        <p:txBody>
          <a:bodyPr wrap="none">
            <a:spAutoFit/>
          </a:bodyPr>
          <a:lstStyle/>
          <a:p>
            <a:r>
              <a:rPr lang="en-US" b="1" dirty="0" smtClean="0"/>
              <a:t>Ans.  d</a:t>
            </a:r>
            <a:endParaRPr lang="en-US" b="1" dirty="0"/>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81200" y="762000"/>
            <a:ext cx="309880" cy="368300"/>
          </a:xfrm>
          <a:prstGeom prst="rect">
            <a:avLst/>
          </a:prstGeom>
        </p:spPr>
        <p:txBody>
          <a:bodyPr wrap="none">
            <a:spAutoFit/>
          </a:bodyPr>
          <a:lstStyle/>
          <a:p>
            <a:endParaRPr lang="en-US" dirty="0" smtClean="0"/>
          </a:p>
        </p:txBody>
      </p:sp>
      <p:pic>
        <p:nvPicPr>
          <p:cNvPr id="4" name="Picture 3" descr="ODM 2.png"/>
          <p:cNvPicPr>
            <a:picLocks noChangeAspect="1"/>
          </p:cNvPicPr>
          <p:nvPr/>
        </p:nvPicPr>
        <p:blipFill>
          <a:blip r:embed="rId2"/>
          <a:stretch>
            <a:fillRect/>
          </a:stretch>
        </p:blipFill>
        <p:spPr>
          <a:xfrm>
            <a:off x="2362200" y="2705190"/>
            <a:ext cx="7467600" cy="2247810"/>
          </a:xfrm>
          <a:prstGeom prst="rect">
            <a:avLst/>
          </a:prstGeom>
        </p:spPr>
      </p:pic>
      <p:sp>
        <p:nvSpPr>
          <p:cNvPr id="5" name="Rectangle 4"/>
          <p:cNvSpPr/>
          <p:nvPr/>
        </p:nvSpPr>
        <p:spPr>
          <a:xfrm>
            <a:off x="5486400" y="5410200"/>
            <a:ext cx="820420" cy="368300"/>
          </a:xfrm>
          <a:prstGeom prst="rect">
            <a:avLst/>
          </a:prstGeom>
        </p:spPr>
        <p:txBody>
          <a:bodyPr wrap="none">
            <a:spAutoFit/>
          </a:bodyPr>
          <a:lstStyle/>
          <a:p>
            <a:r>
              <a:rPr lang="en-US" b="1" dirty="0" smtClean="0"/>
              <a:t>Ans.  C</a:t>
            </a:r>
            <a:endParaRPr lang="en-US" b="1" dirty="0"/>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486400" y="5486400"/>
            <a:ext cx="821690" cy="368300"/>
          </a:xfrm>
          <a:prstGeom prst="rect">
            <a:avLst/>
          </a:prstGeom>
        </p:spPr>
        <p:txBody>
          <a:bodyPr wrap="none">
            <a:spAutoFit/>
          </a:bodyPr>
          <a:lstStyle/>
          <a:p>
            <a:r>
              <a:rPr lang="en-US" b="1" dirty="0" smtClean="0"/>
              <a:t>Ans.  d</a:t>
            </a:r>
            <a:endParaRPr lang="en-US" b="1" dirty="0"/>
          </a:p>
        </p:txBody>
      </p:sp>
      <p:pic>
        <p:nvPicPr>
          <p:cNvPr id="5" name="Picture 4" descr="ODM 3.png"/>
          <p:cNvPicPr>
            <a:picLocks noChangeAspect="1"/>
          </p:cNvPicPr>
          <p:nvPr/>
        </p:nvPicPr>
        <p:blipFill>
          <a:blip r:embed="rId2"/>
          <a:stretch>
            <a:fillRect/>
          </a:stretch>
        </p:blipFill>
        <p:spPr>
          <a:xfrm>
            <a:off x="2514600" y="2790824"/>
            <a:ext cx="6934200" cy="2314575"/>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562600" y="5334000"/>
            <a:ext cx="843280" cy="368300"/>
          </a:xfrm>
          <a:prstGeom prst="rect">
            <a:avLst/>
          </a:prstGeom>
        </p:spPr>
        <p:txBody>
          <a:bodyPr wrap="none">
            <a:spAutoFit/>
          </a:bodyPr>
          <a:lstStyle/>
          <a:p>
            <a:r>
              <a:rPr lang="en-US" b="1" dirty="0" smtClean="0"/>
              <a:t>Ans.  </a:t>
            </a:r>
            <a:r>
              <a:rPr lang="en-US" b="1" dirty="0" smtClean="0"/>
              <a:t>D</a:t>
            </a:r>
            <a:endParaRPr lang="en-US" b="1" dirty="0"/>
          </a:p>
        </p:txBody>
      </p:sp>
      <p:sp>
        <p:nvSpPr>
          <p:cNvPr id="4" name="Rectangle 3"/>
          <p:cNvSpPr/>
          <p:nvPr/>
        </p:nvSpPr>
        <p:spPr>
          <a:xfrm>
            <a:off x="1981200" y="609600"/>
            <a:ext cx="309880" cy="368300"/>
          </a:xfrm>
          <a:prstGeom prst="rect">
            <a:avLst/>
          </a:prstGeom>
        </p:spPr>
        <p:txBody>
          <a:bodyPr wrap="none">
            <a:spAutoFit/>
          </a:bodyPr>
          <a:lstStyle/>
          <a:p>
            <a:endParaRPr lang="en-US" dirty="0" smtClean="0"/>
          </a:p>
        </p:txBody>
      </p:sp>
      <p:pic>
        <p:nvPicPr>
          <p:cNvPr id="5" name="Picture 4" descr="ODM 4.jpg"/>
          <p:cNvPicPr>
            <a:picLocks noChangeAspect="1"/>
          </p:cNvPicPr>
          <p:nvPr/>
        </p:nvPicPr>
        <p:blipFill>
          <a:blip r:embed="rId2"/>
          <a:stretch>
            <a:fillRect/>
          </a:stretch>
        </p:blipFill>
        <p:spPr>
          <a:xfrm>
            <a:off x="2286000" y="2505074"/>
            <a:ext cx="7543800" cy="2219325"/>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334000" y="5410200"/>
            <a:ext cx="814705" cy="368300"/>
          </a:xfrm>
          <a:prstGeom prst="rect">
            <a:avLst/>
          </a:prstGeom>
        </p:spPr>
        <p:txBody>
          <a:bodyPr wrap="none">
            <a:spAutoFit/>
          </a:bodyPr>
          <a:lstStyle/>
          <a:p>
            <a:r>
              <a:rPr lang="en-US" b="1" dirty="0" smtClean="0"/>
              <a:t>Ans.  </a:t>
            </a:r>
            <a:r>
              <a:rPr lang="en-US" b="1" dirty="0" smtClean="0"/>
              <a:t>2</a:t>
            </a:r>
            <a:endParaRPr lang="en-US" b="1" dirty="0"/>
          </a:p>
        </p:txBody>
      </p:sp>
      <p:sp>
        <p:nvSpPr>
          <p:cNvPr id="4" name="Rectangle 3"/>
          <p:cNvSpPr/>
          <p:nvPr/>
        </p:nvSpPr>
        <p:spPr>
          <a:xfrm>
            <a:off x="2133600" y="609600"/>
            <a:ext cx="309880" cy="368300"/>
          </a:xfrm>
          <a:prstGeom prst="rect">
            <a:avLst/>
          </a:prstGeom>
        </p:spPr>
        <p:txBody>
          <a:bodyPr wrap="none">
            <a:spAutoFit/>
          </a:bodyPr>
          <a:lstStyle/>
          <a:p>
            <a:endParaRPr lang="en-US" dirty="0" smtClean="0"/>
          </a:p>
        </p:txBody>
      </p:sp>
      <p:pic>
        <p:nvPicPr>
          <p:cNvPr id="6" name="Picture 5" descr="ODM 7.jpg"/>
          <p:cNvPicPr>
            <a:picLocks noChangeAspect="1"/>
          </p:cNvPicPr>
          <p:nvPr/>
        </p:nvPicPr>
        <p:blipFill>
          <a:blip r:embed="rId2"/>
          <a:stretch>
            <a:fillRect/>
          </a:stretch>
        </p:blipFill>
        <p:spPr>
          <a:xfrm>
            <a:off x="2362200" y="2481262"/>
            <a:ext cx="7162800" cy="2547938"/>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562600" y="5334000"/>
            <a:ext cx="814705" cy="368300"/>
          </a:xfrm>
          <a:prstGeom prst="rect">
            <a:avLst/>
          </a:prstGeom>
        </p:spPr>
        <p:txBody>
          <a:bodyPr wrap="none">
            <a:spAutoFit/>
          </a:bodyPr>
          <a:lstStyle/>
          <a:p>
            <a:r>
              <a:rPr lang="en-US" b="1" dirty="0" smtClean="0"/>
              <a:t>Ans.  </a:t>
            </a:r>
            <a:r>
              <a:rPr lang="en-US" b="1" dirty="0" smtClean="0"/>
              <a:t>1</a:t>
            </a:r>
            <a:endParaRPr lang="en-US" b="1" dirty="0"/>
          </a:p>
        </p:txBody>
      </p:sp>
      <p:sp>
        <p:nvSpPr>
          <p:cNvPr id="4" name="Rectangle 3"/>
          <p:cNvSpPr/>
          <p:nvPr/>
        </p:nvSpPr>
        <p:spPr>
          <a:xfrm>
            <a:off x="1981200" y="609600"/>
            <a:ext cx="309880" cy="368300"/>
          </a:xfrm>
          <a:prstGeom prst="rect">
            <a:avLst/>
          </a:prstGeom>
        </p:spPr>
        <p:txBody>
          <a:bodyPr wrap="none">
            <a:spAutoFit/>
          </a:bodyPr>
          <a:lstStyle/>
          <a:p>
            <a:endParaRPr lang="en-US" dirty="0" smtClean="0"/>
          </a:p>
        </p:txBody>
      </p:sp>
      <p:pic>
        <p:nvPicPr>
          <p:cNvPr id="6" name="Picture 5" descr="ODM 6(1).PNG"/>
          <p:cNvPicPr>
            <a:picLocks noChangeAspect="1"/>
          </p:cNvPicPr>
          <p:nvPr/>
        </p:nvPicPr>
        <p:blipFill>
          <a:blip r:embed="rId2"/>
          <a:stretch>
            <a:fillRect/>
          </a:stretch>
        </p:blipFill>
        <p:spPr>
          <a:xfrm>
            <a:off x="2209800" y="2233445"/>
            <a:ext cx="7772400" cy="2871955"/>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30693" y="439418"/>
            <a:ext cx="9124026" cy="646331"/>
          </a:xfrm>
          <a:prstGeom prst="rect">
            <a:avLst/>
          </a:prstGeom>
          <a:noFill/>
        </p:spPr>
        <p:txBody>
          <a:bodyPr wrap="square">
            <a:spAutoFit/>
          </a:bodyPr>
          <a:lstStyle/>
          <a:p>
            <a:r>
              <a:rPr lang="en-IN" b="1" dirty="0"/>
              <a:t>Directions to Solve : </a:t>
            </a:r>
            <a:r>
              <a:rPr lang="en-US" b="1" i="0" dirty="0">
                <a:solidFill>
                  <a:srgbClr val="000000"/>
                </a:solidFill>
                <a:effectLst/>
                <a:latin typeface="Times New Roman" panose="02020603050405020304" pitchFamily="18" charset="0"/>
                <a:cs typeface="Times New Roman" panose="02020603050405020304" pitchFamily="18" charset="0"/>
              </a:rPr>
              <a:t>In each of the following questions, find out which of the answer figures (1), (2), (3) and (4) completes the figure matrix ?</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9773" y="1314765"/>
            <a:ext cx="970107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1. Select a suitable figure from the four alternatives that would complete the figure matrix.</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1805305"/>
            <a:ext cx="3918585" cy="4840605"/>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96000" y="2192737"/>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circle(in)">
                                      <p:cBhvr>
                                        <p:cTn id="19" dur="20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89714" y="0"/>
            <a:ext cx="1378286" cy="10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562600" y="5334000"/>
            <a:ext cx="814705" cy="368300"/>
          </a:xfrm>
          <a:prstGeom prst="rect">
            <a:avLst/>
          </a:prstGeom>
        </p:spPr>
        <p:txBody>
          <a:bodyPr wrap="none">
            <a:spAutoFit/>
          </a:bodyPr>
          <a:lstStyle/>
          <a:p>
            <a:r>
              <a:rPr lang="en-US" b="1" dirty="0" smtClean="0"/>
              <a:t>Ans.  </a:t>
            </a:r>
            <a:r>
              <a:rPr lang="en-US" b="1" dirty="0" smtClean="0"/>
              <a:t>2</a:t>
            </a:r>
            <a:endParaRPr lang="en-US" b="1" dirty="0"/>
          </a:p>
        </p:txBody>
      </p:sp>
      <p:pic>
        <p:nvPicPr>
          <p:cNvPr id="6" name="Picture 5" descr="ODM 6(2).PNG"/>
          <p:cNvPicPr>
            <a:picLocks noChangeAspect="1"/>
          </p:cNvPicPr>
          <p:nvPr/>
        </p:nvPicPr>
        <p:blipFill>
          <a:blip r:embed="rId2"/>
          <a:stretch>
            <a:fillRect/>
          </a:stretch>
        </p:blipFill>
        <p:spPr>
          <a:xfrm>
            <a:off x="2286000" y="2362050"/>
            <a:ext cx="7543800" cy="2514749"/>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o1"/>
          <p:cNvPicPr>
            <a:picLocks noChangeAspect="1"/>
          </p:cNvPicPr>
          <p:nvPr/>
        </p:nvPicPr>
        <p:blipFill>
          <a:blip r:embed="rId1"/>
          <a:stretch>
            <a:fillRect/>
          </a:stretch>
        </p:blipFill>
        <p:spPr>
          <a:xfrm>
            <a:off x="3556000" y="154940"/>
            <a:ext cx="3039110" cy="6547485"/>
          </a:xfrm>
          <a:prstGeom prst="rect">
            <a:avLst/>
          </a:prstGeom>
        </p:spPr>
      </p:pic>
      <p:sp>
        <p:nvSpPr>
          <p:cNvPr id="3" name="Notched Right Arrow 2"/>
          <p:cNvSpPr/>
          <p:nvPr/>
        </p:nvSpPr>
        <p:spPr>
          <a:xfrm rot="9180000">
            <a:off x="5428615" y="3616325"/>
            <a:ext cx="1058545" cy="730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Notched Right Arrow 2"/>
          <p:cNvSpPr/>
          <p:nvPr/>
        </p:nvSpPr>
        <p:spPr>
          <a:xfrm rot="16440000">
            <a:off x="1568450" y="5780405"/>
            <a:ext cx="1222375" cy="603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o3"/>
          <p:cNvPicPr>
            <a:picLocks noChangeAspect="1"/>
          </p:cNvPicPr>
          <p:nvPr/>
        </p:nvPicPr>
        <p:blipFill>
          <a:blip r:embed="rId1"/>
          <a:stretch>
            <a:fillRect/>
          </a:stretch>
        </p:blipFill>
        <p:spPr>
          <a:xfrm>
            <a:off x="610870" y="1737360"/>
            <a:ext cx="9472930" cy="3414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Notched Right Arrow 2"/>
          <p:cNvSpPr/>
          <p:nvPr/>
        </p:nvSpPr>
        <p:spPr>
          <a:xfrm rot="16200000">
            <a:off x="7891145" y="4672330"/>
            <a:ext cx="1222375" cy="603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o4"/>
          <p:cNvPicPr>
            <a:picLocks noChangeAspect="1"/>
          </p:cNvPicPr>
          <p:nvPr/>
        </p:nvPicPr>
        <p:blipFill>
          <a:blip r:embed="rId1"/>
          <a:stretch>
            <a:fillRect/>
          </a:stretch>
        </p:blipFill>
        <p:spPr>
          <a:xfrm>
            <a:off x="1151255" y="941070"/>
            <a:ext cx="8968740" cy="3422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Notched Right Arrow 2"/>
          <p:cNvSpPr/>
          <p:nvPr/>
        </p:nvSpPr>
        <p:spPr>
          <a:xfrm rot="16200000">
            <a:off x="6654165" y="4364990"/>
            <a:ext cx="1222375" cy="603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o6"/>
          <p:cNvPicPr>
            <a:picLocks noChangeAspect="1"/>
          </p:cNvPicPr>
          <p:nvPr/>
        </p:nvPicPr>
        <p:blipFill>
          <a:blip r:embed="rId1"/>
          <a:stretch>
            <a:fillRect/>
          </a:stretch>
        </p:blipFill>
        <p:spPr>
          <a:xfrm>
            <a:off x="1093470" y="676910"/>
            <a:ext cx="9489440" cy="324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Notched Right Arrow 2"/>
          <p:cNvSpPr/>
          <p:nvPr/>
        </p:nvSpPr>
        <p:spPr>
          <a:xfrm rot="15840000">
            <a:off x="3856990" y="4672965"/>
            <a:ext cx="1204595" cy="603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o7"/>
          <p:cNvPicPr>
            <a:picLocks noChangeAspect="1"/>
          </p:cNvPicPr>
          <p:nvPr/>
        </p:nvPicPr>
        <p:blipFill>
          <a:blip r:embed="rId1"/>
          <a:stretch>
            <a:fillRect/>
          </a:stretch>
        </p:blipFill>
        <p:spPr>
          <a:xfrm>
            <a:off x="1105535" y="905510"/>
            <a:ext cx="9980930" cy="3438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Notched Right Arrow 2"/>
          <p:cNvSpPr/>
          <p:nvPr/>
        </p:nvSpPr>
        <p:spPr>
          <a:xfrm rot="15660000">
            <a:off x="5814060" y="5282565"/>
            <a:ext cx="1222375" cy="603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o8"/>
          <p:cNvPicPr>
            <a:picLocks noChangeAspect="1"/>
          </p:cNvPicPr>
          <p:nvPr/>
        </p:nvPicPr>
        <p:blipFill>
          <a:blip r:embed="rId1"/>
          <a:stretch>
            <a:fillRect/>
          </a:stretch>
        </p:blipFill>
        <p:spPr>
          <a:xfrm>
            <a:off x="1417955" y="923290"/>
            <a:ext cx="10015220" cy="3846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Notched Right Arrow 2"/>
          <p:cNvSpPr/>
          <p:nvPr/>
        </p:nvSpPr>
        <p:spPr>
          <a:xfrm rot="16020000">
            <a:off x="4911725" y="5571490"/>
            <a:ext cx="1222375" cy="6032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o5"/>
          <p:cNvPicPr>
            <a:picLocks noChangeAspect="1"/>
          </p:cNvPicPr>
          <p:nvPr/>
        </p:nvPicPr>
        <p:blipFill>
          <a:blip r:embed="rId1"/>
          <a:stretch>
            <a:fillRect/>
          </a:stretch>
        </p:blipFill>
        <p:spPr>
          <a:xfrm>
            <a:off x="580390" y="1398270"/>
            <a:ext cx="10484485" cy="3709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81108" y="842457"/>
            <a:ext cx="8795552" cy="1477328"/>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D</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third figure in each row comprises of parts which are not common to the first two figures.</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06406" y="504658"/>
            <a:ext cx="10073936"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2. Select a suitable figure from the four alternatives that would complete the figure matrix.</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943" y="1301099"/>
            <a:ext cx="3427126" cy="4396642"/>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96000" y="2193610"/>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circle(in)">
                                      <p:cBhvr>
                                        <p:cTn id="14" dur="20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53256" y="644338"/>
            <a:ext cx="6093500" cy="2031325"/>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B</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In each row, the second figure is obtained from the first figure by adding two mutually perpendicular line segments at the </a:t>
            </a:r>
            <a:r>
              <a:rPr lang="en-US" b="0" i="0" dirty="0" err="1">
                <a:solidFill>
                  <a:srgbClr val="000000"/>
                </a:solidFill>
                <a:effectLst/>
                <a:latin typeface="Arial" panose="020B0604020202020204" pitchFamily="34" charset="0"/>
              </a:rPr>
              <a:t>centre</a:t>
            </a:r>
            <a:r>
              <a:rPr lang="en-US" b="0" i="0" dirty="0">
                <a:solidFill>
                  <a:srgbClr val="000000"/>
                </a:solidFill>
                <a:effectLst/>
                <a:latin typeface="Arial" panose="020B0604020202020204" pitchFamily="34" charset="0"/>
              </a:rPr>
              <a:t> and the third figure is obtained from the first figure by adding four circles outside the main figure.</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93492" y="504657"/>
            <a:ext cx="10189564" cy="368300"/>
          </a:xfrm>
          <a:prstGeom prst="rect">
            <a:avLst/>
          </a:prstGeom>
          <a:noFill/>
        </p:spPr>
        <p:txBody>
          <a:bodyPr wrap="square">
            <a:spAutoFit/>
          </a:bodyPr>
          <a:lstStyle/>
          <a:p>
            <a:r>
              <a:rPr lang="en-US" b="0" i="0" dirty="0">
                <a:solidFill>
                  <a:srgbClr val="000000"/>
                </a:solidFill>
                <a:effectLst/>
                <a:latin typeface="Arial" panose="020B0604020202020204" pitchFamily="34" charset="0"/>
              </a:rPr>
              <a:t>3. Select a suitable figure from the four alternatives that would complete the figure matrix.</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30" y="1431444"/>
            <a:ext cx="3196090" cy="3995112"/>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96000" y="1983750"/>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circle(in)">
                                      <p:cBhvr>
                                        <p:cTn id="14" dur="2000"/>
                                        <p:tgtEl>
                                          <p:spTgt spid="614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083040" y="820633"/>
            <a:ext cx="6093500" cy="2308324"/>
          </a:xfrm>
          <a:prstGeom prst="rect">
            <a:avLst/>
          </a:prstGeom>
          <a:noFill/>
        </p:spPr>
        <p:txBody>
          <a:bodyPr wrap="square">
            <a:spAutoFit/>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C</a:t>
            </a:r>
            <a:endParaRPr lang="en-US" b="1"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In each column, the second figure (middle figure) is obtained by removing the upper part of the first figure (uppermost figure) and the third figure (lowermost figure) is obtained by vertically inverting the upper part of the first figure.</a:t>
            </a:r>
            <a:endParaRPr lang="en-US" b="0" i="0" dirty="0">
              <a:solidFill>
                <a:srgbClr val="00000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74283" y="11946"/>
            <a:ext cx="1308839" cy="9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93492" y="504657"/>
            <a:ext cx="10189564" cy="368300"/>
          </a:xfrm>
          <a:prstGeom prst="rect">
            <a:avLst/>
          </a:prstGeom>
          <a:noFill/>
        </p:spPr>
        <p:txBody>
          <a:bodyPr wrap="square">
            <a:spAutoFit/>
          </a:bodyPr>
          <a:lstStyle/>
          <a:p>
            <a:r>
              <a:rPr lang="en-US" b="0" i="0" dirty="0">
                <a:solidFill>
                  <a:srgbClr val="000000"/>
                </a:solidFill>
                <a:effectLst/>
                <a:latin typeface="Arial" panose="020B0604020202020204" pitchFamily="34" charset="0"/>
              </a:rPr>
              <a:t>4. Select a suitable figure from the four alternatives that would complete the figure matrix.</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11" y="1330625"/>
            <a:ext cx="3326957" cy="4196750"/>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11186" y="1564025"/>
            <a:ext cx="242360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Options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marL="342900" indent="-342900">
              <a:buAutoNum type="alphaUcPeriod"/>
            </a:pP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9458"/>
                                        </p:tgtEl>
                                        <p:attrNameLst>
                                          <p:attrName>style.visibility</p:attrName>
                                        </p:attrNameLst>
                                      </p:cBhvr>
                                      <p:to>
                                        <p:strVal val="visible"/>
                                      </p:to>
                                    </p:set>
                                    <p:animEffect transition="in" filter="circle(in)">
                                      <p:cBhvr>
                                        <p:cTn id="14" dur="2000"/>
                                        <p:tgtEl>
                                          <p:spTgt spid="1945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2836</Words>
  <Application>WPS Presentation</Application>
  <PresentationFormat>Widescreen</PresentationFormat>
  <Paragraphs>136</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SimSun</vt:lpstr>
      <vt:lpstr>Wingdings</vt:lpstr>
      <vt:lpstr>Arial</vt:lpstr>
      <vt:lpstr>Arial Black</vt:lpstr>
      <vt:lpstr>Times New Roman</vt:lpstr>
      <vt:lpstr>Microsoft YaHei</vt:lpstr>
      <vt:lpstr>Arial Unicode MS</vt:lpstr>
      <vt:lpstr>Calibri Light</vt:lpstr>
      <vt:lpstr>Calibri</vt:lpstr>
      <vt:lpstr>Celestial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Pimpalgaonkar</dc:creator>
  <cp:lastModifiedBy>panchratna</cp:lastModifiedBy>
  <cp:revision>11</cp:revision>
  <dcterms:created xsi:type="dcterms:W3CDTF">2021-07-30T10:47:00Z</dcterms:created>
  <dcterms:modified xsi:type="dcterms:W3CDTF">2021-08-10T09:20:45Z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BF00637F1C9843319C41CBFC004C4248</vt:lpwstr>
  </property>
</Properties>
</file>