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085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 u="heavy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 u="heavy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 u="heavy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99872" y="5945123"/>
            <a:ext cx="4898390" cy="913130"/>
          </a:xfrm>
          <a:custGeom>
            <a:avLst/>
            <a:gdLst/>
            <a:ahLst/>
            <a:cxnLst/>
            <a:rect l="l" t="t" r="r" b="b"/>
            <a:pathLst>
              <a:path w="4898390" h="913129">
                <a:moveTo>
                  <a:pt x="85556" y="21310"/>
                </a:moveTo>
                <a:lnTo>
                  <a:pt x="3637272" y="912874"/>
                </a:lnTo>
                <a:lnTo>
                  <a:pt x="4898144" y="912874"/>
                </a:lnTo>
                <a:lnTo>
                  <a:pt x="85556" y="21310"/>
                </a:lnTo>
                <a:close/>
              </a:path>
              <a:path w="4898390" h="913129">
                <a:moveTo>
                  <a:pt x="660" y="0"/>
                </a:moveTo>
                <a:lnTo>
                  <a:pt x="0" y="5460"/>
                </a:lnTo>
                <a:lnTo>
                  <a:pt x="85556" y="21310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6155" y="5939027"/>
            <a:ext cx="3654425" cy="919480"/>
          </a:xfrm>
          <a:custGeom>
            <a:avLst/>
            <a:gdLst/>
            <a:ahLst/>
            <a:cxnLst/>
            <a:rect l="l" t="t" r="r" b="b"/>
            <a:pathLst>
              <a:path w="3654425" h="919479">
                <a:moveTo>
                  <a:pt x="0" y="0"/>
                </a:moveTo>
                <a:lnTo>
                  <a:pt x="7924" y="6350"/>
                </a:lnTo>
                <a:lnTo>
                  <a:pt x="2870480" y="918970"/>
                </a:lnTo>
                <a:lnTo>
                  <a:pt x="3653984" y="9189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5789674"/>
            <a:ext cx="3398520" cy="1068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784670"/>
            <a:ext cx="3370852" cy="10733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968751" y="925067"/>
            <a:ext cx="2552700" cy="1408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877311" y="957071"/>
            <a:ext cx="2735580" cy="14188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026663" y="944879"/>
            <a:ext cx="2436876" cy="12923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026663" y="944879"/>
            <a:ext cx="2437130" cy="1292860"/>
          </a:xfrm>
          <a:custGeom>
            <a:avLst/>
            <a:gdLst/>
            <a:ahLst/>
            <a:cxnLst/>
            <a:rect l="l" t="t" r="r" b="b"/>
            <a:pathLst>
              <a:path w="2437129" h="1292860">
                <a:moveTo>
                  <a:pt x="0" y="129286"/>
                </a:moveTo>
                <a:lnTo>
                  <a:pt x="10163" y="78974"/>
                </a:lnTo>
                <a:lnTo>
                  <a:pt x="37877" y="37877"/>
                </a:lnTo>
                <a:lnTo>
                  <a:pt x="78974" y="10163"/>
                </a:lnTo>
                <a:lnTo>
                  <a:pt x="129286" y="0"/>
                </a:lnTo>
                <a:lnTo>
                  <a:pt x="2307590" y="0"/>
                </a:lnTo>
                <a:lnTo>
                  <a:pt x="2357901" y="10163"/>
                </a:lnTo>
                <a:lnTo>
                  <a:pt x="2398998" y="37877"/>
                </a:lnTo>
                <a:lnTo>
                  <a:pt x="2426712" y="78974"/>
                </a:lnTo>
                <a:lnTo>
                  <a:pt x="2436876" y="129286"/>
                </a:lnTo>
                <a:lnTo>
                  <a:pt x="2436876" y="1163066"/>
                </a:lnTo>
                <a:lnTo>
                  <a:pt x="2426712" y="1213377"/>
                </a:lnTo>
                <a:lnTo>
                  <a:pt x="2398998" y="1254474"/>
                </a:lnTo>
                <a:lnTo>
                  <a:pt x="2357901" y="1282188"/>
                </a:lnTo>
                <a:lnTo>
                  <a:pt x="2307590" y="1292352"/>
                </a:lnTo>
                <a:lnTo>
                  <a:pt x="129286" y="1292352"/>
                </a:lnTo>
                <a:lnTo>
                  <a:pt x="78974" y="1282188"/>
                </a:lnTo>
                <a:lnTo>
                  <a:pt x="37877" y="1254474"/>
                </a:lnTo>
                <a:lnTo>
                  <a:pt x="10163" y="1213377"/>
                </a:lnTo>
                <a:lnTo>
                  <a:pt x="0" y="1163066"/>
                </a:lnTo>
                <a:lnTo>
                  <a:pt x="0" y="129286"/>
                </a:lnTo>
                <a:close/>
              </a:path>
            </a:pathLst>
          </a:custGeom>
          <a:ln w="9144">
            <a:solidFill>
              <a:srgbClr val="2CA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99872" y="5945123"/>
            <a:ext cx="4898390" cy="913130"/>
          </a:xfrm>
          <a:custGeom>
            <a:avLst/>
            <a:gdLst/>
            <a:ahLst/>
            <a:cxnLst/>
            <a:rect l="l" t="t" r="r" b="b"/>
            <a:pathLst>
              <a:path w="4898390" h="913129">
                <a:moveTo>
                  <a:pt x="85556" y="21310"/>
                </a:moveTo>
                <a:lnTo>
                  <a:pt x="3637272" y="912874"/>
                </a:lnTo>
                <a:lnTo>
                  <a:pt x="4898144" y="912874"/>
                </a:lnTo>
                <a:lnTo>
                  <a:pt x="85556" y="21310"/>
                </a:lnTo>
                <a:close/>
              </a:path>
              <a:path w="4898390" h="913129">
                <a:moveTo>
                  <a:pt x="660" y="0"/>
                </a:moveTo>
                <a:lnTo>
                  <a:pt x="0" y="5460"/>
                </a:lnTo>
                <a:lnTo>
                  <a:pt x="85556" y="21310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6155" y="5939027"/>
            <a:ext cx="3654425" cy="919480"/>
          </a:xfrm>
          <a:custGeom>
            <a:avLst/>
            <a:gdLst/>
            <a:ahLst/>
            <a:cxnLst/>
            <a:rect l="l" t="t" r="r" b="b"/>
            <a:pathLst>
              <a:path w="3654425" h="919479">
                <a:moveTo>
                  <a:pt x="0" y="0"/>
                </a:moveTo>
                <a:lnTo>
                  <a:pt x="7924" y="6350"/>
                </a:lnTo>
                <a:lnTo>
                  <a:pt x="2870480" y="918970"/>
                </a:lnTo>
                <a:lnTo>
                  <a:pt x="3653984" y="9189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5789674"/>
            <a:ext cx="3398520" cy="10683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784670"/>
            <a:ext cx="3370852" cy="10733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0868" y="312166"/>
            <a:ext cx="8462263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 u="heavy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3811" y="1558106"/>
            <a:ext cx="8596376" cy="3773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hyperlink" Target="http://simple.wikipedia.org/w/index.php?title=Last-in-first-out&amp;action=edit&amp;redlink=1" TargetMode="Externa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2304" y="0"/>
            <a:ext cx="8762365" cy="2733040"/>
            <a:chOff x="162304" y="0"/>
            <a:chExt cx="8762365" cy="2733040"/>
          </a:xfrm>
        </p:grpSpPr>
        <p:sp>
          <p:nvSpPr>
            <p:cNvPr id="3" name="object 3"/>
            <p:cNvSpPr/>
            <p:nvPr/>
          </p:nvSpPr>
          <p:spPr>
            <a:xfrm>
              <a:off x="162304" y="124183"/>
              <a:ext cx="8762239" cy="19027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41347" y="0"/>
              <a:ext cx="5852159" cy="27325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600" y="152400"/>
              <a:ext cx="8610600" cy="1751330"/>
            </a:xfrm>
            <a:custGeom>
              <a:avLst/>
              <a:gdLst/>
              <a:ahLst/>
              <a:cxnLst/>
              <a:rect l="l" t="t" r="r" b="b"/>
              <a:pathLst>
                <a:path w="8610600" h="1751330">
                  <a:moveTo>
                    <a:pt x="8318754" y="0"/>
                  </a:moveTo>
                  <a:lnTo>
                    <a:pt x="291845" y="0"/>
                  </a:lnTo>
                  <a:lnTo>
                    <a:pt x="244508" y="3820"/>
                  </a:lnTo>
                  <a:lnTo>
                    <a:pt x="199602" y="14880"/>
                  </a:lnTo>
                  <a:lnTo>
                    <a:pt x="157728" y="32578"/>
                  </a:lnTo>
                  <a:lnTo>
                    <a:pt x="119488" y="56314"/>
                  </a:lnTo>
                  <a:lnTo>
                    <a:pt x="85482" y="85486"/>
                  </a:lnTo>
                  <a:lnTo>
                    <a:pt x="56311" y="119493"/>
                  </a:lnTo>
                  <a:lnTo>
                    <a:pt x="32576" y="157734"/>
                  </a:lnTo>
                  <a:lnTo>
                    <a:pt x="14879" y="199607"/>
                  </a:lnTo>
                  <a:lnTo>
                    <a:pt x="3819" y="244511"/>
                  </a:lnTo>
                  <a:lnTo>
                    <a:pt x="0" y="291846"/>
                  </a:lnTo>
                  <a:lnTo>
                    <a:pt x="0" y="1459229"/>
                  </a:lnTo>
                  <a:lnTo>
                    <a:pt x="3819" y="1506564"/>
                  </a:lnTo>
                  <a:lnTo>
                    <a:pt x="14879" y="1551468"/>
                  </a:lnTo>
                  <a:lnTo>
                    <a:pt x="32576" y="1593341"/>
                  </a:lnTo>
                  <a:lnTo>
                    <a:pt x="56311" y="1631582"/>
                  </a:lnTo>
                  <a:lnTo>
                    <a:pt x="85482" y="1665589"/>
                  </a:lnTo>
                  <a:lnTo>
                    <a:pt x="119488" y="1694761"/>
                  </a:lnTo>
                  <a:lnTo>
                    <a:pt x="157728" y="1718497"/>
                  </a:lnTo>
                  <a:lnTo>
                    <a:pt x="199602" y="1736195"/>
                  </a:lnTo>
                  <a:lnTo>
                    <a:pt x="244508" y="1747255"/>
                  </a:lnTo>
                  <a:lnTo>
                    <a:pt x="291845" y="1751076"/>
                  </a:lnTo>
                  <a:lnTo>
                    <a:pt x="8318754" y="1751076"/>
                  </a:lnTo>
                  <a:lnTo>
                    <a:pt x="8366088" y="1747255"/>
                  </a:lnTo>
                  <a:lnTo>
                    <a:pt x="8410992" y="1736195"/>
                  </a:lnTo>
                  <a:lnTo>
                    <a:pt x="8452865" y="1718497"/>
                  </a:lnTo>
                  <a:lnTo>
                    <a:pt x="8491106" y="1694761"/>
                  </a:lnTo>
                  <a:lnTo>
                    <a:pt x="8525113" y="1665589"/>
                  </a:lnTo>
                  <a:lnTo>
                    <a:pt x="8554285" y="1631582"/>
                  </a:lnTo>
                  <a:lnTo>
                    <a:pt x="8578021" y="1593341"/>
                  </a:lnTo>
                  <a:lnTo>
                    <a:pt x="8595719" y="1551468"/>
                  </a:lnTo>
                  <a:lnTo>
                    <a:pt x="8606779" y="1506564"/>
                  </a:lnTo>
                  <a:lnTo>
                    <a:pt x="8610600" y="1459229"/>
                  </a:lnTo>
                  <a:lnTo>
                    <a:pt x="8610600" y="291846"/>
                  </a:lnTo>
                  <a:lnTo>
                    <a:pt x="8606779" y="244511"/>
                  </a:lnTo>
                  <a:lnTo>
                    <a:pt x="8595719" y="199607"/>
                  </a:lnTo>
                  <a:lnTo>
                    <a:pt x="8578021" y="157734"/>
                  </a:lnTo>
                  <a:lnTo>
                    <a:pt x="8554285" y="119493"/>
                  </a:lnTo>
                  <a:lnTo>
                    <a:pt x="8525113" y="85486"/>
                  </a:lnTo>
                  <a:lnTo>
                    <a:pt x="8491106" y="56314"/>
                  </a:lnTo>
                  <a:lnTo>
                    <a:pt x="8452865" y="32578"/>
                  </a:lnTo>
                  <a:lnTo>
                    <a:pt x="8410992" y="14880"/>
                  </a:lnTo>
                  <a:lnTo>
                    <a:pt x="8366088" y="3820"/>
                  </a:lnTo>
                  <a:lnTo>
                    <a:pt x="8318754" y="0"/>
                  </a:lnTo>
                  <a:close/>
                </a:path>
              </a:pathLst>
            </a:custGeom>
            <a:solidFill>
              <a:srgbClr val="2C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6596" y="132079"/>
              <a:ext cx="8674735" cy="1803400"/>
            </a:xfrm>
            <a:custGeom>
              <a:avLst/>
              <a:gdLst/>
              <a:ahLst/>
              <a:cxnLst/>
              <a:rect l="l" t="t" r="r" b="b"/>
              <a:pathLst>
                <a:path w="8674735" h="1803400">
                  <a:moveTo>
                    <a:pt x="8447659" y="1790700"/>
                  </a:moveTo>
                  <a:lnTo>
                    <a:pt x="228231" y="1790700"/>
                  </a:lnTo>
                  <a:lnTo>
                    <a:pt x="243814" y="1803400"/>
                  </a:lnTo>
                  <a:lnTo>
                    <a:pt x="8432419" y="1803400"/>
                  </a:lnTo>
                  <a:lnTo>
                    <a:pt x="8447659" y="1790700"/>
                  </a:lnTo>
                  <a:close/>
                </a:path>
                <a:path w="8674735" h="1803400">
                  <a:moveTo>
                    <a:pt x="8505825" y="1765300"/>
                  </a:moveTo>
                  <a:lnTo>
                    <a:pt x="170129" y="1765300"/>
                  </a:lnTo>
                  <a:lnTo>
                    <a:pt x="198539" y="1790700"/>
                  </a:lnTo>
                  <a:lnTo>
                    <a:pt x="8462899" y="1790700"/>
                  </a:lnTo>
                  <a:lnTo>
                    <a:pt x="8477504" y="1778000"/>
                  </a:lnTo>
                  <a:lnTo>
                    <a:pt x="8491982" y="1778000"/>
                  </a:lnTo>
                  <a:lnTo>
                    <a:pt x="8505825" y="1765300"/>
                  </a:lnTo>
                  <a:close/>
                </a:path>
                <a:path w="8674735" h="1803400">
                  <a:moveTo>
                    <a:pt x="252755" y="38100"/>
                  </a:moveTo>
                  <a:lnTo>
                    <a:pt x="155295" y="38100"/>
                  </a:lnTo>
                  <a:lnTo>
                    <a:pt x="141478" y="50800"/>
                  </a:lnTo>
                  <a:lnTo>
                    <a:pt x="116636" y="63500"/>
                  </a:lnTo>
                  <a:lnTo>
                    <a:pt x="73075" y="114300"/>
                  </a:lnTo>
                  <a:lnTo>
                    <a:pt x="46583" y="152400"/>
                  </a:lnTo>
                  <a:lnTo>
                    <a:pt x="25196" y="190500"/>
                  </a:lnTo>
                  <a:lnTo>
                    <a:pt x="14389" y="228600"/>
                  </a:lnTo>
                  <a:lnTo>
                    <a:pt x="9956" y="241300"/>
                  </a:lnTo>
                  <a:lnTo>
                    <a:pt x="6400" y="254000"/>
                  </a:lnTo>
                  <a:lnTo>
                    <a:pt x="3568" y="266700"/>
                  </a:lnTo>
                  <a:lnTo>
                    <a:pt x="1625" y="292100"/>
                  </a:lnTo>
                  <a:lnTo>
                    <a:pt x="393" y="304800"/>
                  </a:lnTo>
                  <a:lnTo>
                    <a:pt x="0" y="317500"/>
                  </a:lnTo>
                  <a:lnTo>
                    <a:pt x="12" y="1485900"/>
                  </a:lnTo>
                  <a:lnTo>
                    <a:pt x="469" y="1498600"/>
                  </a:lnTo>
                  <a:lnTo>
                    <a:pt x="1765" y="1524000"/>
                  </a:lnTo>
                  <a:lnTo>
                    <a:pt x="3835" y="1536700"/>
                  </a:lnTo>
                  <a:lnTo>
                    <a:pt x="6718" y="1549400"/>
                  </a:lnTo>
                  <a:lnTo>
                    <a:pt x="10401" y="1562100"/>
                  </a:lnTo>
                  <a:lnTo>
                    <a:pt x="14808" y="1587500"/>
                  </a:lnTo>
                  <a:lnTo>
                    <a:pt x="32321" y="1625600"/>
                  </a:lnTo>
                  <a:lnTo>
                    <a:pt x="56210" y="1663700"/>
                  </a:lnTo>
                  <a:lnTo>
                    <a:pt x="95961" y="1714500"/>
                  </a:lnTo>
                  <a:lnTo>
                    <a:pt x="143433" y="1752600"/>
                  </a:lnTo>
                  <a:lnTo>
                    <a:pt x="156743" y="1765300"/>
                  </a:lnTo>
                  <a:lnTo>
                    <a:pt x="252412" y="1765300"/>
                  </a:lnTo>
                  <a:lnTo>
                    <a:pt x="238848" y="1752600"/>
                  </a:lnTo>
                  <a:lnTo>
                    <a:pt x="212661" y="1752600"/>
                  </a:lnTo>
                  <a:lnTo>
                    <a:pt x="199974" y="1739900"/>
                  </a:lnTo>
                  <a:lnTo>
                    <a:pt x="187718" y="1739900"/>
                  </a:lnTo>
                  <a:lnTo>
                    <a:pt x="175768" y="1727200"/>
                  </a:lnTo>
                  <a:lnTo>
                    <a:pt x="164134" y="1727200"/>
                  </a:lnTo>
                  <a:lnTo>
                    <a:pt x="142036" y="1701800"/>
                  </a:lnTo>
                  <a:lnTo>
                    <a:pt x="121856" y="1689100"/>
                  </a:lnTo>
                  <a:lnTo>
                    <a:pt x="103416" y="1663700"/>
                  </a:lnTo>
                  <a:lnTo>
                    <a:pt x="72783" y="1625600"/>
                  </a:lnTo>
                  <a:lnTo>
                    <a:pt x="55676" y="1587500"/>
                  </a:lnTo>
                  <a:lnTo>
                    <a:pt x="44145" y="1549400"/>
                  </a:lnTo>
                  <a:lnTo>
                    <a:pt x="41643" y="1524000"/>
                  </a:lnTo>
                  <a:lnTo>
                    <a:pt x="39878" y="1511300"/>
                  </a:lnTo>
                  <a:lnTo>
                    <a:pt x="38773" y="1498600"/>
                  </a:lnTo>
                  <a:lnTo>
                    <a:pt x="38404" y="1485900"/>
                  </a:lnTo>
                  <a:lnTo>
                    <a:pt x="38404" y="317500"/>
                  </a:lnTo>
                  <a:lnTo>
                    <a:pt x="38785" y="304800"/>
                  </a:lnTo>
                  <a:lnTo>
                    <a:pt x="39903" y="292100"/>
                  </a:lnTo>
                  <a:lnTo>
                    <a:pt x="41694" y="279400"/>
                  </a:lnTo>
                  <a:lnTo>
                    <a:pt x="44208" y="266700"/>
                  </a:lnTo>
                  <a:lnTo>
                    <a:pt x="47383" y="241300"/>
                  </a:lnTo>
                  <a:lnTo>
                    <a:pt x="60909" y="203200"/>
                  </a:lnTo>
                  <a:lnTo>
                    <a:pt x="79832" y="165100"/>
                  </a:lnTo>
                  <a:lnTo>
                    <a:pt x="103797" y="139700"/>
                  </a:lnTo>
                  <a:lnTo>
                    <a:pt x="122262" y="114300"/>
                  </a:lnTo>
                  <a:lnTo>
                    <a:pt x="142519" y="101600"/>
                  </a:lnTo>
                  <a:lnTo>
                    <a:pt x="164528" y="76200"/>
                  </a:lnTo>
                  <a:lnTo>
                    <a:pt x="175933" y="76200"/>
                  </a:lnTo>
                  <a:lnTo>
                    <a:pt x="187972" y="63500"/>
                  </a:lnTo>
                  <a:lnTo>
                    <a:pt x="200291" y="63500"/>
                  </a:lnTo>
                  <a:lnTo>
                    <a:pt x="212928" y="50800"/>
                  </a:lnTo>
                  <a:lnTo>
                    <a:pt x="239128" y="50800"/>
                  </a:lnTo>
                  <a:lnTo>
                    <a:pt x="252755" y="38100"/>
                  </a:lnTo>
                  <a:close/>
                </a:path>
                <a:path w="8674735" h="1803400">
                  <a:moveTo>
                    <a:pt x="8518144" y="38100"/>
                  </a:moveTo>
                  <a:lnTo>
                    <a:pt x="8422259" y="38100"/>
                  </a:lnTo>
                  <a:lnTo>
                    <a:pt x="8435721" y="50800"/>
                  </a:lnTo>
                  <a:lnTo>
                    <a:pt x="8462010" y="50800"/>
                  </a:lnTo>
                  <a:lnTo>
                    <a:pt x="8474710" y="63500"/>
                  </a:lnTo>
                  <a:lnTo>
                    <a:pt x="8487029" y="63500"/>
                  </a:lnTo>
                  <a:lnTo>
                    <a:pt x="8498967" y="76200"/>
                  </a:lnTo>
                  <a:lnTo>
                    <a:pt x="8510524" y="76200"/>
                  </a:lnTo>
                  <a:lnTo>
                    <a:pt x="8532495" y="101600"/>
                  </a:lnTo>
                  <a:lnTo>
                    <a:pt x="8552815" y="114300"/>
                  </a:lnTo>
                  <a:lnTo>
                    <a:pt x="8571230" y="139700"/>
                  </a:lnTo>
                  <a:lnTo>
                    <a:pt x="8587613" y="165100"/>
                  </a:lnTo>
                  <a:lnTo>
                    <a:pt x="8594979" y="165100"/>
                  </a:lnTo>
                  <a:lnTo>
                    <a:pt x="8601837" y="177800"/>
                  </a:lnTo>
                  <a:lnTo>
                    <a:pt x="8618982" y="215900"/>
                  </a:lnTo>
                  <a:lnTo>
                    <a:pt x="8630412" y="266700"/>
                  </a:lnTo>
                  <a:lnTo>
                    <a:pt x="8632825" y="279400"/>
                  </a:lnTo>
                  <a:lnTo>
                    <a:pt x="8634730" y="292100"/>
                  </a:lnTo>
                  <a:lnTo>
                    <a:pt x="8635873" y="304800"/>
                  </a:lnTo>
                  <a:lnTo>
                    <a:pt x="8636254" y="317500"/>
                  </a:lnTo>
                  <a:lnTo>
                    <a:pt x="8636254" y="1485900"/>
                  </a:lnTo>
                  <a:lnTo>
                    <a:pt x="8635873" y="1498600"/>
                  </a:lnTo>
                  <a:lnTo>
                    <a:pt x="8634730" y="1511300"/>
                  </a:lnTo>
                  <a:lnTo>
                    <a:pt x="8632952" y="1524000"/>
                  </a:lnTo>
                  <a:lnTo>
                    <a:pt x="8630412" y="1549400"/>
                  </a:lnTo>
                  <a:lnTo>
                    <a:pt x="8618855" y="1587500"/>
                  </a:lnTo>
                  <a:lnTo>
                    <a:pt x="8601710" y="1625600"/>
                  </a:lnTo>
                  <a:lnTo>
                    <a:pt x="8570849" y="1663700"/>
                  </a:lnTo>
                  <a:lnTo>
                    <a:pt x="8552434" y="1689100"/>
                  </a:lnTo>
                  <a:lnTo>
                    <a:pt x="8532114" y="1701800"/>
                  </a:lnTo>
                  <a:lnTo>
                    <a:pt x="8510143" y="1727200"/>
                  </a:lnTo>
                  <a:lnTo>
                    <a:pt x="8498586" y="1727200"/>
                  </a:lnTo>
                  <a:lnTo>
                    <a:pt x="8486775" y="1739900"/>
                  </a:lnTo>
                  <a:lnTo>
                    <a:pt x="8474456" y="1739900"/>
                  </a:lnTo>
                  <a:lnTo>
                    <a:pt x="8461756" y="1752600"/>
                  </a:lnTo>
                  <a:lnTo>
                    <a:pt x="8435467" y="1752600"/>
                  </a:lnTo>
                  <a:lnTo>
                    <a:pt x="8422005" y="1765300"/>
                  </a:lnTo>
                  <a:lnTo>
                    <a:pt x="8519414" y="1765300"/>
                  </a:lnTo>
                  <a:lnTo>
                    <a:pt x="8533003" y="1752600"/>
                  </a:lnTo>
                  <a:lnTo>
                    <a:pt x="8557895" y="1739900"/>
                  </a:lnTo>
                  <a:lnTo>
                    <a:pt x="8601710" y="1689100"/>
                  </a:lnTo>
                  <a:lnTo>
                    <a:pt x="8628253" y="1651000"/>
                  </a:lnTo>
                  <a:lnTo>
                    <a:pt x="8649462" y="1612900"/>
                  </a:lnTo>
                  <a:lnTo>
                    <a:pt x="8664702" y="1562100"/>
                  </a:lnTo>
                  <a:lnTo>
                    <a:pt x="8668258" y="1549400"/>
                  </a:lnTo>
                  <a:lnTo>
                    <a:pt x="8671052" y="1536700"/>
                  </a:lnTo>
                  <a:lnTo>
                    <a:pt x="8672957" y="1524000"/>
                  </a:lnTo>
                  <a:lnTo>
                    <a:pt x="8674227" y="1498600"/>
                  </a:lnTo>
                  <a:lnTo>
                    <a:pt x="8674608" y="1485900"/>
                  </a:lnTo>
                  <a:lnTo>
                    <a:pt x="8674608" y="317500"/>
                  </a:lnTo>
                  <a:lnTo>
                    <a:pt x="8672830" y="279400"/>
                  </a:lnTo>
                  <a:lnTo>
                    <a:pt x="8664194" y="241300"/>
                  </a:lnTo>
                  <a:lnTo>
                    <a:pt x="8659749" y="215900"/>
                  </a:lnTo>
                  <a:lnTo>
                    <a:pt x="8642350" y="177800"/>
                  </a:lnTo>
                  <a:lnTo>
                    <a:pt x="8618474" y="139700"/>
                  </a:lnTo>
                  <a:lnTo>
                    <a:pt x="8578723" y="88900"/>
                  </a:lnTo>
                  <a:lnTo>
                    <a:pt x="8531098" y="50800"/>
                  </a:lnTo>
                  <a:lnTo>
                    <a:pt x="8518144" y="38100"/>
                  </a:lnTo>
                  <a:close/>
                </a:path>
                <a:path w="8674735" h="1803400">
                  <a:moveTo>
                    <a:pt x="8444103" y="1739900"/>
                  </a:moveTo>
                  <a:lnTo>
                    <a:pt x="242392" y="1739900"/>
                  </a:lnTo>
                  <a:lnTo>
                    <a:pt x="255282" y="1752600"/>
                  </a:lnTo>
                  <a:lnTo>
                    <a:pt x="8431403" y="1752600"/>
                  </a:lnTo>
                  <a:lnTo>
                    <a:pt x="8444103" y="1739900"/>
                  </a:lnTo>
                  <a:close/>
                </a:path>
                <a:path w="8674735" h="1803400">
                  <a:moveTo>
                    <a:pt x="233794" y="1727200"/>
                  </a:moveTo>
                  <a:lnTo>
                    <a:pt x="205219" y="1727200"/>
                  </a:lnTo>
                  <a:lnTo>
                    <a:pt x="217373" y="1739900"/>
                  </a:lnTo>
                  <a:lnTo>
                    <a:pt x="245922" y="1739900"/>
                  </a:lnTo>
                  <a:lnTo>
                    <a:pt x="233794" y="1727200"/>
                  </a:lnTo>
                  <a:close/>
                </a:path>
                <a:path w="8674735" h="1803400">
                  <a:moveTo>
                    <a:pt x="8468487" y="1727200"/>
                  </a:moveTo>
                  <a:lnTo>
                    <a:pt x="8439404" y="1727200"/>
                  </a:lnTo>
                  <a:lnTo>
                    <a:pt x="8427339" y="1739900"/>
                  </a:lnTo>
                  <a:lnTo>
                    <a:pt x="8456549" y="1739900"/>
                  </a:lnTo>
                  <a:lnTo>
                    <a:pt x="8468487" y="1727200"/>
                  </a:lnTo>
                  <a:close/>
                </a:path>
                <a:path w="8674735" h="1803400">
                  <a:moveTo>
                    <a:pt x="210451" y="1714500"/>
                  </a:moveTo>
                  <a:lnTo>
                    <a:pt x="182105" y="1714500"/>
                  </a:lnTo>
                  <a:lnTo>
                    <a:pt x="193573" y="1727200"/>
                  </a:lnTo>
                  <a:lnTo>
                    <a:pt x="222084" y="1727200"/>
                  </a:lnTo>
                  <a:lnTo>
                    <a:pt x="210451" y="1714500"/>
                  </a:lnTo>
                  <a:close/>
                </a:path>
                <a:path w="8674735" h="1803400">
                  <a:moveTo>
                    <a:pt x="8491728" y="1714500"/>
                  </a:moveTo>
                  <a:lnTo>
                    <a:pt x="8462645" y="1714500"/>
                  </a:lnTo>
                  <a:lnTo>
                    <a:pt x="8451342" y="1727200"/>
                  </a:lnTo>
                  <a:lnTo>
                    <a:pt x="8480425" y="1727200"/>
                  </a:lnTo>
                  <a:lnTo>
                    <a:pt x="8491728" y="1714500"/>
                  </a:lnTo>
                  <a:close/>
                </a:path>
                <a:path w="8674735" h="1803400">
                  <a:moveTo>
                    <a:pt x="200710" y="88900"/>
                  </a:moveTo>
                  <a:lnTo>
                    <a:pt x="172211" y="88900"/>
                  </a:lnTo>
                  <a:lnTo>
                    <a:pt x="151155" y="101600"/>
                  </a:lnTo>
                  <a:lnTo>
                    <a:pt x="131724" y="127000"/>
                  </a:lnTo>
                  <a:lnTo>
                    <a:pt x="114046" y="139700"/>
                  </a:lnTo>
                  <a:lnTo>
                    <a:pt x="90919" y="177800"/>
                  </a:lnTo>
                  <a:lnTo>
                    <a:pt x="72809" y="215900"/>
                  </a:lnTo>
                  <a:lnTo>
                    <a:pt x="59867" y="254000"/>
                  </a:lnTo>
                  <a:lnTo>
                    <a:pt x="52666" y="292100"/>
                  </a:lnTo>
                  <a:lnTo>
                    <a:pt x="51206" y="317500"/>
                  </a:lnTo>
                  <a:lnTo>
                    <a:pt x="51206" y="1485900"/>
                  </a:lnTo>
                  <a:lnTo>
                    <a:pt x="54241" y="1524000"/>
                  </a:lnTo>
                  <a:lnTo>
                    <a:pt x="63347" y="1562100"/>
                  </a:lnTo>
                  <a:lnTo>
                    <a:pt x="77838" y="1600200"/>
                  </a:lnTo>
                  <a:lnTo>
                    <a:pt x="97180" y="1638300"/>
                  </a:lnTo>
                  <a:lnTo>
                    <a:pt x="130479" y="1676400"/>
                  </a:lnTo>
                  <a:lnTo>
                    <a:pt x="149682" y="1701800"/>
                  </a:lnTo>
                  <a:lnTo>
                    <a:pt x="171043" y="1714500"/>
                  </a:lnTo>
                  <a:lnTo>
                    <a:pt x="199440" y="1714500"/>
                  </a:lnTo>
                  <a:lnTo>
                    <a:pt x="188442" y="1701800"/>
                  </a:lnTo>
                  <a:lnTo>
                    <a:pt x="177939" y="1701800"/>
                  </a:lnTo>
                  <a:lnTo>
                    <a:pt x="157340" y="1689100"/>
                  </a:lnTo>
                  <a:lnTo>
                    <a:pt x="139115" y="1663700"/>
                  </a:lnTo>
                  <a:lnTo>
                    <a:pt x="122364" y="1651000"/>
                  </a:lnTo>
                  <a:lnTo>
                    <a:pt x="107416" y="1625600"/>
                  </a:lnTo>
                  <a:lnTo>
                    <a:pt x="101282" y="1625600"/>
                  </a:lnTo>
                  <a:lnTo>
                    <a:pt x="94957" y="1612900"/>
                  </a:lnTo>
                  <a:lnTo>
                    <a:pt x="79476" y="1574800"/>
                  </a:lnTo>
                  <a:lnTo>
                    <a:pt x="69100" y="1536700"/>
                  </a:lnTo>
                  <a:lnTo>
                    <a:pt x="64300" y="1498600"/>
                  </a:lnTo>
                  <a:lnTo>
                    <a:pt x="63995" y="1485900"/>
                  </a:lnTo>
                  <a:lnTo>
                    <a:pt x="64007" y="317500"/>
                  </a:lnTo>
                  <a:lnTo>
                    <a:pt x="67106" y="279400"/>
                  </a:lnTo>
                  <a:lnTo>
                    <a:pt x="75907" y="241300"/>
                  </a:lnTo>
                  <a:lnTo>
                    <a:pt x="89966" y="203200"/>
                  </a:lnTo>
                  <a:lnTo>
                    <a:pt x="102006" y="177800"/>
                  </a:lnTo>
                  <a:lnTo>
                    <a:pt x="108877" y="177800"/>
                  </a:lnTo>
                  <a:lnTo>
                    <a:pt x="124282" y="152400"/>
                  </a:lnTo>
                  <a:lnTo>
                    <a:pt x="141185" y="139700"/>
                  </a:lnTo>
                  <a:lnTo>
                    <a:pt x="159778" y="114300"/>
                  </a:lnTo>
                  <a:lnTo>
                    <a:pt x="179882" y="101600"/>
                  </a:lnTo>
                  <a:lnTo>
                    <a:pt x="189699" y="101600"/>
                  </a:lnTo>
                  <a:lnTo>
                    <a:pt x="200710" y="88900"/>
                  </a:lnTo>
                  <a:close/>
                </a:path>
                <a:path w="8674735" h="1803400">
                  <a:moveTo>
                    <a:pt x="8503539" y="88900"/>
                  </a:moveTo>
                  <a:lnTo>
                    <a:pt x="8475218" y="88900"/>
                  </a:lnTo>
                  <a:lnTo>
                    <a:pt x="8486140" y="101600"/>
                  </a:lnTo>
                  <a:lnTo>
                    <a:pt x="8496681" y="101600"/>
                  </a:lnTo>
                  <a:lnTo>
                    <a:pt x="8517255" y="114300"/>
                  </a:lnTo>
                  <a:lnTo>
                    <a:pt x="8535670" y="139700"/>
                  </a:lnTo>
                  <a:lnTo>
                    <a:pt x="8552434" y="152400"/>
                  </a:lnTo>
                  <a:lnTo>
                    <a:pt x="8567166" y="177800"/>
                  </a:lnTo>
                  <a:lnTo>
                    <a:pt x="8573516" y="190500"/>
                  </a:lnTo>
                  <a:lnTo>
                    <a:pt x="8579485" y="190500"/>
                  </a:lnTo>
                  <a:lnTo>
                    <a:pt x="8585327" y="203200"/>
                  </a:lnTo>
                  <a:lnTo>
                    <a:pt x="8599170" y="241300"/>
                  </a:lnTo>
                  <a:lnTo>
                    <a:pt x="8607679" y="279400"/>
                  </a:lnTo>
                  <a:lnTo>
                    <a:pt x="8610600" y="317500"/>
                  </a:lnTo>
                  <a:lnTo>
                    <a:pt x="8610600" y="1485900"/>
                  </a:lnTo>
                  <a:lnTo>
                    <a:pt x="8607552" y="1524000"/>
                  </a:lnTo>
                  <a:lnTo>
                    <a:pt x="8598662" y="1562100"/>
                  </a:lnTo>
                  <a:lnTo>
                    <a:pt x="8584692" y="1600200"/>
                  </a:lnTo>
                  <a:lnTo>
                    <a:pt x="8572627" y="1625600"/>
                  </a:lnTo>
                  <a:lnTo>
                    <a:pt x="8565896" y="1625600"/>
                  </a:lnTo>
                  <a:lnTo>
                    <a:pt x="8550402" y="1651000"/>
                  </a:lnTo>
                  <a:lnTo>
                    <a:pt x="8533511" y="1676400"/>
                  </a:lnTo>
                  <a:lnTo>
                    <a:pt x="8514842" y="1689100"/>
                  </a:lnTo>
                  <a:lnTo>
                    <a:pt x="8494776" y="1701800"/>
                  </a:lnTo>
                  <a:lnTo>
                    <a:pt x="8484743" y="1714500"/>
                  </a:lnTo>
                  <a:lnTo>
                    <a:pt x="8502396" y="1714500"/>
                  </a:lnTo>
                  <a:lnTo>
                    <a:pt x="8523478" y="1701800"/>
                  </a:lnTo>
                  <a:lnTo>
                    <a:pt x="8542909" y="1676400"/>
                  </a:lnTo>
                  <a:lnTo>
                    <a:pt x="8560689" y="1663700"/>
                  </a:lnTo>
                  <a:lnTo>
                    <a:pt x="8583676" y="1625600"/>
                  </a:lnTo>
                  <a:lnTo>
                    <a:pt x="8601837" y="1587500"/>
                  </a:lnTo>
                  <a:lnTo>
                    <a:pt x="8614791" y="1549400"/>
                  </a:lnTo>
                  <a:lnTo>
                    <a:pt x="8621903" y="1511300"/>
                  </a:lnTo>
                  <a:lnTo>
                    <a:pt x="8623427" y="1485900"/>
                  </a:lnTo>
                  <a:lnTo>
                    <a:pt x="8623427" y="317500"/>
                  </a:lnTo>
                  <a:lnTo>
                    <a:pt x="8620252" y="279400"/>
                  </a:lnTo>
                  <a:lnTo>
                    <a:pt x="8611235" y="241300"/>
                  </a:lnTo>
                  <a:lnTo>
                    <a:pt x="8596757" y="203200"/>
                  </a:lnTo>
                  <a:lnTo>
                    <a:pt x="8577453" y="165100"/>
                  </a:lnTo>
                  <a:lnTo>
                    <a:pt x="8544306" y="127000"/>
                  </a:lnTo>
                  <a:lnTo>
                    <a:pt x="8524875" y="114300"/>
                  </a:lnTo>
                  <a:lnTo>
                    <a:pt x="8503539" y="88900"/>
                  </a:lnTo>
                  <a:close/>
                </a:path>
                <a:path w="8674735" h="1803400">
                  <a:moveTo>
                    <a:pt x="223405" y="76200"/>
                  </a:moveTo>
                  <a:lnTo>
                    <a:pt x="194335" y="76200"/>
                  </a:lnTo>
                  <a:lnTo>
                    <a:pt x="182816" y="88900"/>
                  </a:lnTo>
                  <a:lnTo>
                    <a:pt x="212013" y="88900"/>
                  </a:lnTo>
                  <a:lnTo>
                    <a:pt x="223405" y="76200"/>
                  </a:lnTo>
                  <a:close/>
                </a:path>
                <a:path w="8674735" h="1803400">
                  <a:moveTo>
                    <a:pt x="8481060" y="76200"/>
                  </a:moveTo>
                  <a:lnTo>
                    <a:pt x="8452612" y="76200"/>
                  </a:lnTo>
                  <a:lnTo>
                    <a:pt x="8464296" y="88900"/>
                  </a:lnTo>
                  <a:lnTo>
                    <a:pt x="8492490" y="88900"/>
                  </a:lnTo>
                  <a:lnTo>
                    <a:pt x="8481060" y="76200"/>
                  </a:lnTo>
                  <a:close/>
                </a:path>
                <a:path w="8674735" h="1803400">
                  <a:moveTo>
                    <a:pt x="259829" y="63500"/>
                  </a:moveTo>
                  <a:lnTo>
                    <a:pt x="218173" y="63500"/>
                  </a:lnTo>
                  <a:lnTo>
                    <a:pt x="206146" y="76200"/>
                  </a:lnTo>
                  <a:lnTo>
                    <a:pt x="247319" y="76200"/>
                  </a:lnTo>
                  <a:lnTo>
                    <a:pt x="259829" y="63500"/>
                  </a:lnTo>
                  <a:close/>
                </a:path>
                <a:path w="8674735" h="1803400">
                  <a:moveTo>
                    <a:pt x="8457311" y="63500"/>
                  </a:moveTo>
                  <a:lnTo>
                    <a:pt x="8416544" y="63500"/>
                  </a:lnTo>
                  <a:lnTo>
                    <a:pt x="8428609" y="76200"/>
                  </a:lnTo>
                  <a:lnTo>
                    <a:pt x="8469503" y="76200"/>
                  </a:lnTo>
                  <a:lnTo>
                    <a:pt x="8457311" y="63500"/>
                  </a:lnTo>
                  <a:close/>
                </a:path>
                <a:path w="8674735" h="1803400">
                  <a:moveTo>
                    <a:pt x="8419465" y="50800"/>
                  </a:moveTo>
                  <a:lnTo>
                    <a:pt x="256298" y="50800"/>
                  </a:lnTo>
                  <a:lnTo>
                    <a:pt x="243230" y="63500"/>
                  </a:lnTo>
                  <a:lnTo>
                    <a:pt x="8432165" y="63500"/>
                  </a:lnTo>
                  <a:lnTo>
                    <a:pt x="8419465" y="50800"/>
                  </a:lnTo>
                  <a:close/>
                </a:path>
                <a:path w="8674735" h="1803400">
                  <a:moveTo>
                    <a:pt x="8490458" y="25400"/>
                  </a:moveTo>
                  <a:lnTo>
                    <a:pt x="182702" y="25400"/>
                  </a:lnTo>
                  <a:lnTo>
                    <a:pt x="168859" y="38100"/>
                  </a:lnTo>
                  <a:lnTo>
                    <a:pt x="8504555" y="38100"/>
                  </a:lnTo>
                  <a:lnTo>
                    <a:pt x="8490458" y="25400"/>
                  </a:lnTo>
                  <a:close/>
                </a:path>
                <a:path w="8674735" h="1803400">
                  <a:moveTo>
                    <a:pt x="8461375" y="12700"/>
                  </a:moveTo>
                  <a:lnTo>
                    <a:pt x="211772" y="12700"/>
                  </a:lnTo>
                  <a:lnTo>
                    <a:pt x="197218" y="25400"/>
                  </a:lnTo>
                  <a:lnTo>
                    <a:pt x="8476107" y="25400"/>
                  </a:lnTo>
                  <a:lnTo>
                    <a:pt x="8461375" y="12700"/>
                  </a:lnTo>
                  <a:close/>
                </a:path>
                <a:path w="8674735" h="1803400">
                  <a:moveTo>
                    <a:pt x="8430895" y="0"/>
                  </a:moveTo>
                  <a:lnTo>
                    <a:pt x="242138" y="0"/>
                  </a:lnTo>
                  <a:lnTo>
                    <a:pt x="226834" y="12700"/>
                  </a:lnTo>
                  <a:lnTo>
                    <a:pt x="8446389" y="12700"/>
                  </a:lnTo>
                  <a:lnTo>
                    <a:pt x="84308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31491" y="204673"/>
            <a:ext cx="406971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u="none" spc="-5" dirty="0"/>
              <a:t>STACK</a:t>
            </a:r>
            <a:endParaRPr sz="9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868" y="239014"/>
            <a:ext cx="65716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ALGORITHM </a:t>
            </a:r>
            <a:r>
              <a:rPr spc="5" dirty="0"/>
              <a:t>OF </a:t>
            </a:r>
            <a:r>
              <a:rPr spc="-5" dirty="0"/>
              <a:t>DISPLAY IN </a:t>
            </a:r>
            <a:r>
              <a:rPr u="none" spc="-5" dirty="0"/>
              <a:t> </a:t>
            </a:r>
            <a:r>
              <a:rPr spc="-5" dirty="0"/>
              <a:t>STACK: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0868" y="1771014"/>
            <a:ext cx="3533775" cy="4188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7665">
              <a:lnSpc>
                <a:spcPct val="112599"/>
              </a:lnSpc>
              <a:spcBef>
                <a:spcPts val="100"/>
              </a:spcBef>
            </a:pPr>
            <a:r>
              <a:rPr sz="2700" spc="145" dirty="0">
                <a:latin typeface="Arial"/>
                <a:cs typeface="Arial"/>
              </a:rPr>
              <a:t>1.</a:t>
            </a:r>
            <a:r>
              <a:rPr sz="2700" spc="105" dirty="0">
                <a:latin typeface="Arial"/>
                <a:cs typeface="Arial"/>
              </a:rPr>
              <a:t>Dis</a:t>
            </a:r>
            <a:r>
              <a:rPr sz="2700" spc="135" dirty="0">
                <a:latin typeface="Arial"/>
                <a:cs typeface="Arial"/>
              </a:rPr>
              <a:t>p</a:t>
            </a:r>
            <a:r>
              <a:rPr sz="2700" spc="50" dirty="0">
                <a:latin typeface="Arial"/>
                <a:cs typeface="Arial"/>
              </a:rPr>
              <a:t>lay</a:t>
            </a:r>
            <a:r>
              <a:rPr sz="2700" spc="45" dirty="0">
                <a:latin typeface="Arial"/>
                <a:cs typeface="Arial"/>
              </a:rPr>
              <a:t>(</a:t>
            </a:r>
            <a:r>
              <a:rPr sz="2700" spc="135" dirty="0">
                <a:latin typeface="Arial"/>
                <a:cs typeface="Arial"/>
              </a:rPr>
              <a:t>top,i,a</a:t>
            </a:r>
            <a:r>
              <a:rPr sz="2700" spc="95" dirty="0">
                <a:latin typeface="Arial"/>
                <a:cs typeface="Arial"/>
              </a:rPr>
              <a:t>[i])  </a:t>
            </a:r>
            <a:r>
              <a:rPr sz="2700" spc="140" dirty="0">
                <a:latin typeface="Arial"/>
                <a:cs typeface="Arial"/>
              </a:rPr>
              <a:t>2.If </a:t>
            </a:r>
            <a:r>
              <a:rPr sz="2700" spc="270" dirty="0">
                <a:latin typeface="Arial"/>
                <a:cs typeface="Arial"/>
              </a:rPr>
              <a:t>top=0</a:t>
            </a:r>
            <a:r>
              <a:rPr sz="2700" spc="50" dirty="0">
                <a:latin typeface="Arial"/>
                <a:cs typeface="Arial"/>
              </a:rPr>
              <a:t> </a:t>
            </a:r>
            <a:r>
              <a:rPr sz="2700" spc="145" dirty="0">
                <a:latin typeface="Arial"/>
                <a:cs typeface="Arial"/>
              </a:rPr>
              <a:t>then</a:t>
            </a:r>
            <a:endParaRPr sz="2700">
              <a:latin typeface="Arial"/>
              <a:cs typeface="Arial"/>
            </a:endParaRPr>
          </a:p>
          <a:p>
            <a:pPr marL="120650">
              <a:lnSpc>
                <a:spcPct val="100000"/>
              </a:lnSpc>
              <a:spcBef>
                <a:spcPts val="395"/>
              </a:spcBef>
            </a:pPr>
            <a:r>
              <a:rPr sz="2700" spc="100" dirty="0">
                <a:latin typeface="Arial"/>
                <a:cs typeface="Arial"/>
              </a:rPr>
              <a:t>Print </a:t>
            </a:r>
            <a:r>
              <a:rPr sz="2700" spc="-25" dirty="0">
                <a:latin typeface="Arial"/>
                <a:cs typeface="Arial"/>
              </a:rPr>
              <a:t>‘STACK</a:t>
            </a:r>
            <a:r>
              <a:rPr sz="2700" spc="35" dirty="0">
                <a:latin typeface="Arial"/>
                <a:cs typeface="Arial"/>
              </a:rPr>
              <a:t> </a:t>
            </a:r>
            <a:r>
              <a:rPr sz="2700" spc="-65" dirty="0">
                <a:latin typeface="Arial"/>
                <a:cs typeface="Arial"/>
              </a:rPr>
              <a:t>EMPTY’</a:t>
            </a:r>
            <a:endParaRPr sz="2700">
              <a:latin typeface="Arial"/>
              <a:cs typeface="Arial"/>
            </a:endParaRPr>
          </a:p>
          <a:p>
            <a:pPr marL="120650" marR="2753995">
              <a:lnSpc>
                <a:spcPts val="3650"/>
              </a:lnSpc>
              <a:spcBef>
                <a:spcPts val="175"/>
              </a:spcBef>
            </a:pPr>
            <a:r>
              <a:rPr sz="2700" spc="95" dirty="0">
                <a:latin typeface="Arial"/>
                <a:cs typeface="Arial"/>
              </a:rPr>
              <a:t>Exit  </a:t>
            </a:r>
            <a:r>
              <a:rPr sz="2700" spc="-35" dirty="0">
                <a:latin typeface="Arial"/>
                <a:cs typeface="Arial"/>
              </a:rPr>
              <a:t>Else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700" spc="90" dirty="0">
                <a:latin typeface="Arial"/>
                <a:cs typeface="Arial"/>
              </a:rPr>
              <a:t>3.For </a:t>
            </a:r>
            <a:r>
              <a:rPr sz="2700" spc="265" dirty="0">
                <a:latin typeface="Arial"/>
                <a:cs typeface="Arial"/>
              </a:rPr>
              <a:t>i=top </a:t>
            </a:r>
            <a:r>
              <a:rPr sz="2700" spc="204" dirty="0">
                <a:latin typeface="Arial"/>
                <a:cs typeface="Arial"/>
              </a:rPr>
              <a:t>to</a:t>
            </a:r>
            <a:r>
              <a:rPr sz="2700" spc="-60" dirty="0">
                <a:latin typeface="Arial"/>
                <a:cs typeface="Arial"/>
              </a:rPr>
              <a:t> </a:t>
            </a:r>
            <a:r>
              <a:rPr sz="2700" spc="204" dirty="0">
                <a:latin typeface="Arial"/>
                <a:cs typeface="Arial"/>
              </a:rPr>
              <a:t>0</a:t>
            </a:r>
            <a:endParaRPr sz="2700">
              <a:latin typeface="Arial"/>
              <a:cs typeface="Arial"/>
            </a:endParaRPr>
          </a:p>
          <a:p>
            <a:pPr marL="228600" marR="1908175">
              <a:lnSpc>
                <a:spcPts val="3650"/>
              </a:lnSpc>
              <a:spcBef>
                <a:spcPts val="175"/>
              </a:spcBef>
            </a:pPr>
            <a:r>
              <a:rPr sz="2700" spc="100" dirty="0">
                <a:latin typeface="Arial"/>
                <a:cs typeface="Arial"/>
              </a:rPr>
              <a:t>Print</a:t>
            </a:r>
            <a:r>
              <a:rPr sz="2700" spc="10" dirty="0">
                <a:latin typeface="Arial"/>
                <a:cs typeface="Arial"/>
              </a:rPr>
              <a:t> </a:t>
            </a:r>
            <a:r>
              <a:rPr sz="2700" spc="100" dirty="0">
                <a:latin typeface="Arial"/>
                <a:cs typeface="Arial"/>
              </a:rPr>
              <a:t>a[i]  </a:t>
            </a:r>
            <a:r>
              <a:rPr sz="2700" spc="10" dirty="0">
                <a:latin typeface="Arial"/>
                <a:cs typeface="Arial"/>
              </a:rPr>
              <a:t>End</a:t>
            </a:r>
            <a:r>
              <a:rPr sz="2700" spc="60" dirty="0">
                <a:latin typeface="Arial"/>
                <a:cs typeface="Arial"/>
              </a:rPr>
              <a:t> </a:t>
            </a:r>
            <a:r>
              <a:rPr sz="2700" spc="200" dirty="0">
                <a:latin typeface="Arial"/>
                <a:cs typeface="Arial"/>
              </a:rPr>
              <a:t>for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2700" spc="170" dirty="0">
                <a:latin typeface="Arial"/>
                <a:cs typeface="Arial"/>
              </a:rPr>
              <a:t>4.exit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81599" y="2743265"/>
            <a:ext cx="3640199" cy="3639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068" y="239014"/>
            <a:ext cx="7491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APPLICATIONS OF </a:t>
            </a:r>
            <a:r>
              <a:rPr dirty="0"/>
              <a:t>STACKS </a:t>
            </a:r>
            <a:r>
              <a:rPr spc="-5" dirty="0"/>
              <a:t>ARE: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7068" y="1414892"/>
            <a:ext cx="8256270" cy="462661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584200" algn="l"/>
              </a:tabLst>
            </a:pPr>
            <a:r>
              <a:rPr sz="1800" spc="10" dirty="0">
                <a:solidFill>
                  <a:srgbClr val="2CA1BE"/>
                </a:solidFill>
                <a:latin typeface="Comic Sans MS"/>
                <a:cs typeface="Comic Sans MS"/>
              </a:rPr>
              <a:t>I.	</a:t>
            </a:r>
            <a:r>
              <a:rPr sz="2700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Reversing</a:t>
            </a:r>
            <a:r>
              <a:rPr sz="2700" u="heavy" spc="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7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Strings:</a:t>
            </a:r>
            <a:endParaRPr sz="2700">
              <a:latin typeface="Comic Sans MS"/>
              <a:cs typeface="Comic Sans MS"/>
            </a:endParaRPr>
          </a:p>
          <a:p>
            <a:pPr marL="376555" indent="-364490">
              <a:lnSpc>
                <a:spcPct val="100000"/>
              </a:lnSpc>
              <a:spcBef>
                <a:spcPts val="220"/>
              </a:spcBef>
              <a:buClr>
                <a:srgbClr val="2CA1BE"/>
              </a:buClr>
              <a:buSzPct val="66666"/>
              <a:buFont typeface="Arial"/>
              <a:buChar char="•"/>
              <a:tabLst>
                <a:tab pos="376555" algn="l"/>
                <a:tab pos="377190" algn="l"/>
              </a:tabLst>
            </a:pPr>
            <a:r>
              <a:rPr sz="2700" dirty="0">
                <a:latin typeface="Comic Sans MS"/>
                <a:cs typeface="Comic Sans MS"/>
              </a:rPr>
              <a:t>A simple application of stack </a:t>
            </a:r>
            <a:r>
              <a:rPr sz="2700" spc="-5" dirty="0">
                <a:latin typeface="Comic Sans MS"/>
                <a:cs typeface="Comic Sans MS"/>
              </a:rPr>
              <a:t>is reversing</a:t>
            </a:r>
            <a:r>
              <a:rPr sz="2700" spc="35" dirty="0">
                <a:latin typeface="Comic Sans MS"/>
                <a:cs typeface="Comic Sans MS"/>
              </a:rPr>
              <a:t> </a:t>
            </a:r>
            <a:r>
              <a:rPr sz="2700" dirty="0">
                <a:latin typeface="Comic Sans MS"/>
                <a:cs typeface="Comic Sans MS"/>
              </a:rPr>
              <a:t>strings.</a:t>
            </a:r>
            <a:endParaRPr sz="2700">
              <a:latin typeface="Comic Sans MS"/>
              <a:cs typeface="Comic Sans MS"/>
            </a:endParaRPr>
          </a:p>
          <a:p>
            <a:pPr marL="321945" marR="97790" indent="-104139">
              <a:lnSpc>
                <a:spcPct val="112400"/>
              </a:lnSpc>
              <a:spcBef>
                <a:spcPts val="185"/>
              </a:spcBef>
            </a:pPr>
            <a:r>
              <a:rPr sz="2700" dirty="0">
                <a:latin typeface="Comic Sans MS"/>
                <a:cs typeface="Comic Sans MS"/>
              </a:rPr>
              <a:t>To </a:t>
            </a:r>
            <a:r>
              <a:rPr sz="2700" spc="-5" dirty="0">
                <a:latin typeface="Comic Sans MS"/>
                <a:cs typeface="Comic Sans MS"/>
              </a:rPr>
              <a:t>reverse </a:t>
            </a:r>
            <a:r>
              <a:rPr sz="2700" dirty="0">
                <a:latin typeface="Comic Sans MS"/>
                <a:cs typeface="Comic Sans MS"/>
              </a:rPr>
              <a:t>a </a:t>
            </a:r>
            <a:r>
              <a:rPr sz="2700" spc="-5" dirty="0">
                <a:latin typeface="Comic Sans MS"/>
                <a:cs typeface="Comic Sans MS"/>
              </a:rPr>
              <a:t>string </a:t>
            </a:r>
            <a:r>
              <a:rPr sz="2700" dirty="0">
                <a:latin typeface="Comic Sans MS"/>
                <a:cs typeface="Comic Sans MS"/>
              </a:rPr>
              <a:t>, </a:t>
            </a:r>
            <a:r>
              <a:rPr sz="2700" spc="-5" dirty="0">
                <a:latin typeface="Comic Sans MS"/>
                <a:cs typeface="Comic Sans MS"/>
              </a:rPr>
              <a:t>the characters </a:t>
            </a:r>
            <a:r>
              <a:rPr sz="2700" dirty="0">
                <a:latin typeface="Comic Sans MS"/>
                <a:cs typeface="Comic Sans MS"/>
              </a:rPr>
              <a:t>of </a:t>
            </a:r>
            <a:r>
              <a:rPr sz="2700" spc="-5" dirty="0">
                <a:latin typeface="Comic Sans MS"/>
                <a:cs typeface="Comic Sans MS"/>
              </a:rPr>
              <a:t>string </a:t>
            </a:r>
            <a:r>
              <a:rPr sz="2700" dirty="0">
                <a:latin typeface="Comic Sans MS"/>
                <a:cs typeface="Comic Sans MS"/>
              </a:rPr>
              <a:t>are  pushed onto </a:t>
            </a:r>
            <a:r>
              <a:rPr sz="2700" spc="-5" dirty="0">
                <a:latin typeface="Comic Sans MS"/>
                <a:cs typeface="Comic Sans MS"/>
              </a:rPr>
              <a:t>the </a:t>
            </a:r>
            <a:r>
              <a:rPr sz="2700" dirty="0">
                <a:latin typeface="Comic Sans MS"/>
                <a:cs typeface="Comic Sans MS"/>
              </a:rPr>
              <a:t>stack one </a:t>
            </a:r>
            <a:r>
              <a:rPr sz="2700" spc="-5" dirty="0">
                <a:latin typeface="Comic Sans MS"/>
                <a:cs typeface="Comic Sans MS"/>
              </a:rPr>
              <a:t>by </a:t>
            </a:r>
            <a:r>
              <a:rPr sz="2700" dirty="0">
                <a:latin typeface="Comic Sans MS"/>
                <a:cs typeface="Comic Sans MS"/>
              </a:rPr>
              <a:t>one as the string  </a:t>
            </a:r>
            <a:r>
              <a:rPr sz="2700" spc="-5" dirty="0">
                <a:latin typeface="Comic Sans MS"/>
                <a:cs typeface="Comic Sans MS"/>
              </a:rPr>
              <a:t>is read from </a:t>
            </a:r>
            <a:r>
              <a:rPr sz="2700" dirty="0">
                <a:latin typeface="Comic Sans MS"/>
                <a:cs typeface="Comic Sans MS"/>
              </a:rPr>
              <a:t>left </a:t>
            </a:r>
            <a:r>
              <a:rPr sz="2700" spc="-5" dirty="0">
                <a:latin typeface="Comic Sans MS"/>
                <a:cs typeface="Comic Sans MS"/>
              </a:rPr>
              <a:t>to</a:t>
            </a:r>
            <a:r>
              <a:rPr sz="2700" spc="95" dirty="0">
                <a:latin typeface="Comic Sans MS"/>
                <a:cs typeface="Comic Sans MS"/>
              </a:rPr>
              <a:t> </a:t>
            </a:r>
            <a:r>
              <a:rPr sz="2700" spc="-5" dirty="0">
                <a:latin typeface="Comic Sans MS"/>
                <a:cs typeface="Comic Sans MS"/>
              </a:rPr>
              <a:t>right.</a:t>
            </a:r>
            <a:endParaRPr sz="2700">
              <a:latin typeface="Comic Sans MS"/>
              <a:cs typeface="Comic Sans MS"/>
            </a:endParaRP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Arial"/>
              <a:buChar char="•"/>
              <a:tabLst>
                <a:tab pos="268605" algn="l"/>
                <a:tab pos="269240" algn="l"/>
              </a:tabLst>
            </a:pPr>
            <a:r>
              <a:rPr sz="2700" dirty="0">
                <a:latin typeface="Comic Sans MS"/>
                <a:cs typeface="Comic Sans MS"/>
              </a:rPr>
              <a:t>Once all </a:t>
            </a:r>
            <a:r>
              <a:rPr sz="2700" spc="-5" dirty="0">
                <a:latin typeface="Comic Sans MS"/>
                <a:cs typeface="Comic Sans MS"/>
              </a:rPr>
              <a:t>the</a:t>
            </a:r>
            <a:r>
              <a:rPr sz="2700" spc="-15" dirty="0">
                <a:latin typeface="Comic Sans MS"/>
                <a:cs typeface="Comic Sans MS"/>
              </a:rPr>
              <a:t> </a:t>
            </a:r>
            <a:r>
              <a:rPr sz="2700" spc="-5" dirty="0">
                <a:latin typeface="Comic Sans MS"/>
                <a:cs typeface="Comic Sans MS"/>
              </a:rPr>
              <a:t>characters</a:t>
            </a:r>
            <a:endParaRPr sz="2700">
              <a:latin typeface="Comic Sans MS"/>
              <a:cs typeface="Comic Sans MS"/>
            </a:endParaRPr>
          </a:p>
          <a:p>
            <a:pPr marL="321945">
              <a:lnSpc>
                <a:spcPct val="100000"/>
              </a:lnSpc>
              <a:spcBef>
                <a:spcPts val="395"/>
              </a:spcBef>
            </a:pPr>
            <a:r>
              <a:rPr sz="2700" dirty="0">
                <a:latin typeface="Comic Sans MS"/>
                <a:cs typeface="Comic Sans MS"/>
              </a:rPr>
              <a:t>of string are pushed onto stack, </a:t>
            </a:r>
            <a:r>
              <a:rPr sz="2700" spc="-5" dirty="0">
                <a:latin typeface="Comic Sans MS"/>
                <a:cs typeface="Comic Sans MS"/>
              </a:rPr>
              <a:t>they</a:t>
            </a:r>
            <a:r>
              <a:rPr sz="2700" spc="45" dirty="0">
                <a:latin typeface="Comic Sans MS"/>
                <a:cs typeface="Comic Sans MS"/>
              </a:rPr>
              <a:t> </a:t>
            </a:r>
            <a:r>
              <a:rPr sz="2700" dirty="0">
                <a:latin typeface="Comic Sans MS"/>
                <a:cs typeface="Comic Sans MS"/>
              </a:rPr>
              <a:t>are</a:t>
            </a:r>
            <a:endParaRPr sz="2700">
              <a:latin typeface="Comic Sans MS"/>
              <a:cs typeface="Comic Sans MS"/>
            </a:endParaRPr>
          </a:p>
          <a:p>
            <a:pPr marL="321945" marR="492125">
              <a:lnSpc>
                <a:spcPct val="112300"/>
              </a:lnSpc>
              <a:spcBef>
                <a:spcPts val="10"/>
              </a:spcBef>
            </a:pPr>
            <a:r>
              <a:rPr sz="2700" spc="-5" dirty="0">
                <a:latin typeface="Comic Sans MS"/>
                <a:cs typeface="Comic Sans MS"/>
              </a:rPr>
              <a:t>popped </a:t>
            </a:r>
            <a:r>
              <a:rPr sz="2700" dirty="0">
                <a:latin typeface="Comic Sans MS"/>
                <a:cs typeface="Comic Sans MS"/>
              </a:rPr>
              <a:t>one </a:t>
            </a:r>
            <a:r>
              <a:rPr sz="2700" spc="-5" dirty="0">
                <a:latin typeface="Comic Sans MS"/>
                <a:cs typeface="Comic Sans MS"/>
              </a:rPr>
              <a:t>by </a:t>
            </a:r>
            <a:r>
              <a:rPr sz="2700" dirty="0">
                <a:latin typeface="Comic Sans MS"/>
                <a:cs typeface="Comic Sans MS"/>
              </a:rPr>
              <a:t>one. </a:t>
            </a:r>
            <a:r>
              <a:rPr sz="2700" spc="-5" dirty="0">
                <a:latin typeface="Comic Sans MS"/>
                <a:cs typeface="Comic Sans MS"/>
              </a:rPr>
              <a:t>Since the </a:t>
            </a:r>
            <a:r>
              <a:rPr sz="2700" dirty="0">
                <a:latin typeface="Comic Sans MS"/>
                <a:cs typeface="Comic Sans MS"/>
              </a:rPr>
              <a:t>character last  pushed </a:t>
            </a:r>
            <a:r>
              <a:rPr sz="2700" spc="-5" dirty="0">
                <a:latin typeface="Comic Sans MS"/>
                <a:cs typeface="Comic Sans MS"/>
              </a:rPr>
              <a:t>in </a:t>
            </a:r>
            <a:r>
              <a:rPr sz="2700" dirty="0">
                <a:latin typeface="Comic Sans MS"/>
                <a:cs typeface="Comic Sans MS"/>
              </a:rPr>
              <a:t>comes out </a:t>
            </a:r>
            <a:r>
              <a:rPr sz="2700" spc="-5" dirty="0">
                <a:latin typeface="Comic Sans MS"/>
                <a:cs typeface="Comic Sans MS"/>
              </a:rPr>
              <a:t>first, subsequent pop  </a:t>
            </a:r>
            <a:r>
              <a:rPr sz="2700" dirty="0">
                <a:latin typeface="Comic Sans MS"/>
                <a:cs typeface="Comic Sans MS"/>
              </a:rPr>
              <a:t>operation </a:t>
            </a:r>
            <a:r>
              <a:rPr sz="2700" spc="-5" dirty="0">
                <a:latin typeface="Comic Sans MS"/>
                <a:cs typeface="Comic Sans MS"/>
              </a:rPr>
              <a:t>results in the reversal </a:t>
            </a:r>
            <a:r>
              <a:rPr sz="2700" dirty="0">
                <a:latin typeface="Comic Sans MS"/>
                <a:cs typeface="Comic Sans MS"/>
              </a:rPr>
              <a:t>of </a:t>
            </a:r>
            <a:r>
              <a:rPr sz="2700" spc="-5" dirty="0">
                <a:latin typeface="Comic Sans MS"/>
                <a:cs typeface="Comic Sans MS"/>
              </a:rPr>
              <a:t>the</a:t>
            </a:r>
            <a:r>
              <a:rPr sz="2700" spc="70" dirty="0">
                <a:latin typeface="Comic Sans MS"/>
                <a:cs typeface="Comic Sans MS"/>
              </a:rPr>
              <a:t> </a:t>
            </a:r>
            <a:r>
              <a:rPr sz="2700" dirty="0">
                <a:latin typeface="Comic Sans MS"/>
                <a:cs typeface="Comic Sans MS"/>
              </a:rPr>
              <a:t>string.</a:t>
            </a:r>
            <a:endParaRPr sz="2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068" y="239014"/>
            <a:ext cx="2764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dirty="0"/>
              <a:t>For</a:t>
            </a:r>
            <a:r>
              <a:rPr u="none" spc="-65" dirty="0"/>
              <a:t> </a:t>
            </a:r>
            <a:r>
              <a:rPr u="none" spc="-10" dirty="0"/>
              <a:t>example: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7068" y="800760"/>
            <a:ext cx="7681595" cy="182562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107950" algn="just">
              <a:lnSpc>
                <a:spcPct val="102499"/>
              </a:lnSpc>
              <a:spcBef>
                <a:spcPts val="185"/>
              </a:spcBef>
            </a:pPr>
            <a:r>
              <a:rPr sz="2800" spc="-5" dirty="0">
                <a:latin typeface="Comic Sans MS"/>
                <a:cs typeface="Comic Sans MS"/>
              </a:rPr>
              <a:t>To </a:t>
            </a:r>
            <a:r>
              <a:rPr sz="2800" spc="-10" dirty="0">
                <a:latin typeface="Comic Sans MS"/>
                <a:cs typeface="Comic Sans MS"/>
              </a:rPr>
              <a:t>reverse the </a:t>
            </a:r>
            <a:r>
              <a:rPr sz="2800" spc="-5" dirty="0">
                <a:latin typeface="Comic Sans MS"/>
                <a:cs typeface="Comic Sans MS"/>
              </a:rPr>
              <a:t>string </a:t>
            </a:r>
            <a:r>
              <a:rPr sz="2800" spc="-10" dirty="0">
                <a:latin typeface="Comic Sans MS"/>
                <a:cs typeface="Comic Sans MS"/>
              </a:rPr>
              <a:t>‘REVERSE’ the </a:t>
            </a:r>
            <a:r>
              <a:rPr sz="2800" spc="-5" dirty="0">
                <a:latin typeface="Comic Sans MS"/>
                <a:cs typeface="Comic Sans MS"/>
              </a:rPr>
              <a:t>string </a:t>
            </a:r>
            <a:r>
              <a:rPr sz="2800" spc="-10" dirty="0">
                <a:latin typeface="Comic Sans MS"/>
                <a:cs typeface="Comic Sans MS"/>
              </a:rPr>
              <a:t>is  read from </a:t>
            </a:r>
            <a:r>
              <a:rPr sz="2800" spc="-5" dirty="0">
                <a:latin typeface="Comic Sans MS"/>
                <a:cs typeface="Comic Sans MS"/>
              </a:rPr>
              <a:t>left to right and its characters are  pushed . LIKE:</a:t>
            </a:r>
            <a:endParaRPr sz="2800">
              <a:latin typeface="Comic Sans MS"/>
              <a:cs typeface="Comic Sans MS"/>
            </a:endParaRPr>
          </a:p>
          <a:p>
            <a:pPr marL="225425">
              <a:lnSpc>
                <a:spcPct val="100000"/>
              </a:lnSpc>
              <a:spcBef>
                <a:spcPts val="395"/>
              </a:spcBef>
            </a:pPr>
            <a:r>
              <a:rPr sz="2800" spc="-5" dirty="0">
                <a:latin typeface="Comic Sans MS"/>
                <a:cs typeface="Comic Sans MS"/>
              </a:rPr>
              <a:t>onto a</a:t>
            </a:r>
            <a:r>
              <a:rPr sz="2800" spc="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stack.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2209800"/>
            <a:ext cx="8762999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068" y="163779"/>
            <a:ext cx="7890509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u="none" spc="-5" dirty="0"/>
              <a:t>II. </a:t>
            </a:r>
            <a:r>
              <a:rPr sz="3200" u="none" dirty="0"/>
              <a:t>Checking the </a:t>
            </a:r>
            <a:r>
              <a:rPr sz="3200" u="none" spc="-5" dirty="0"/>
              <a:t>validity </a:t>
            </a:r>
            <a:r>
              <a:rPr sz="3200" u="none" dirty="0"/>
              <a:t>of an </a:t>
            </a:r>
            <a:r>
              <a:rPr sz="3200" u="none" spc="-5" dirty="0"/>
              <a:t>expression  </a:t>
            </a:r>
            <a:r>
              <a:rPr sz="3200" u="none" dirty="0"/>
              <a:t>containing </a:t>
            </a:r>
            <a:r>
              <a:rPr sz="3200" u="none" spc="-5" dirty="0"/>
              <a:t>nested</a:t>
            </a:r>
            <a:r>
              <a:rPr sz="3200" u="none" spc="-15" dirty="0"/>
              <a:t> </a:t>
            </a:r>
            <a:r>
              <a:rPr sz="3200" u="none" dirty="0"/>
              <a:t>parenthesis: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464820" marR="455930" indent="-309880">
              <a:lnSpc>
                <a:spcPct val="115199"/>
              </a:lnSpc>
              <a:spcBef>
                <a:spcPts val="200"/>
              </a:spcBef>
              <a:buClr>
                <a:srgbClr val="2CA1BE"/>
              </a:buClr>
              <a:buSzPct val="66666"/>
              <a:buFont typeface="Arial"/>
              <a:buChar char="•"/>
              <a:tabLst>
                <a:tab pos="735330" algn="l"/>
                <a:tab pos="735965" algn="l"/>
              </a:tabLst>
            </a:pPr>
            <a:r>
              <a:rPr dirty="0"/>
              <a:t>	</a:t>
            </a:r>
            <a:r>
              <a:rPr spc="-5" dirty="0"/>
              <a:t>Stacks </a:t>
            </a:r>
            <a:r>
              <a:rPr dirty="0"/>
              <a:t>are also used </a:t>
            </a:r>
            <a:r>
              <a:rPr spc="-5" dirty="0"/>
              <a:t>to </a:t>
            </a:r>
            <a:r>
              <a:rPr dirty="0"/>
              <a:t>check </a:t>
            </a:r>
            <a:r>
              <a:rPr spc="-5" dirty="0"/>
              <a:t>whether </a:t>
            </a:r>
            <a:r>
              <a:rPr dirty="0"/>
              <a:t>a </a:t>
            </a:r>
            <a:r>
              <a:rPr spc="-5" dirty="0"/>
              <a:t>given  </a:t>
            </a:r>
            <a:r>
              <a:rPr dirty="0"/>
              <a:t>arithmetic expressions </a:t>
            </a:r>
            <a:r>
              <a:rPr spc="-5" dirty="0"/>
              <a:t>containing nested  parenthesis is properly</a:t>
            </a:r>
            <a:r>
              <a:rPr spc="5" dirty="0"/>
              <a:t> </a:t>
            </a:r>
            <a:r>
              <a:rPr dirty="0"/>
              <a:t>parenthesized.</a:t>
            </a:r>
          </a:p>
          <a:p>
            <a:pPr marL="824865" indent="-669925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Arial"/>
              <a:buChar char="•"/>
              <a:tabLst>
                <a:tab pos="824865" algn="l"/>
                <a:tab pos="826135" algn="l"/>
              </a:tabLst>
            </a:pPr>
            <a:r>
              <a:rPr dirty="0"/>
              <a:t>The </a:t>
            </a:r>
            <a:r>
              <a:rPr spc="-5" dirty="0"/>
              <a:t>program </a:t>
            </a:r>
            <a:r>
              <a:rPr spc="-10" dirty="0"/>
              <a:t>for </a:t>
            </a:r>
            <a:r>
              <a:rPr dirty="0"/>
              <a:t>checking </a:t>
            </a:r>
            <a:r>
              <a:rPr spc="-5" dirty="0"/>
              <a:t>the validity </a:t>
            </a:r>
            <a:r>
              <a:rPr dirty="0"/>
              <a:t>of</a:t>
            </a:r>
            <a:r>
              <a:rPr spc="60" dirty="0"/>
              <a:t> </a:t>
            </a:r>
            <a:r>
              <a:rPr dirty="0"/>
              <a:t>an</a:t>
            </a:r>
          </a:p>
          <a:p>
            <a:pPr marL="568325" marR="5080">
              <a:lnSpc>
                <a:spcPct val="112400"/>
              </a:lnSpc>
              <a:spcBef>
                <a:spcPts val="10"/>
              </a:spcBef>
            </a:pPr>
            <a:r>
              <a:rPr spc="-5" dirty="0"/>
              <a:t>expression </a:t>
            </a:r>
            <a:r>
              <a:rPr spc="-10" dirty="0"/>
              <a:t>verifies </a:t>
            </a:r>
            <a:r>
              <a:rPr spc="-5" dirty="0"/>
              <a:t>that for </a:t>
            </a:r>
            <a:r>
              <a:rPr dirty="0"/>
              <a:t>each left </a:t>
            </a:r>
            <a:r>
              <a:rPr spc="-5" dirty="0"/>
              <a:t>parenthesis  braces </a:t>
            </a:r>
            <a:r>
              <a:rPr dirty="0"/>
              <a:t>or </a:t>
            </a:r>
            <a:r>
              <a:rPr spc="-5" dirty="0"/>
              <a:t>bracket </a:t>
            </a:r>
            <a:r>
              <a:rPr dirty="0"/>
              <a:t>,there </a:t>
            </a:r>
            <a:r>
              <a:rPr spc="-5" dirty="0"/>
              <a:t>is </a:t>
            </a:r>
            <a:r>
              <a:rPr dirty="0"/>
              <a:t>a </a:t>
            </a:r>
            <a:r>
              <a:rPr spc="-5" dirty="0"/>
              <a:t>corresponding  </a:t>
            </a:r>
            <a:r>
              <a:rPr dirty="0"/>
              <a:t>closing symbol </a:t>
            </a:r>
            <a:r>
              <a:rPr spc="-5" dirty="0"/>
              <a:t>and symbols </a:t>
            </a:r>
            <a:r>
              <a:rPr dirty="0"/>
              <a:t>are </a:t>
            </a:r>
            <a:r>
              <a:rPr spc="-5" dirty="0"/>
              <a:t>appropriately  nested.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068" y="239979"/>
            <a:ext cx="24638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none" dirty="0"/>
              <a:t>For</a:t>
            </a:r>
            <a:r>
              <a:rPr sz="3200" u="none" spc="-90" dirty="0"/>
              <a:t> </a:t>
            </a:r>
            <a:r>
              <a:rPr sz="3200" u="none" dirty="0"/>
              <a:t>example: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9450" y="831850"/>
          <a:ext cx="7848600" cy="4738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24300"/>
                <a:gridCol w="3924300"/>
              </a:tblGrid>
              <a:tr h="71513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VALID</a:t>
                      </a:r>
                      <a:r>
                        <a:rPr sz="3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INPUTS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A1B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INVALID</a:t>
                      </a:r>
                      <a:r>
                        <a:rPr sz="36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INPUTS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A1BE"/>
                    </a:solidFill>
                  </a:tcPr>
                </a:tc>
              </a:tr>
              <a:tr h="7933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4800" dirty="0">
                          <a:latin typeface="Arial"/>
                          <a:cs typeface="Arial"/>
                        </a:rPr>
                        <a:t>{</a:t>
                      </a:r>
                      <a:r>
                        <a:rPr sz="4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800" dirty="0">
                          <a:latin typeface="Arial"/>
                          <a:cs typeface="Arial"/>
                        </a:rPr>
                        <a:t>}</a:t>
                      </a:r>
                      <a:endParaRPr sz="48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4800" dirty="0">
                          <a:latin typeface="Arial"/>
                          <a:cs typeface="Arial"/>
                        </a:rPr>
                        <a:t>{ (</a:t>
                      </a:r>
                      <a:r>
                        <a:rPr sz="4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800" dirty="0">
                          <a:latin typeface="Arial"/>
                          <a:cs typeface="Arial"/>
                        </a:rPr>
                        <a:t>}</a:t>
                      </a:r>
                      <a:endParaRPr sz="48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CDDFE8"/>
                    </a:solidFill>
                  </a:tcPr>
                </a:tc>
              </a:tr>
              <a:tr h="731880">
                <a:tc>
                  <a:txBody>
                    <a:bodyPr/>
                    <a:lstStyle/>
                    <a:p>
                      <a:pPr marL="91440">
                        <a:lnSpc>
                          <a:spcPts val="5505"/>
                        </a:lnSpc>
                      </a:pPr>
                      <a:r>
                        <a:rPr sz="4800" dirty="0">
                          <a:latin typeface="Arial"/>
                          <a:cs typeface="Arial"/>
                        </a:rPr>
                        <a:t>( { [ ] }</a:t>
                      </a:r>
                      <a:r>
                        <a:rPr sz="4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800" dirty="0">
                          <a:latin typeface="Arial"/>
                          <a:cs typeface="Arial"/>
                        </a:rPr>
                        <a:t>)</a:t>
                      </a:r>
                      <a:endParaRPr sz="4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5505"/>
                        </a:lnSpc>
                      </a:pPr>
                      <a:r>
                        <a:rPr sz="4800" dirty="0">
                          <a:latin typeface="Arial"/>
                          <a:cs typeface="Arial"/>
                        </a:rPr>
                        <a:t>( [ ( ( ) ]</a:t>
                      </a:r>
                      <a:r>
                        <a:rPr sz="4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800" dirty="0">
                          <a:latin typeface="Arial"/>
                          <a:cs typeface="Arial"/>
                        </a:rPr>
                        <a:t>)</a:t>
                      </a:r>
                      <a:endParaRPr sz="4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DDFE8"/>
                    </a:solidFill>
                  </a:tcPr>
                </a:tc>
              </a:tr>
              <a:tr h="731540">
                <a:tc>
                  <a:txBody>
                    <a:bodyPr/>
                    <a:lstStyle/>
                    <a:p>
                      <a:pPr marL="91440">
                        <a:lnSpc>
                          <a:spcPts val="5505"/>
                        </a:lnSpc>
                      </a:pPr>
                      <a:r>
                        <a:rPr sz="4800" dirty="0">
                          <a:latin typeface="Arial"/>
                          <a:cs typeface="Arial"/>
                        </a:rPr>
                        <a:t>{ [ ] ( ) }</a:t>
                      </a:r>
                      <a:endParaRPr sz="4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5505"/>
                        </a:lnSpc>
                      </a:pPr>
                      <a:r>
                        <a:rPr sz="4800" dirty="0">
                          <a:latin typeface="Arial"/>
                          <a:cs typeface="Arial"/>
                        </a:rPr>
                        <a:t>{ } [ ]</a:t>
                      </a:r>
                      <a:r>
                        <a:rPr sz="4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800" dirty="0">
                          <a:latin typeface="Arial"/>
                          <a:cs typeface="Arial"/>
                        </a:rPr>
                        <a:t>)</a:t>
                      </a:r>
                      <a:endParaRPr sz="4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DDFE8"/>
                    </a:solidFill>
                  </a:tcPr>
                </a:tc>
              </a:tr>
              <a:tr h="731817">
                <a:tc>
                  <a:txBody>
                    <a:bodyPr/>
                    <a:lstStyle/>
                    <a:p>
                      <a:pPr marL="91440">
                        <a:lnSpc>
                          <a:spcPts val="5505"/>
                        </a:lnSpc>
                      </a:pPr>
                      <a:r>
                        <a:rPr sz="4800" dirty="0">
                          <a:latin typeface="Arial"/>
                          <a:cs typeface="Arial"/>
                        </a:rPr>
                        <a:t>[ { ( { } [ ] (</a:t>
                      </a:r>
                      <a:r>
                        <a:rPr sz="4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800" dirty="0">
                          <a:latin typeface="Arial"/>
                          <a:cs typeface="Arial"/>
                        </a:rPr>
                        <a:t>{</a:t>
                      </a:r>
                      <a:endParaRPr sz="4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5505"/>
                        </a:lnSpc>
                      </a:pPr>
                      <a:r>
                        <a:rPr sz="4800" dirty="0">
                          <a:latin typeface="Arial"/>
                          <a:cs typeface="Arial"/>
                        </a:rPr>
                        <a:t>[ { ) } ( ] }</a:t>
                      </a:r>
                      <a:r>
                        <a:rPr sz="4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800" dirty="0">
                          <a:latin typeface="Arial"/>
                          <a:cs typeface="Arial"/>
                        </a:rPr>
                        <a:t>]</a:t>
                      </a:r>
                      <a:endParaRPr sz="4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DDFE8"/>
                    </a:solidFill>
                  </a:tcPr>
                </a:tc>
              </a:tr>
              <a:tr h="1034771">
                <a:tc>
                  <a:txBody>
                    <a:bodyPr/>
                    <a:lstStyle/>
                    <a:p>
                      <a:pPr marL="91440">
                        <a:lnSpc>
                          <a:spcPts val="5505"/>
                        </a:lnSpc>
                      </a:pPr>
                      <a:r>
                        <a:rPr sz="4800" dirty="0">
                          <a:latin typeface="Arial"/>
                          <a:cs typeface="Arial"/>
                        </a:rPr>
                        <a:t>})}]</a:t>
                      </a:r>
                      <a:endParaRPr sz="4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068" y="227787"/>
            <a:ext cx="706500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00" u="none" spc="40" dirty="0">
                <a:latin typeface="Arial"/>
                <a:cs typeface="Arial"/>
              </a:rPr>
              <a:t>III. </a:t>
            </a:r>
            <a:r>
              <a:rPr sz="3200" u="none" dirty="0"/>
              <a:t>Evaluating arithmetic</a:t>
            </a:r>
            <a:r>
              <a:rPr sz="3200" u="none" spc="10" dirty="0"/>
              <a:t> </a:t>
            </a:r>
            <a:r>
              <a:rPr sz="3200" u="none" dirty="0"/>
              <a:t>expressions: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0376" y="1193388"/>
            <a:ext cx="6239510" cy="462724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7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INFIX</a:t>
            </a:r>
            <a:r>
              <a:rPr sz="2700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7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notation:</a:t>
            </a:r>
            <a:endParaRPr sz="2700">
              <a:latin typeface="Comic Sans MS"/>
              <a:cs typeface="Comic Sans MS"/>
            </a:endParaRPr>
          </a:p>
          <a:p>
            <a:pPr marL="12700" marR="5080">
              <a:lnSpc>
                <a:spcPct val="112300"/>
              </a:lnSpc>
              <a:spcBef>
                <a:spcPts val="10"/>
              </a:spcBef>
            </a:pPr>
            <a:r>
              <a:rPr sz="2700" dirty="0">
                <a:latin typeface="Comic Sans MS"/>
                <a:cs typeface="Comic Sans MS"/>
              </a:rPr>
              <a:t>The </a:t>
            </a:r>
            <a:r>
              <a:rPr sz="2700" spc="-5" dirty="0">
                <a:latin typeface="Comic Sans MS"/>
                <a:cs typeface="Comic Sans MS"/>
              </a:rPr>
              <a:t>general way </a:t>
            </a:r>
            <a:r>
              <a:rPr sz="2700" dirty="0">
                <a:latin typeface="Comic Sans MS"/>
                <a:cs typeface="Comic Sans MS"/>
              </a:rPr>
              <a:t>of </a:t>
            </a:r>
            <a:r>
              <a:rPr sz="2700" spc="-5" dirty="0">
                <a:latin typeface="Comic Sans MS"/>
                <a:cs typeface="Comic Sans MS"/>
              </a:rPr>
              <a:t>writing </a:t>
            </a:r>
            <a:r>
              <a:rPr sz="2700" dirty="0">
                <a:latin typeface="Comic Sans MS"/>
                <a:cs typeface="Comic Sans MS"/>
              </a:rPr>
              <a:t>arithmetic  </a:t>
            </a:r>
            <a:r>
              <a:rPr sz="2700" spc="-5" dirty="0">
                <a:latin typeface="Comic Sans MS"/>
                <a:cs typeface="Comic Sans MS"/>
              </a:rPr>
              <a:t>expressions is known </a:t>
            </a:r>
            <a:r>
              <a:rPr sz="2700" dirty="0">
                <a:latin typeface="Comic Sans MS"/>
                <a:cs typeface="Comic Sans MS"/>
              </a:rPr>
              <a:t>as </a:t>
            </a:r>
            <a:r>
              <a:rPr sz="2700" spc="-5" dirty="0">
                <a:latin typeface="Comic Sans MS"/>
                <a:cs typeface="Comic Sans MS"/>
              </a:rPr>
              <a:t>infix notation.  e.g,</a:t>
            </a:r>
            <a:r>
              <a:rPr sz="2700" spc="5" dirty="0">
                <a:latin typeface="Comic Sans MS"/>
                <a:cs typeface="Comic Sans MS"/>
              </a:rPr>
              <a:t> </a:t>
            </a:r>
            <a:r>
              <a:rPr sz="2700" spc="-10" dirty="0">
                <a:latin typeface="Comic Sans MS"/>
                <a:cs typeface="Comic Sans MS"/>
              </a:rPr>
              <a:t>(a+b)</a:t>
            </a:r>
            <a:endParaRPr sz="27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700">
              <a:latin typeface="Comic Sans MS"/>
              <a:cs typeface="Comic Sans MS"/>
            </a:endParaRPr>
          </a:p>
          <a:p>
            <a:pPr marL="139065" marR="3448050" indent="-127000">
              <a:lnSpc>
                <a:spcPct val="106700"/>
              </a:lnSpc>
            </a:pPr>
            <a:r>
              <a:rPr sz="2700" u="heavy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PREFIX</a:t>
            </a:r>
            <a:r>
              <a:rPr sz="2700" u="heavy" spc="-10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7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notation: </a:t>
            </a:r>
            <a:r>
              <a:rPr sz="2700" spc="-5" dirty="0">
                <a:latin typeface="Comic Sans MS"/>
                <a:cs typeface="Comic Sans MS"/>
              </a:rPr>
              <a:t> e.g,</a:t>
            </a:r>
            <a:r>
              <a:rPr sz="2700" dirty="0">
                <a:latin typeface="Comic Sans MS"/>
                <a:cs typeface="Comic Sans MS"/>
              </a:rPr>
              <a:t> </a:t>
            </a:r>
            <a:r>
              <a:rPr sz="2700" spc="-5" dirty="0">
                <a:latin typeface="Comic Sans MS"/>
                <a:cs typeface="Comic Sans MS"/>
              </a:rPr>
              <a:t>+AB</a:t>
            </a:r>
            <a:endParaRPr sz="27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Comic Sans MS"/>
              <a:cs typeface="Comic Sans MS"/>
            </a:endParaRPr>
          </a:p>
          <a:p>
            <a:pPr marL="139065" marR="3114675" indent="-108585">
              <a:lnSpc>
                <a:spcPct val="112200"/>
              </a:lnSpc>
              <a:spcBef>
                <a:spcPts val="5"/>
              </a:spcBef>
            </a:pPr>
            <a:r>
              <a:rPr sz="2700" u="heavy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POSTFIX</a:t>
            </a:r>
            <a:r>
              <a:rPr sz="2700" u="heavy" spc="-10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7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notation: </a:t>
            </a:r>
            <a:r>
              <a:rPr sz="2700" spc="-5" dirty="0">
                <a:latin typeface="Comic Sans MS"/>
                <a:cs typeface="Comic Sans MS"/>
              </a:rPr>
              <a:t> e.g:</a:t>
            </a:r>
            <a:r>
              <a:rPr sz="2700" spc="20" dirty="0">
                <a:latin typeface="Comic Sans MS"/>
                <a:cs typeface="Comic Sans MS"/>
              </a:rPr>
              <a:t> </a:t>
            </a:r>
            <a:r>
              <a:rPr sz="2700" spc="-5" dirty="0">
                <a:latin typeface="Comic Sans MS"/>
                <a:cs typeface="Comic Sans MS"/>
              </a:rPr>
              <a:t>AB+</a:t>
            </a:r>
            <a:endParaRPr sz="2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2667000"/>
            <a:ext cx="8534400" cy="396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7068" y="319786"/>
            <a:ext cx="7670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Conversion of </a:t>
            </a:r>
            <a:r>
              <a:rPr sz="2800" spc="-10" dirty="0"/>
              <a:t>INFIX </a:t>
            </a:r>
            <a:r>
              <a:rPr sz="2800" spc="-5" dirty="0"/>
              <a:t>to POSTFIX</a:t>
            </a:r>
            <a:r>
              <a:rPr sz="2800" spc="95" dirty="0"/>
              <a:t> </a:t>
            </a:r>
            <a:r>
              <a:rPr sz="2800" spc="-10" dirty="0"/>
              <a:t>conversion: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417068" y="748029"/>
            <a:ext cx="3180080" cy="187452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1646555" algn="l"/>
              </a:tabLst>
            </a:pPr>
            <a:r>
              <a:rPr sz="2700" dirty="0">
                <a:latin typeface="Comic Sans MS"/>
                <a:cs typeface="Comic Sans MS"/>
              </a:rPr>
              <a:t>Example:	</a:t>
            </a:r>
            <a:r>
              <a:rPr sz="2700" spc="-10" dirty="0">
                <a:latin typeface="Comic Sans MS"/>
                <a:cs typeface="Comic Sans MS"/>
              </a:rPr>
              <a:t>2+(4-1)*3</a:t>
            </a:r>
            <a:endParaRPr sz="2700">
              <a:latin typeface="Comic Sans MS"/>
              <a:cs typeface="Comic Sans MS"/>
            </a:endParaRPr>
          </a:p>
          <a:p>
            <a:pPr marL="1766570">
              <a:lnSpc>
                <a:spcPct val="100000"/>
              </a:lnSpc>
              <a:spcBef>
                <a:spcPts val="395"/>
              </a:spcBef>
            </a:pPr>
            <a:r>
              <a:rPr sz="2700" spc="-5" dirty="0">
                <a:latin typeface="Comic Sans MS"/>
                <a:cs typeface="Comic Sans MS"/>
              </a:rPr>
              <a:t>2+41-*3</a:t>
            </a:r>
            <a:endParaRPr sz="2700">
              <a:latin typeface="Comic Sans MS"/>
              <a:cs typeface="Comic Sans MS"/>
            </a:endParaRPr>
          </a:p>
          <a:p>
            <a:pPr marL="1766570">
              <a:lnSpc>
                <a:spcPct val="100000"/>
              </a:lnSpc>
              <a:spcBef>
                <a:spcPts val="409"/>
              </a:spcBef>
            </a:pPr>
            <a:r>
              <a:rPr sz="2700" spc="-5" dirty="0">
                <a:latin typeface="Comic Sans MS"/>
                <a:cs typeface="Comic Sans MS"/>
              </a:rPr>
              <a:t>2+41-3*</a:t>
            </a:r>
            <a:endParaRPr sz="2700">
              <a:latin typeface="Comic Sans MS"/>
              <a:cs typeface="Comic Sans MS"/>
            </a:endParaRPr>
          </a:p>
          <a:p>
            <a:pPr marL="1766570">
              <a:lnSpc>
                <a:spcPct val="100000"/>
              </a:lnSpc>
              <a:spcBef>
                <a:spcPts val="400"/>
              </a:spcBef>
            </a:pPr>
            <a:r>
              <a:rPr sz="2700" spc="-5" dirty="0">
                <a:latin typeface="Comic Sans MS"/>
                <a:cs typeface="Comic Sans MS"/>
              </a:rPr>
              <a:t>241-3*+</a:t>
            </a:r>
            <a:endParaRPr sz="27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11990" y="748029"/>
            <a:ext cx="1012190" cy="187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 marR="5080" indent="-75565">
              <a:lnSpc>
                <a:spcPct val="112400"/>
              </a:lnSpc>
              <a:spcBef>
                <a:spcPts val="95"/>
              </a:spcBef>
            </a:pPr>
            <a:r>
              <a:rPr sz="2700" spc="-5" dirty="0">
                <a:latin typeface="Comic Sans MS"/>
                <a:cs typeface="Comic Sans MS"/>
              </a:rPr>
              <a:t>step1  </a:t>
            </a:r>
            <a:r>
              <a:rPr sz="2700" spc="5" dirty="0">
                <a:latin typeface="Comic Sans MS"/>
                <a:cs typeface="Comic Sans MS"/>
              </a:rPr>
              <a:t>s</a:t>
            </a:r>
            <a:r>
              <a:rPr sz="2700" spc="-5" dirty="0">
                <a:latin typeface="Comic Sans MS"/>
                <a:cs typeface="Comic Sans MS"/>
              </a:rPr>
              <a:t>tep2  </a:t>
            </a:r>
            <a:r>
              <a:rPr sz="2700" dirty="0">
                <a:latin typeface="Comic Sans MS"/>
                <a:cs typeface="Comic Sans MS"/>
              </a:rPr>
              <a:t>step3  </a:t>
            </a:r>
            <a:r>
              <a:rPr sz="2700" spc="5" dirty="0">
                <a:latin typeface="Comic Sans MS"/>
                <a:cs typeface="Comic Sans MS"/>
              </a:rPr>
              <a:t>s</a:t>
            </a:r>
            <a:r>
              <a:rPr sz="2700" spc="-5" dirty="0">
                <a:latin typeface="Comic Sans MS"/>
                <a:cs typeface="Comic Sans MS"/>
              </a:rPr>
              <a:t>tep4</a:t>
            </a:r>
            <a:endParaRPr sz="2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46050" y="1060450"/>
          <a:ext cx="8763000" cy="59861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0750"/>
                <a:gridCol w="2190750"/>
                <a:gridCol w="2190750"/>
                <a:gridCol w="2190750"/>
              </a:tblGrid>
              <a:tr h="640079">
                <a:tc>
                  <a:txBody>
                    <a:bodyPr/>
                    <a:lstStyle/>
                    <a:p>
                      <a:pPr marL="90805" marR="104394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CUR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RENT  </a:t>
                      </a:r>
                      <a:r>
                        <a:rPr sz="1800" b="1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SYMBOL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A1B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7556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ACTION  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FORMED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A1B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STACK</a:t>
                      </a:r>
                      <a:r>
                        <a:rPr sz="180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A1B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613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POSTFIX 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XP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</a:t>
                      </a:r>
                      <a:r>
                        <a:rPr sz="18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A1BE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(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-120" dirty="0">
                          <a:latin typeface="Arial"/>
                          <a:cs typeface="Arial"/>
                        </a:rPr>
                        <a:t>PUSH</a:t>
                      </a:r>
                      <a:r>
                        <a:rPr sz="18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-120" dirty="0">
                          <a:latin typeface="Arial"/>
                          <a:cs typeface="Arial"/>
                        </a:rPr>
                        <a:t>PUSH</a:t>
                      </a:r>
                      <a:r>
                        <a:rPr sz="18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375" dirty="0">
                          <a:latin typeface="Arial"/>
                          <a:cs typeface="Arial"/>
                        </a:rPr>
                        <a:t>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180" dirty="0">
                          <a:latin typeface="Arial"/>
                          <a:cs typeface="Arial"/>
                        </a:rPr>
                        <a:t>(+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(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-120" dirty="0">
                          <a:latin typeface="Arial"/>
                          <a:cs typeface="Arial"/>
                        </a:rPr>
                        <a:t>PUSH</a:t>
                      </a:r>
                      <a:r>
                        <a:rPr sz="18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(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110" dirty="0">
                          <a:latin typeface="Arial"/>
                          <a:cs typeface="Arial"/>
                        </a:rPr>
                        <a:t>(+(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135" dirty="0">
                          <a:latin typeface="Arial"/>
                          <a:cs typeface="Arial"/>
                        </a:rPr>
                        <a:t>24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135" dirty="0">
                          <a:latin typeface="Arial"/>
                          <a:cs typeface="Arial"/>
                        </a:rPr>
                        <a:t>24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-120" dirty="0">
                          <a:latin typeface="Arial"/>
                          <a:cs typeface="Arial"/>
                        </a:rPr>
                        <a:t>PUSH</a:t>
                      </a:r>
                      <a:r>
                        <a:rPr sz="18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44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195" dirty="0">
                          <a:latin typeface="Arial"/>
                          <a:cs typeface="Arial"/>
                        </a:rPr>
                        <a:t>(+(-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135" dirty="0">
                          <a:latin typeface="Arial"/>
                          <a:cs typeface="Arial"/>
                        </a:rPr>
                        <a:t>241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-140" dirty="0">
                          <a:latin typeface="Arial"/>
                          <a:cs typeface="Arial"/>
                        </a:rPr>
                        <a:t>POP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210" dirty="0">
                          <a:latin typeface="Arial"/>
                          <a:cs typeface="Arial"/>
                        </a:rPr>
                        <a:t>241-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b="1" spc="190" dirty="0">
                          <a:latin typeface="Arial"/>
                          <a:cs typeface="Arial"/>
                        </a:rPr>
                        <a:t>(+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b="1" spc="215" dirty="0">
                          <a:latin typeface="Arial"/>
                          <a:cs typeface="Arial"/>
                        </a:rPr>
                        <a:t>241-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*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120" dirty="0">
                          <a:latin typeface="Arial"/>
                          <a:cs typeface="Arial"/>
                        </a:rPr>
                        <a:t>PUSH</a:t>
                      </a:r>
                      <a:r>
                        <a:rPr sz="18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65" dirty="0">
                          <a:latin typeface="Arial"/>
                          <a:cs typeface="Arial"/>
                        </a:rPr>
                        <a:t>*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170" dirty="0">
                          <a:latin typeface="Arial"/>
                          <a:cs typeface="Arial"/>
                        </a:rPr>
                        <a:t>(+*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210" dirty="0">
                          <a:latin typeface="Arial"/>
                          <a:cs typeface="Arial"/>
                        </a:rPr>
                        <a:t>241-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195" dirty="0">
                          <a:latin typeface="Arial"/>
                          <a:cs typeface="Arial"/>
                        </a:rPr>
                        <a:t>241-3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140" dirty="0">
                          <a:latin typeface="Arial"/>
                          <a:cs typeface="Arial"/>
                        </a:rPr>
                        <a:t>POP</a:t>
                      </a:r>
                      <a:r>
                        <a:rPr sz="18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65" dirty="0">
                          <a:latin typeface="Arial"/>
                          <a:cs typeface="Arial"/>
                        </a:rPr>
                        <a:t>*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190" dirty="0">
                          <a:latin typeface="Arial"/>
                          <a:cs typeface="Arial"/>
                        </a:rPr>
                        <a:t>241-3*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140" dirty="0">
                          <a:latin typeface="Arial"/>
                          <a:cs typeface="Arial"/>
                        </a:rPr>
                        <a:t>POP</a:t>
                      </a:r>
                      <a:r>
                        <a:rPr sz="18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380" dirty="0">
                          <a:latin typeface="Arial"/>
                          <a:cs typeface="Arial"/>
                        </a:rPr>
                        <a:t>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215" dirty="0">
                          <a:latin typeface="Arial"/>
                          <a:cs typeface="Arial"/>
                        </a:rPr>
                        <a:t>241-3*+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166827"/>
            <a:ext cx="71875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88415" marR="5080" indent="-1276350">
              <a:lnSpc>
                <a:spcPct val="100000"/>
              </a:lnSpc>
              <a:spcBef>
                <a:spcPts val="95"/>
              </a:spcBef>
              <a:tabLst>
                <a:tab pos="3188970" algn="l"/>
                <a:tab pos="4148454" algn="l"/>
              </a:tabLst>
            </a:pPr>
            <a:r>
              <a:rPr sz="2800" spc="-5" dirty="0"/>
              <a:t>CONVERSION OF INFIX </a:t>
            </a:r>
            <a:r>
              <a:rPr sz="2800" spc="-10" dirty="0"/>
              <a:t>INTO </a:t>
            </a:r>
            <a:r>
              <a:rPr sz="2800" spc="-5" dirty="0"/>
              <a:t>POSTFIX </a:t>
            </a:r>
            <a:r>
              <a:rPr sz="2800" u="none" spc="-5" dirty="0"/>
              <a:t> </a:t>
            </a:r>
            <a:r>
              <a:rPr sz="2800" u="none" spc="-10" dirty="0"/>
              <a:t>2+(4-1)*3	into	</a:t>
            </a:r>
            <a:r>
              <a:rPr sz="2800" u="none" spc="-5" dirty="0"/>
              <a:t>241-3*+</a:t>
            </a:r>
            <a:endParaRPr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0868" y="312166"/>
            <a:ext cx="8462263" cy="1107996"/>
          </a:xfrm>
        </p:spPr>
        <p:txBody>
          <a:bodyPr/>
          <a:lstStyle/>
          <a:p>
            <a:r>
              <a:rPr lang="en-US" b="1" u="none" dirty="0" smtClean="0"/>
              <a:t>Convert </a:t>
            </a:r>
            <a:r>
              <a:rPr lang="en-US" b="1" u="none" dirty="0"/>
              <a:t>Inﬁx to Postﬁx</a:t>
            </a:r>
            <a:br>
              <a:rPr lang="en-US" b="1" u="none" dirty="0"/>
            </a:br>
            <a:endParaRPr lang="en-US" b="1" u="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8511431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990600"/>
            <a:ext cx="5734050" cy="381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639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6617" y="1120521"/>
            <a:ext cx="2161540" cy="8972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559435">
              <a:lnSpc>
                <a:spcPts val="3510"/>
              </a:lnSpc>
              <a:spcBef>
                <a:spcPts val="85"/>
              </a:spcBef>
            </a:pPr>
            <a:r>
              <a:rPr sz="2800" spc="-10" dirty="0">
                <a:latin typeface="Comic Sans MS"/>
                <a:cs typeface="Comic Sans MS"/>
              </a:rPr>
              <a:t>DATA  </a:t>
            </a:r>
            <a:r>
              <a:rPr sz="2800" spc="-5" dirty="0">
                <a:latin typeface="Comic Sans MS"/>
                <a:cs typeface="Comic Sans MS"/>
              </a:rPr>
              <a:t>STRUCTURE</a:t>
            </a:r>
            <a:endParaRPr sz="2800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5656" y="2237232"/>
            <a:ext cx="3977640" cy="1961514"/>
            <a:chOff x="295656" y="2237232"/>
            <a:chExt cx="3977640" cy="1961514"/>
          </a:xfrm>
        </p:grpSpPr>
        <p:sp>
          <p:nvSpPr>
            <p:cNvPr id="4" name="object 4"/>
            <p:cNvSpPr/>
            <p:nvPr/>
          </p:nvSpPr>
          <p:spPr>
            <a:xfrm>
              <a:off x="1833372" y="2237232"/>
              <a:ext cx="2439670" cy="531495"/>
            </a:xfrm>
            <a:custGeom>
              <a:avLst/>
              <a:gdLst/>
              <a:ahLst/>
              <a:cxnLst/>
              <a:rect l="l" t="t" r="r" b="b"/>
              <a:pathLst>
                <a:path w="2439670" h="531494">
                  <a:moveTo>
                    <a:pt x="2395601" y="0"/>
                  </a:moveTo>
                  <a:lnTo>
                    <a:pt x="2384552" y="0"/>
                  </a:lnTo>
                  <a:lnTo>
                    <a:pt x="2384552" y="237997"/>
                  </a:lnTo>
                  <a:lnTo>
                    <a:pt x="27431" y="237997"/>
                  </a:lnTo>
                  <a:lnTo>
                    <a:pt x="16769" y="240158"/>
                  </a:lnTo>
                  <a:lnTo>
                    <a:pt x="8048" y="246046"/>
                  </a:lnTo>
                  <a:lnTo>
                    <a:pt x="2160" y="254767"/>
                  </a:lnTo>
                  <a:lnTo>
                    <a:pt x="0" y="265429"/>
                  </a:lnTo>
                  <a:lnTo>
                    <a:pt x="0" y="530987"/>
                  </a:lnTo>
                  <a:lnTo>
                    <a:pt x="10921" y="530987"/>
                  </a:lnTo>
                  <a:lnTo>
                    <a:pt x="10921" y="256412"/>
                  </a:lnTo>
                  <a:lnTo>
                    <a:pt x="18287" y="249046"/>
                  </a:lnTo>
                  <a:lnTo>
                    <a:pt x="2395601" y="249046"/>
                  </a:lnTo>
                  <a:lnTo>
                    <a:pt x="2395601" y="0"/>
                  </a:lnTo>
                  <a:close/>
                </a:path>
                <a:path w="2439670" h="531494">
                  <a:moveTo>
                    <a:pt x="2439416" y="0"/>
                  </a:moveTo>
                  <a:lnTo>
                    <a:pt x="2406523" y="0"/>
                  </a:lnTo>
                  <a:lnTo>
                    <a:pt x="2406523" y="259968"/>
                  </a:lnTo>
                  <a:lnTo>
                    <a:pt x="24383" y="259968"/>
                  </a:lnTo>
                  <a:lnTo>
                    <a:pt x="21970" y="262508"/>
                  </a:lnTo>
                  <a:lnTo>
                    <a:pt x="21970" y="530987"/>
                  </a:lnTo>
                  <a:lnTo>
                    <a:pt x="54863" y="530987"/>
                  </a:lnTo>
                  <a:lnTo>
                    <a:pt x="54863" y="292862"/>
                  </a:lnTo>
                  <a:lnTo>
                    <a:pt x="2411983" y="292862"/>
                  </a:lnTo>
                  <a:lnTo>
                    <a:pt x="2422699" y="290718"/>
                  </a:lnTo>
                  <a:lnTo>
                    <a:pt x="2431415" y="284861"/>
                  </a:lnTo>
                  <a:lnTo>
                    <a:pt x="2437272" y="276145"/>
                  </a:lnTo>
                  <a:lnTo>
                    <a:pt x="2439416" y="265429"/>
                  </a:lnTo>
                  <a:lnTo>
                    <a:pt x="2439416" y="0"/>
                  </a:lnTo>
                  <a:close/>
                </a:path>
              </a:pathLst>
            </a:custGeom>
            <a:solidFill>
              <a:srgbClr val="2180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5656" y="2747772"/>
              <a:ext cx="3130296" cy="1408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7848" y="2779776"/>
              <a:ext cx="3212591" cy="14188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3568" y="2767584"/>
              <a:ext cx="3014472" cy="12923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3568" y="2767584"/>
              <a:ext cx="3014980" cy="1292860"/>
            </a:xfrm>
            <a:custGeom>
              <a:avLst/>
              <a:gdLst/>
              <a:ahLst/>
              <a:cxnLst/>
              <a:rect l="l" t="t" r="r" b="b"/>
              <a:pathLst>
                <a:path w="3014979" h="1292860">
                  <a:moveTo>
                    <a:pt x="0" y="129286"/>
                  </a:moveTo>
                  <a:lnTo>
                    <a:pt x="10156" y="78974"/>
                  </a:lnTo>
                  <a:lnTo>
                    <a:pt x="37852" y="37877"/>
                  </a:lnTo>
                  <a:lnTo>
                    <a:pt x="78931" y="10163"/>
                  </a:lnTo>
                  <a:lnTo>
                    <a:pt x="129235" y="0"/>
                  </a:lnTo>
                  <a:lnTo>
                    <a:pt x="2885186" y="0"/>
                  </a:lnTo>
                  <a:lnTo>
                    <a:pt x="2935497" y="10163"/>
                  </a:lnTo>
                  <a:lnTo>
                    <a:pt x="2976594" y="37877"/>
                  </a:lnTo>
                  <a:lnTo>
                    <a:pt x="3004308" y="78974"/>
                  </a:lnTo>
                  <a:lnTo>
                    <a:pt x="3014472" y="129286"/>
                  </a:lnTo>
                  <a:lnTo>
                    <a:pt x="3014472" y="1163065"/>
                  </a:lnTo>
                  <a:lnTo>
                    <a:pt x="3004308" y="1213377"/>
                  </a:lnTo>
                  <a:lnTo>
                    <a:pt x="2976594" y="1254474"/>
                  </a:lnTo>
                  <a:lnTo>
                    <a:pt x="2935497" y="1282188"/>
                  </a:lnTo>
                  <a:lnTo>
                    <a:pt x="2885186" y="1292352"/>
                  </a:lnTo>
                  <a:lnTo>
                    <a:pt x="129235" y="1292352"/>
                  </a:lnTo>
                  <a:lnTo>
                    <a:pt x="78931" y="1282188"/>
                  </a:lnTo>
                  <a:lnTo>
                    <a:pt x="37852" y="1254474"/>
                  </a:lnTo>
                  <a:lnTo>
                    <a:pt x="10156" y="1213377"/>
                  </a:lnTo>
                  <a:lnTo>
                    <a:pt x="0" y="1163065"/>
                  </a:lnTo>
                  <a:lnTo>
                    <a:pt x="0" y="129286"/>
                  </a:lnTo>
                  <a:close/>
                </a:path>
              </a:pathLst>
            </a:custGeom>
            <a:ln w="9144">
              <a:solidFill>
                <a:srgbClr val="2CA1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96900" y="2944113"/>
            <a:ext cx="2528570" cy="8966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0" marR="5080" indent="-184785">
              <a:lnSpc>
                <a:spcPts val="3500"/>
              </a:lnSpc>
              <a:spcBef>
                <a:spcPts val="95"/>
              </a:spcBef>
            </a:pPr>
            <a:r>
              <a:rPr sz="2800" spc="-5" dirty="0">
                <a:latin typeface="Comic Sans MS"/>
                <a:cs typeface="Comic Sans MS"/>
              </a:rPr>
              <a:t>LINEAR</a:t>
            </a:r>
            <a:r>
              <a:rPr sz="2800" spc="-5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DATA  STRUCTURE</a:t>
            </a:r>
            <a:endParaRPr sz="2800">
              <a:latin typeface="Comic Sans MS"/>
              <a:cs typeface="Comic Sans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73736" y="4059935"/>
            <a:ext cx="2054860" cy="1958339"/>
            <a:chOff x="173736" y="4059935"/>
            <a:chExt cx="2054860" cy="1958339"/>
          </a:xfrm>
        </p:grpSpPr>
        <p:sp>
          <p:nvSpPr>
            <p:cNvPr id="11" name="object 11"/>
            <p:cNvSpPr/>
            <p:nvPr/>
          </p:nvSpPr>
          <p:spPr>
            <a:xfrm>
              <a:off x="1173480" y="4059935"/>
              <a:ext cx="715645" cy="569595"/>
            </a:xfrm>
            <a:custGeom>
              <a:avLst/>
              <a:gdLst/>
              <a:ahLst/>
              <a:cxnLst/>
              <a:rect l="l" t="t" r="r" b="b"/>
              <a:pathLst>
                <a:path w="715644" h="569595">
                  <a:moveTo>
                    <a:pt x="671321" y="0"/>
                  </a:moveTo>
                  <a:lnTo>
                    <a:pt x="660400" y="0"/>
                  </a:lnTo>
                  <a:lnTo>
                    <a:pt x="660400" y="257428"/>
                  </a:lnTo>
                  <a:lnTo>
                    <a:pt x="27431" y="257428"/>
                  </a:lnTo>
                  <a:lnTo>
                    <a:pt x="16753" y="259572"/>
                  </a:lnTo>
                  <a:lnTo>
                    <a:pt x="8034" y="265430"/>
                  </a:lnTo>
                  <a:lnTo>
                    <a:pt x="2155" y="274145"/>
                  </a:lnTo>
                  <a:lnTo>
                    <a:pt x="0" y="284861"/>
                  </a:lnTo>
                  <a:lnTo>
                    <a:pt x="0" y="569594"/>
                  </a:lnTo>
                  <a:lnTo>
                    <a:pt x="10972" y="569594"/>
                  </a:lnTo>
                  <a:lnTo>
                    <a:pt x="10972" y="275716"/>
                  </a:lnTo>
                  <a:lnTo>
                    <a:pt x="18338" y="268350"/>
                  </a:lnTo>
                  <a:lnTo>
                    <a:pt x="671321" y="268350"/>
                  </a:lnTo>
                  <a:lnTo>
                    <a:pt x="671321" y="0"/>
                  </a:lnTo>
                  <a:close/>
                </a:path>
                <a:path w="715644" h="569595">
                  <a:moveTo>
                    <a:pt x="715263" y="0"/>
                  </a:moveTo>
                  <a:lnTo>
                    <a:pt x="682244" y="0"/>
                  </a:lnTo>
                  <a:lnTo>
                    <a:pt x="682244" y="279400"/>
                  </a:lnTo>
                  <a:lnTo>
                    <a:pt x="24396" y="279400"/>
                  </a:lnTo>
                  <a:lnTo>
                    <a:pt x="21945" y="281813"/>
                  </a:lnTo>
                  <a:lnTo>
                    <a:pt x="21945" y="569594"/>
                  </a:lnTo>
                  <a:lnTo>
                    <a:pt x="54863" y="569594"/>
                  </a:lnTo>
                  <a:lnTo>
                    <a:pt x="54863" y="312293"/>
                  </a:lnTo>
                  <a:lnTo>
                    <a:pt x="687832" y="312293"/>
                  </a:lnTo>
                  <a:lnTo>
                    <a:pt x="698494" y="310132"/>
                  </a:lnTo>
                  <a:lnTo>
                    <a:pt x="707215" y="304244"/>
                  </a:lnTo>
                  <a:lnTo>
                    <a:pt x="713103" y="295523"/>
                  </a:lnTo>
                  <a:lnTo>
                    <a:pt x="715263" y="284861"/>
                  </a:lnTo>
                  <a:lnTo>
                    <a:pt x="715263" y="0"/>
                  </a:lnTo>
                  <a:close/>
                </a:path>
              </a:pathLst>
            </a:custGeom>
            <a:solidFill>
              <a:srgbClr val="2892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3736" y="4610099"/>
              <a:ext cx="2054352" cy="14081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1648" y="4629911"/>
              <a:ext cx="1938527" cy="12923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1648" y="4629911"/>
              <a:ext cx="1938655" cy="1292860"/>
            </a:xfrm>
            <a:custGeom>
              <a:avLst/>
              <a:gdLst/>
              <a:ahLst/>
              <a:cxnLst/>
              <a:rect l="l" t="t" r="r" b="b"/>
              <a:pathLst>
                <a:path w="1938655" h="1292860">
                  <a:moveTo>
                    <a:pt x="0" y="129286"/>
                  </a:moveTo>
                  <a:lnTo>
                    <a:pt x="10156" y="78974"/>
                  </a:lnTo>
                  <a:lnTo>
                    <a:pt x="37852" y="37877"/>
                  </a:lnTo>
                  <a:lnTo>
                    <a:pt x="78931" y="10163"/>
                  </a:lnTo>
                  <a:lnTo>
                    <a:pt x="129235" y="0"/>
                  </a:lnTo>
                  <a:lnTo>
                    <a:pt x="1809241" y="0"/>
                  </a:lnTo>
                  <a:lnTo>
                    <a:pt x="1859553" y="10163"/>
                  </a:lnTo>
                  <a:lnTo>
                    <a:pt x="1900650" y="37877"/>
                  </a:lnTo>
                  <a:lnTo>
                    <a:pt x="1928364" y="78974"/>
                  </a:lnTo>
                  <a:lnTo>
                    <a:pt x="1938527" y="129286"/>
                  </a:lnTo>
                  <a:lnTo>
                    <a:pt x="1938527" y="1163116"/>
                  </a:lnTo>
                  <a:lnTo>
                    <a:pt x="1928364" y="1213420"/>
                  </a:lnTo>
                  <a:lnTo>
                    <a:pt x="1900650" y="1254499"/>
                  </a:lnTo>
                  <a:lnTo>
                    <a:pt x="1859553" y="1282195"/>
                  </a:lnTo>
                  <a:lnTo>
                    <a:pt x="1809241" y="1292352"/>
                  </a:lnTo>
                  <a:lnTo>
                    <a:pt x="129235" y="1292352"/>
                  </a:lnTo>
                  <a:lnTo>
                    <a:pt x="78931" y="1282195"/>
                  </a:lnTo>
                  <a:lnTo>
                    <a:pt x="37852" y="1254499"/>
                  </a:lnTo>
                  <a:lnTo>
                    <a:pt x="10156" y="1213420"/>
                  </a:lnTo>
                  <a:lnTo>
                    <a:pt x="0" y="1163116"/>
                  </a:lnTo>
                  <a:lnTo>
                    <a:pt x="0" y="129286"/>
                  </a:lnTo>
                  <a:close/>
                </a:path>
              </a:pathLst>
            </a:custGeom>
            <a:ln w="9144">
              <a:solidFill>
                <a:srgbClr val="2CA1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93547" y="5092395"/>
            <a:ext cx="12134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omic Sans MS"/>
                <a:cs typeface="Comic Sans MS"/>
              </a:rPr>
              <a:t>ARRAY</a:t>
            </a:r>
            <a:endParaRPr sz="2800">
              <a:latin typeface="Comic Sans MS"/>
              <a:cs typeface="Comic Sans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833372" y="4059935"/>
            <a:ext cx="2906395" cy="1976755"/>
            <a:chOff x="1833372" y="4059935"/>
            <a:chExt cx="2906395" cy="1976755"/>
          </a:xfrm>
        </p:grpSpPr>
        <p:sp>
          <p:nvSpPr>
            <p:cNvPr id="17" name="object 17"/>
            <p:cNvSpPr/>
            <p:nvPr/>
          </p:nvSpPr>
          <p:spPr>
            <a:xfrm>
              <a:off x="1833372" y="4059935"/>
              <a:ext cx="1906905" cy="588010"/>
            </a:xfrm>
            <a:custGeom>
              <a:avLst/>
              <a:gdLst/>
              <a:ahLst/>
              <a:cxnLst/>
              <a:rect l="l" t="t" r="r" b="b"/>
              <a:pathLst>
                <a:path w="1906904" h="588010">
                  <a:moveTo>
                    <a:pt x="10921" y="0"/>
                  </a:moveTo>
                  <a:lnTo>
                    <a:pt x="0" y="0"/>
                  </a:lnTo>
                  <a:lnTo>
                    <a:pt x="0" y="293877"/>
                  </a:lnTo>
                  <a:lnTo>
                    <a:pt x="2160" y="304540"/>
                  </a:lnTo>
                  <a:lnTo>
                    <a:pt x="8048" y="313261"/>
                  </a:lnTo>
                  <a:lnTo>
                    <a:pt x="16769" y="319149"/>
                  </a:lnTo>
                  <a:lnTo>
                    <a:pt x="27431" y="321309"/>
                  </a:lnTo>
                  <a:lnTo>
                    <a:pt x="1851532" y="321309"/>
                  </a:lnTo>
                  <a:lnTo>
                    <a:pt x="1851532" y="587756"/>
                  </a:lnTo>
                  <a:lnTo>
                    <a:pt x="1862454" y="587756"/>
                  </a:lnTo>
                  <a:lnTo>
                    <a:pt x="1862454" y="310388"/>
                  </a:lnTo>
                  <a:lnTo>
                    <a:pt x="18287" y="310388"/>
                  </a:lnTo>
                  <a:lnTo>
                    <a:pt x="10921" y="303021"/>
                  </a:lnTo>
                  <a:lnTo>
                    <a:pt x="10921" y="0"/>
                  </a:lnTo>
                  <a:close/>
                </a:path>
                <a:path w="1906904" h="588010">
                  <a:moveTo>
                    <a:pt x="54863" y="0"/>
                  </a:moveTo>
                  <a:lnTo>
                    <a:pt x="21970" y="0"/>
                  </a:lnTo>
                  <a:lnTo>
                    <a:pt x="21970" y="296925"/>
                  </a:lnTo>
                  <a:lnTo>
                    <a:pt x="24383" y="299338"/>
                  </a:lnTo>
                  <a:lnTo>
                    <a:pt x="1873503" y="299338"/>
                  </a:lnTo>
                  <a:lnTo>
                    <a:pt x="1873503" y="587756"/>
                  </a:lnTo>
                  <a:lnTo>
                    <a:pt x="1906397" y="587756"/>
                  </a:lnTo>
                  <a:lnTo>
                    <a:pt x="1906397" y="293877"/>
                  </a:lnTo>
                  <a:lnTo>
                    <a:pt x="1904236" y="283215"/>
                  </a:lnTo>
                  <a:lnTo>
                    <a:pt x="1898348" y="274494"/>
                  </a:lnTo>
                  <a:lnTo>
                    <a:pt x="1889627" y="268606"/>
                  </a:lnTo>
                  <a:lnTo>
                    <a:pt x="1878964" y="266445"/>
                  </a:lnTo>
                  <a:lnTo>
                    <a:pt x="54863" y="266445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892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85288" y="4628387"/>
              <a:ext cx="2054352" cy="14081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43200" y="4648199"/>
              <a:ext cx="1938527" cy="129235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43200" y="4648199"/>
              <a:ext cx="1938655" cy="1292860"/>
            </a:xfrm>
            <a:custGeom>
              <a:avLst/>
              <a:gdLst/>
              <a:ahLst/>
              <a:cxnLst/>
              <a:rect l="l" t="t" r="r" b="b"/>
              <a:pathLst>
                <a:path w="1938654" h="1292860">
                  <a:moveTo>
                    <a:pt x="0" y="129286"/>
                  </a:moveTo>
                  <a:lnTo>
                    <a:pt x="10163" y="78974"/>
                  </a:lnTo>
                  <a:lnTo>
                    <a:pt x="37877" y="37877"/>
                  </a:lnTo>
                  <a:lnTo>
                    <a:pt x="78974" y="10163"/>
                  </a:lnTo>
                  <a:lnTo>
                    <a:pt x="129286" y="0"/>
                  </a:lnTo>
                  <a:lnTo>
                    <a:pt x="1809241" y="0"/>
                  </a:lnTo>
                  <a:lnTo>
                    <a:pt x="1859553" y="10163"/>
                  </a:lnTo>
                  <a:lnTo>
                    <a:pt x="1900650" y="37877"/>
                  </a:lnTo>
                  <a:lnTo>
                    <a:pt x="1928364" y="78974"/>
                  </a:lnTo>
                  <a:lnTo>
                    <a:pt x="1938527" y="129286"/>
                  </a:lnTo>
                  <a:lnTo>
                    <a:pt x="1938527" y="1163116"/>
                  </a:lnTo>
                  <a:lnTo>
                    <a:pt x="1928364" y="1213420"/>
                  </a:lnTo>
                  <a:lnTo>
                    <a:pt x="1900650" y="1254499"/>
                  </a:lnTo>
                  <a:lnTo>
                    <a:pt x="1859553" y="1282195"/>
                  </a:lnTo>
                  <a:lnTo>
                    <a:pt x="1809241" y="1292352"/>
                  </a:lnTo>
                  <a:lnTo>
                    <a:pt x="129286" y="1292352"/>
                  </a:lnTo>
                  <a:lnTo>
                    <a:pt x="78974" y="1282195"/>
                  </a:lnTo>
                  <a:lnTo>
                    <a:pt x="37877" y="1254499"/>
                  </a:lnTo>
                  <a:lnTo>
                    <a:pt x="10163" y="1213420"/>
                  </a:lnTo>
                  <a:lnTo>
                    <a:pt x="0" y="1163116"/>
                  </a:lnTo>
                  <a:lnTo>
                    <a:pt x="0" y="129286"/>
                  </a:lnTo>
                  <a:close/>
                </a:path>
              </a:pathLst>
            </a:custGeom>
            <a:ln w="9144">
              <a:solidFill>
                <a:srgbClr val="2CA1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059938" y="5047615"/>
            <a:ext cx="13042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mic Sans MS"/>
                <a:cs typeface="Comic Sans MS"/>
              </a:rPr>
              <a:t>QUE</a:t>
            </a:r>
            <a:r>
              <a:rPr sz="2800" dirty="0">
                <a:latin typeface="Comic Sans MS"/>
                <a:cs typeface="Comic Sans MS"/>
              </a:rPr>
              <a:t>U</a:t>
            </a:r>
            <a:r>
              <a:rPr sz="2800" spc="-5" dirty="0">
                <a:latin typeface="Comic Sans MS"/>
                <a:cs typeface="Comic Sans MS"/>
              </a:rPr>
              <a:t>E</a:t>
            </a:r>
            <a:endParaRPr sz="2800">
              <a:latin typeface="Comic Sans MS"/>
              <a:cs typeface="Comic Sans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833372" y="4059935"/>
            <a:ext cx="5915025" cy="1979930"/>
            <a:chOff x="1833372" y="4059935"/>
            <a:chExt cx="5915025" cy="1979930"/>
          </a:xfrm>
        </p:grpSpPr>
        <p:sp>
          <p:nvSpPr>
            <p:cNvPr id="23" name="object 23"/>
            <p:cNvSpPr/>
            <p:nvPr/>
          </p:nvSpPr>
          <p:spPr>
            <a:xfrm>
              <a:off x="1833372" y="4059935"/>
              <a:ext cx="4674870" cy="569595"/>
            </a:xfrm>
            <a:custGeom>
              <a:avLst/>
              <a:gdLst/>
              <a:ahLst/>
              <a:cxnLst/>
              <a:rect l="l" t="t" r="r" b="b"/>
              <a:pathLst>
                <a:path w="4674870" h="569595">
                  <a:moveTo>
                    <a:pt x="10921" y="0"/>
                  </a:moveTo>
                  <a:lnTo>
                    <a:pt x="0" y="0"/>
                  </a:lnTo>
                  <a:lnTo>
                    <a:pt x="0" y="284861"/>
                  </a:lnTo>
                  <a:lnTo>
                    <a:pt x="2160" y="295523"/>
                  </a:lnTo>
                  <a:lnTo>
                    <a:pt x="8048" y="304244"/>
                  </a:lnTo>
                  <a:lnTo>
                    <a:pt x="16769" y="310132"/>
                  </a:lnTo>
                  <a:lnTo>
                    <a:pt x="27431" y="312293"/>
                  </a:lnTo>
                  <a:lnTo>
                    <a:pt x="4619625" y="312293"/>
                  </a:lnTo>
                  <a:lnTo>
                    <a:pt x="4619625" y="569594"/>
                  </a:lnTo>
                  <a:lnTo>
                    <a:pt x="4630547" y="569594"/>
                  </a:lnTo>
                  <a:lnTo>
                    <a:pt x="4630547" y="301244"/>
                  </a:lnTo>
                  <a:lnTo>
                    <a:pt x="18287" y="301244"/>
                  </a:lnTo>
                  <a:lnTo>
                    <a:pt x="10921" y="293877"/>
                  </a:lnTo>
                  <a:lnTo>
                    <a:pt x="10921" y="0"/>
                  </a:lnTo>
                  <a:close/>
                </a:path>
                <a:path w="4674870" h="569595">
                  <a:moveTo>
                    <a:pt x="54863" y="0"/>
                  </a:moveTo>
                  <a:lnTo>
                    <a:pt x="21970" y="0"/>
                  </a:lnTo>
                  <a:lnTo>
                    <a:pt x="21970" y="287908"/>
                  </a:lnTo>
                  <a:lnTo>
                    <a:pt x="24383" y="290321"/>
                  </a:lnTo>
                  <a:lnTo>
                    <a:pt x="4641595" y="290321"/>
                  </a:lnTo>
                  <a:lnTo>
                    <a:pt x="4641595" y="569594"/>
                  </a:lnTo>
                  <a:lnTo>
                    <a:pt x="4674488" y="569594"/>
                  </a:lnTo>
                  <a:lnTo>
                    <a:pt x="4674488" y="284861"/>
                  </a:lnTo>
                  <a:lnTo>
                    <a:pt x="4672328" y="274145"/>
                  </a:lnTo>
                  <a:lnTo>
                    <a:pt x="4666440" y="265429"/>
                  </a:lnTo>
                  <a:lnTo>
                    <a:pt x="4657719" y="259572"/>
                  </a:lnTo>
                  <a:lnTo>
                    <a:pt x="4647057" y="257428"/>
                  </a:lnTo>
                  <a:lnTo>
                    <a:pt x="54863" y="257428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892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13604" y="4610099"/>
              <a:ext cx="2534411" cy="140817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22748" y="4695443"/>
              <a:ext cx="2514600" cy="13441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71516" y="4629911"/>
              <a:ext cx="2418588" cy="129235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271516" y="4629911"/>
              <a:ext cx="2418715" cy="1292860"/>
            </a:xfrm>
            <a:custGeom>
              <a:avLst/>
              <a:gdLst/>
              <a:ahLst/>
              <a:cxnLst/>
              <a:rect l="l" t="t" r="r" b="b"/>
              <a:pathLst>
                <a:path w="2418715" h="1292860">
                  <a:moveTo>
                    <a:pt x="0" y="129286"/>
                  </a:moveTo>
                  <a:lnTo>
                    <a:pt x="10163" y="78974"/>
                  </a:lnTo>
                  <a:lnTo>
                    <a:pt x="37877" y="37877"/>
                  </a:lnTo>
                  <a:lnTo>
                    <a:pt x="78974" y="10163"/>
                  </a:lnTo>
                  <a:lnTo>
                    <a:pt x="129286" y="0"/>
                  </a:lnTo>
                  <a:lnTo>
                    <a:pt x="2289302" y="0"/>
                  </a:lnTo>
                  <a:lnTo>
                    <a:pt x="2339613" y="10163"/>
                  </a:lnTo>
                  <a:lnTo>
                    <a:pt x="2380710" y="37877"/>
                  </a:lnTo>
                  <a:lnTo>
                    <a:pt x="2408424" y="78974"/>
                  </a:lnTo>
                  <a:lnTo>
                    <a:pt x="2418588" y="129286"/>
                  </a:lnTo>
                  <a:lnTo>
                    <a:pt x="2418588" y="1163116"/>
                  </a:lnTo>
                  <a:lnTo>
                    <a:pt x="2408424" y="1213420"/>
                  </a:lnTo>
                  <a:lnTo>
                    <a:pt x="2380710" y="1254499"/>
                  </a:lnTo>
                  <a:lnTo>
                    <a:pt x="2339613" y="1282195"/>
                  </a:lnTo>
                  <a:lnTo>
                    <a:pt x="2289302" y="1292352"/>
                  </a:lnTo>
                  <a:lnTo>
                    <a:pt x="129286" y="1292352"/>
                  </a:lnTo>
                  <a:lnTo>
                    <a:pt x="78974" y="1282195"/>
                  </a:lnTo>
                  <a:lnTo>
                    <a:pt x="37877" y="1254499"/>
                  </a:lnTo>
                  <a:lnTo>
                    <a:pt x="10163" y="1213420"/>
                  </a:lnTo>
                  <a:lnTo>
                    <a:pt x="0" y="1163116"/>
                  </a:lnTo>
                  <a:lnTo>
                    <a:pt x="0" y="129286"/>
                  </a:lnTo>
                  <a:close/>
                </a:path>
              </a:pathLst>
            </a:custGeom>
            <a:ln w="9144">
              <a:solidFill>
                <a:srgbClr val="2CA1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618479" y="4927853"/>
            <a:ext cx="17278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latin typeface="Comic Sans MS"/>
                <a:cs typeface="Comic Sans MS"/>
              </a:rPr>
              <a:t>ST</a:t>
            </a:r>
            <a:r>
              <a:rPr sz="4000" b="1" spc="5" dirty="0">
                <a:latin typeface="Comic Sans MS"/>
                <a:cs typeface="Comic Sans MS"/>
              </a:rPr>
              <a:t>A</a:t>
            </a:r>
            <a:r>
              <a:rPr sz="4000" b="1" spc="-5" dirty="0">
                <a:latin typeface="Comic Sans MS"/>
                <a:cs typeface="Comic Sans MS"/>
              </a:rPr>
              <a:t>CK</a:t>
            </a:r>
            <a:endParaRPr sz="4000">
              <a:latin typeface="Comic Sans MS"/>
              <a:cs typeface="Comic Sans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218432" y="2237232"/>
            <a:ext cx="4293235" cy="2243455"/>
            <a:chOff x="4218432" y="2237232"/>
            <a:chExt cx="4293235" cy="2243455"/>
          </a:xfrm>
        </p:grpSpPr>
        <p:sp>
          <p:nvSpPr>
            <p:cNvPr id="30" name="object 30"/>
            <p:cNvSpPr/>
            <p:nvPr/>
          </p:nvSpPr>
          <p:spPr>
            <a:xfrm>
              <a:off x="4218432" y="2237232"/>
              <a:ext cx="2743835" cy="589280"/>
            </a:xfrm>
            <a:custGeom>
              <a:avLst/>
              <a:gdLst/>
              <a:ahLst/>
              <a:cxnLst/>
              <a:rect l="l" t="t" r="r" b="b"/>
              <a:pathLst>
                <a:path w="2743834" h="589280">
                  <a:moveTo>
                    <a:pt x="10921" y="0"/>
                  </a:moveTo>
                  <a:lnTo>
                    <a:pt x="0" y="0"/>
                  </a:lnTo>
                  <a:lnTo>
                    <a:pt x="0" y="294385"/>
                  </a:lnTo>
                  <a:lnTo>
                    <a:pt x="2160" y="305048"/>
                  </a:lnTo>
                  <a:lnTo>
                    <a:pt x="8048" y="313769"/>
                  </a:lnTo>
                  <a:lnTo>
                    <a:pt x="16769" y="319657"/>
                  </a:lnTo>
                  <a:lnTo>
                    <a:pt x="27431" y="321817"/>
                  </a:lnTo>
                  <a:lnTo>
                    <a:pt x="2688716" y="321817"/>
                  </a:lnTo>
                  <a:lnTo>
                    <a:pt x="2688716" y="588771"/>
                  </a:lnTo>
                  <a:lnTo>
                    <a:pt x="2699766" y="588771"/>
                  </a:lnTo>
                  <a:lnTo>
                    <a:pt x="2699766" y="310768"/>
                  </a:lnTo>
                  <a:lnTo>
                    <a:pt x="18287" y="310768"/>
                  </a:lnTo>
                  <a:lnTo>
                    <a:pt x="10921" y="303402"/>
                  </a:lnTo>
                  <a:lnTo>
                    <a:pt x="10921" y="0"/>
                  </a:lnTo>
                  <a:close/>
                </a:path>
                <a:path w="2743834" h="589280">
                  <a:moveTo>
                    <a:pt x="54863" y="0"/>
                  </a:moveTo>
                  <a:lnTo>
                    <a:pt x="21970" y="0"/>
                  </a:lnTo>
                  <a:lnTo>
                    <a:pt x="21970" y="297433"/>
                  </a:lnTo>
                  <a:lnTo>
                    <a:pt x="24383" y="299846"/>
                  </a:lnTo>
                  <a:lnTo>
                    <a:pt x="2710688" y="299846"/>
                  </a:lnTo>
                  <a:lnTo>
                    <a:pt x="2710688" y="588771"/>
                  </a:lnTo>
                  <a:lnTo>
                    <a:pt x="2743581" y="588771"/>
                  </a:lnTo>
                  <a:lnTo>
                    <a:pt x="2743581" y="294385"/>
                  </a:lnTo>
                  <a:lnTo>
                    <a:pt x="2741437" y="283723"/>
                  </a:lnTo>
                  <a:lnTo>
                    <a:pt x="2735579" y="275002"/>
                  </a:lnTo>
                  <a:lnTo>
                    <a:pt x="2726864" y="269114"/>
                  </a:lnTo>
                  <a:lnTo>
                    <a:pt x="2716148" y="266953"/>
                  </a:lnTo>
                  <a:lnTo>
                    <a:pt x="54863" y="266953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180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407152" y="2805684"/>
              <a:ext cx="3054096" cy="14081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466588" y="2615184"/>
              <a:ext cx="3044952" cy="18653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65064" y="2825496"/>
              <a:ext cx="2938271" cy="129235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65064" y="2825496"/>
              <a:ext cx="2938780" cy="1292860"/>
            </a:xfrm>
            <a:custGeom>
              <a:avLst/>
              <a:gdLst/>
              <a:ahLst/>
              <a:cxnLst/>
              <a:rect l="l" t="t" r="r" b="b"/>
              <a:pathLst>
                <a:path w="2938779" h="1292860">
                  <a:moveTo>
                    <a:pt x="0" y="129286"/>
                  </a:moveTo>
                  <a:lnTo>
                    <a:pt x="10163" y="78974"/>
                  </a:lnTo>
                  <a:lnTo>
                    <a:pt x="37877" y="37877"/>
                  </a:lnTo>
                  <a:lnTo>
                    <a:pt x="78974" y="10163"/>
                  </a:lnTo>
                  <a:lnTo>
                    <a:pt x="129286" y="0"/>
                  </a:lnTo>
                  <a:lnTo>
                    <a:pt x="2808986" y="0"/>
                  </a:lnTo>
                  <a:lnTo>
                    <a:pt x="2859297" y="10163"/>
                  </a:lnTo>
                  <a:lnTo>
                    <a:pt x="2900394" y="37877"/>
                  </a:lnTo>
                  <a:lnTo>
                    <a:pt x="2928108" y="78974"/>
                  </a:lnTo>
                  <a:lnTo>
                    <a:pt x="2938271" y="129286"/>
                  </a:lnTo>
                  <a:lnTo>
                    <a:pt x="2938271" y="1163065"/>
                  </a:lnTo>
                  <a:lnTo>
                    <a:pt x="2928108" y="1213377"/>
                  </a:lnTo>
                  <a:lnTo>
                    <a:pt x="2900394" y="1254474"/>
                  </a:lnTo>
                  <a:lnTo>
                    <a:pt x="2859297" y="1282188"/>
                  </a:lnTo>
                  <a:lnTo>
                    <a:pt x="2808986" y="1292352"/>
                  </a:lnTo>
                  <a:lnTo>
                    <a:pt x="129286" y="1292352"/>
                  </a:lnTo>
                  <a:lnTo>
                    <a:pt x="78974" y="1282188"/>
                  </a:lnTo>
                  <a:lnTo>
                    <a:pt x="37877" y="1254474"/>
                  </a:lnTo>
                  <a:lnTo>
                    <a:pt x="10163" y="1213377"/>
                  </a:lnTo>
                  <a:lnTo>
                    <a:pt x="0" y="1163065"/>
                  </a:lnTo>
                  <a:lnTo>
                    <a:pt x="0" y="129286"/>
                  </a:lnTo>
                  <a:close/>
                </a:path>
              </a:pathLst>
            </a:custGeom>
            <a:ln w="9144">
              <a:solidFill>
                <a:srgbClr val="2CA1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755640" y="2779013"/>
            <a:ext cx="2360930" cy="1343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1195" marR="5080" indent="-659130">
              <a:lnSpc>
                <a:spcPts val="3500"/>
              </a:lnSpc>
              <a:spcBef>
                <a:spcPts val="95"/>
              </a:spcBef>
            </a:pPr>
            <a:r>
              <a:rPr sz="2800" spc="-5" dirty="0">
                <a:latin typeface="Comic Sans MS"/>
                <a:cs typeface="Comic Sans MS"/>
              </a:rPr>
              <a:t>NON</a:t>
            </a:r>
            <a:r>
              <a:rPr sz="2800" spc="-7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LINEAR  </a:t>
            </a:r>
            <a:r>
              <a:rPr sz="2800" spc="-10" dirty="0">
                <a:latin typeface="Comic Sans MS"/>
                <a:cs typeface="Comic Sans MS"/>
              </a:rPr>
              <a:t>DATA</a:t>
            </a:r>
            <a:endParaRPr sz="2800">
              <a:latin typeface="Comic Sans MS"/>
              <a:cs typeface="Comic Sans MS"/>
            </a:endParaRPr>
          </a:p>
          <a:p>
            <a:pPr marL="111760">
              <a:lnSpc>
                <a:spcPct val="100000"/>
              </a:lnSpc>
              <a:spcBef>
                <a:spcPts val="20"/>
              </a:spcBef>
            </a:pPr>
            <a:r>
              <a:rPr sz="2800" spc="-10" dirty="0">
                <a:latin typeface="Comic Sans MS"/>
                <a:cs typeface="Comic Sans MS"/>
              </a:rPr>
              <a:t>STRUCTURE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333375"/>
            <a:ext cx="6515100" cy="619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729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68" y="312166"/>
            <a:ext cx="8462263" cy="1107996"/>
          </a:xfrm>
        </p:spPr>
        <p:txBody>
          <a:bodyPr/>
          <a:lstStyle/>
          <a:p>
            <a:r>
              <a:rPr lang="en-US" u="sng" dirty="0"/>
              <a:t>Evaluation of Postﬁx Expressions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45" y="1333500"/>
            <a:ext cx="6296025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868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990600"/>
            <a:ext cx="558165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8546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68" y="312166"/>
            <a:ext cx="8462263" cy="553998"/>
          </a:xfrm>
        </p:spPr>
        <p:txBody>
          <a:bodyPr/>
          <a:lstStyle/>
          <a:p>
            <a:r>
              <a:rPr lang="en-US" u="none" dirty="0"/>
              <a:t>Backtracking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43000"/>
            <a:ext cx="762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Backtracking is another stack use found in applications such as computer gaming, decision analysis, and expert systems. We examine two backtracking applications in this section: goal seeking and the eight queens problem.</a:t>
            </a:r>
          </a:p>
        </p:txBody>
      </p:sp>
      <p:sp>
        <p:nvSpPr>
          <p:cNvPr id="4" name="Rectangle 3"/>
          <p:cNvSpPr/>
          <p:nvPr/>
        </p:nvSpPr>
        <p:spPr>
          <a:xfrm>
            <a:off x="886078" y="2094805"/>
            <a:ext cx="74959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Goal </a:t>
            </a:r>
            <a:r>
              <a:rPr lang="en-US" dirty="0"/>
              <a:t>Seeking Figure 3-17 is an example of a goal-seeking application. One way to portray the problem is to lay out the steps in the form of a graph that contains several alternate paths. Only one of the paths in the ﬁgure leads to a desired goal. Whereas we can immediately see the correct path when we look at the ﬁgure, the computer needs an algorithm to determine the correct path.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2" y="3886200"/>
            <a:ext cx="585787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278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48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6386"/>
            <a:ext cx="9126220" cy="6802120"/>
            <a:chOff x="0" y="56386"/>
            <a:chExt cx="9126220" cy="6802120"/>
          </a:xfrm>
        </p:grpSpPr>
        <p:sp>
          <p:nvSpPr>
            <p:cNvPr id="3" name="object 3"/>
            <p:cNvSpPr/>
            <p:nvPr/>
          </p:nvSpPr>
          <p:spPr>
            <a:xfrm>
              <a:off x="170687" y="56386"/>
              <a:ext cx="8955024" cy="68016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629" y="615696"/>
              <a:ext cx="9003792" cy="56113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600" y="76198"/>
              <a:ext cx="8839200" cy="6705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8600" y="76198"/>
              <a:ext cx="8839200" cy="6705600"/>
            </a:xfrm>
            <a:custGeom>
              <a:avLst/>
              <a:gdLst/>
              <a:ahLst/>
              <a:cxnLst/>
              <a:rect l="l" t="t" r="r" b="b"/>
              <a:pathLst>
                <a:path w="8839200" h="6705600">
                  <a:moveTo>
                    <a:pt x="0" y="6705600"/>
                  </a:moveTo>
                  <a:lnTo>
                    <a:pt x="8839200" y="6705600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6705600"/>
                  </a:lnTo>
                  <a:close/>
                </a:path>
              </a:pathLst>
            </a:custGeom>
            <a:ln w="9144">
              <a:solidFill>
                <a:srgbClr val="2CA1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7068" y="744981"/>
            <a:ext cx="73285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What </a:t>
            </a:r>
            <a:r>
              <a:rPr sz="4000" spc="-5" dirty="0"/>
              <a:t>is </a:t>
            </a:r>
            <a:r>
              <a:rPr sz="4000" spc="-10" dirty="0"/>
              <a:t>Linear </a:t>
            </a:r>
            <a:r>
              <a:rPr sz="4000" spc="-5" dirty="0"/>
              <a:t>Data</a:t>
            </a:r>
            <a:r>
              <a:rPr sz="4000" spc="95" dirty="0"/>
              <a:t> </a:t>
            </a:r>
            <a:r>
              <a:rPr sz="4000" spc="-10" dirty="0"/>
              <a:t>Structure</a:t>
            </a:r>
            <a:endParaRPr sz="4000"/>
          </a:p>
        </p:txBody>
      </p:sp>
      <p:sp>
        <p:nvSpPr>
          <p:cNvPr id="8" name="object 8"/>
          <p:cNvSpPr txBox="1"/>
          <p:nvPr/>
        </p:nvSpPr>
        <p:spPr>
          <a:xfrm>
            <a:off x="417068" y="2333370"/>
            <a:ext cx="8258809" cy="3515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marR="104139" indent="-25654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SzPct val="67187"/>
              <a:buFont typeface="Wingdings"/>
              <a:buChar char=""/>
              <a:tabLst>
                <a:tab pos="269240" algn="l"/>
              </a:tabLst>
            </a:pPr>
            <a:r>
              <a:rPr sz="3200" spc="-5" dirty="0">
                <a:latin typeface="Comic Sans MS"/>
                <a:cs typeface="Comic Sans MS"/>
              </a:rPr>
              <a:t>In </a:t>
            </a:r>
            <a:r>
              <a:rPr sz="3200" dirty="0">
                <a:latin typeface="Comic Sans MS"/>
                <a:cs typeface="Comic Sans MS"/>
              </a:rPr>
              <a:t>linear data structure, data </a:t>
            </a:r>
            <a:r>
              <a:rPr sz="3200" spc="-5" dirty="0">
                <a:latin typeface="Comic Sans MS"/>
                <a:cs typeface="Comic Sans MS"/>
              </a:rPr>
              <a:t>is </a:t>
            </a:r>
            <a:r>
              <a:rPr sz="3200" dirty="0">
                <a:latin typeface="Comic Sans MS"/>
                <a:cs typeface="Comic Sans MS"/>
              </a:rPr>
              <a:t>arranged  in linear</a:t>
            </a:r>
            <a:r>
              <a:rPr sz="3200" spc="-2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sequence.</a:t>
            </a:r>
            <a:endParaRPr sz="3200">
              <a:latin typeface="Comic Sans MS"/>
              <a:cs typeface="Comic Sans MS"/>
            </a:endParaRPr>
          </a:p>
          <a:p>
            <a:pPr marL="268605" marR="485140" indent="-256540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7187"/>
              <a:buFont typeface="Wingdings"/>
              <a:buChar char=""/>
              <a:tabLst>
                <a:tab pos="390525" algn="l"/>
                <a:tab pos="391160" algn="l"/>
              </a:tabLst>
            </a:pPr>
            <a:r>
              <a:rPr dirty="0"/>
              <a:t>	</a:t>
            </a:r>
            <a:r>
              <a:rPr sz="3200" spc="5" dirty="0">
                <a:latin typeface="Comic Sans MS"/>
                <a:cs typeface="Comic Sans MS"/>
              </a:rPr>
              <a:t>Data </a:t>
            </a:r>
            <a:r>
              <a:rPr sz="3200" spc="-5" dirty="0">
                <a:latin typeface="Comic Sans MS"/>
                <a:cs typeface="Comic Sans MS"/>
              </a:rPr>
              <a:t>items </a:t>
            </a:r>
            <a:r>
              <a:rPr sz="3200" dirty="0">
                <a:latin typeface="Comic Sans MS"/>
                <a:cs typeface="Comic Sans MS"/>
              </a:rPr>
              <a:t>can </a:t>
            </a:r>
            <a:r>
              <a:rPr sz="3200" spc="-5" dirty="0">
                <a:latin typeface="Comic Sans MS"/>
                <a:cs typeface="Comic Sans MS"/>
              </a:rPr>
              <a:t>be traversed in </a:t>
            </a:r>
            <a:r>
              <a:rPr sz="3200" dirty="0">
                <a:latin typeface="Comic Sans MS"/>
                <a:cs typeface="Comic Sans MS"/>
              </a:rPr>
              <a:t>a single  run.</a:t>
            </a:r>
            <a:endParaRPr sz="3200">
              <a:latin typeface="Comic Sans MS"/>
              <a:cs typeface="Comic Sans MS"/>
            </a:endParaRPr>
          </a:p>
          <a:p>
            <a:pPr marL="268605" marR="5080" indent="-256540">
              <a:lnSpc>
                <a:spcPct val="97200"/>
              </a:lnSpc>
              <a:spcBef>
                <a:spcPts val="500"/>
              </a:spcBef>
              <a:buClr>
                <a:srgbClr val="2CA1BE"/>
              </a:buClr>
              <a:buSzPct val="67187"/>
              <a:buFont typeface="Wingdings"/>
              <a:buChar char=""/>
              <a:tabLst>
                <a:tab pos="390525" algn="l"/>
                <a:tab pos="391160" algn="l"/>
              </a:tabLst>
            </a:pPr>
            <a:r>
              <a:rPr dirty="0"/>
              <a:t>	</a:t>
            </a:r>
            <a:r>
              <a:rPr sz="3200" dirty="0">
                <a:latin typeface="Comic Sans MS"/>
                <a:cs typeface="Comic Sans MS"/>
              </a:rPr>
              <a:t>In linear </a:t>
            </a:r>
            <a:r>
              <a:rPr sz="3200" spc="-5" dirty="0">
                <a:latin typeface="Comic Sans MS"/>
                <a:cs typeface="Comic Sans MS"/>
              </a:rPr>
              <a:t>data </a:t>
            </a:r>
            <a:r>
              <a:rPr sz="3200" dirty="0">
                <a:latin typeface="Comic Sans MS"/>
                <a:cs typeface="Comic Sans MS"/>
              </a:rPr>
              <a:t>structure </a:t>
            </a:r>
            <a:r>
              <a:rPr sz="3200" spc="-5" dirty="0">
                <a:latin typeface="Comic Sans MS"/>
                <a:cs typeface="Comic Sans MS"/>
              </a:rPr>
              <a:t>elements </a:t>
            </a:r>
            <a:r>
              <a:rPr sz="3200" dirty="0">
                <a:latin typeface="Comic Sans MS"/>
                <a:cs typeface="Comic Sans MS"/>
              </a:rPr>
              <a:t>are  accessed or placed </a:t>
            </a:r>
            <a:r>
              <a:rPr sz="3200" spc="-5" dirty="0">
                <a:latin typeface="Comic Sans MS"/>
                <a:cs typeface="Comic Sans MS"/>
              </a:rPr>
              <a:t>in </a:t>
            </a:r>
            <a:r>
              <a:rPr sz="3200" dirty="0">
                <a:latin typeface="Comic Sans MS"/>
                <a:cs typeface="Comic Sans MS"/>
              </a:rPr>
              <a:t>contiguous(together  </a:t>
            </a:r>
            <a:r>
              <a:rPr sz="3200" spc="-5" dirty="0">
                <a:latin typeface="Comic Sans MS"/>
                <a:cs typeface="Comic Sans MS"/>
              </a:rPr>
              <a:t>in </a:t>
            </a:r>
            <a:r>
              <a:rPr sz="3200" dirty="0">
                <a:latin typeface="Comic Sans MS"/>
                <a:cs typeface="Comic Sans MS"/>
              </a:rPr>
              <a:t>sequence) </a:t>
            </a:r>
            <a:r>
              <a:rPr sz="3200" spc="-5" dirty="0">
                <a:latin typeface="Comic Sans MS"/>
                <a:cs typeface="Comic Sans MS"/>
              </a:rPr>
              <a:t>memory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spc="10" dirty="0">
                <a:latin typeface="Comic Sans MS"/>
                <a:cs typeface="Comic Sans MS"/>
              </a:rPr>
              <a:t>location</a:t>
            </a:r>
            <a:r>
              <a:rPr sz="3200" spc="1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65719" y="304800"/>
            <a:ext cx="1443227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08788"/>
            <a:ext cx="9138285" cy="6649720"/>
            <a:chOff x="0" y="208788"/>
            <a:chExt cx="9138285" cy="6649720"/>
          </a:xfrm>
        </p:grpSpPr>
        <p:sp>
          <p:nvSpPr>
            <p:cNvPr id="3" name="object 3"/>
            <p:cNvSpPr/>
            <p:nvPr/>
          </p:nvSpPr>
          <p:spPr>
            <a:xfrm>
              <a:off x="18289" y="208788"/>
              <a:ext cx="8955024" cy="6440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15112"/>
              <a:ext cx="9137905" cy="49453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" y="228600"/>
              <a:ext cx="8839200" cy="6324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00" y="228600"/>
              <a:ext cx="8839200" cy="6324600"/>
            </a:xfrm>
            <a:custGeom>
              <a:avLst/>
              <a:gdLst/>
              <a:ahLst/>
              <a:cxnLst/>
              <a:rect l="l" t="t" r="r" b="b"/>
              <a:pathLst>
                <a:path w="8839200" h="6324600">
                  <a:moveTo>
                    <a:pt x="0" y="6324600"/>
                  </a:moveTo>
                  <a:lnTo>
                    <a:pt x="8839200" y="6324600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6324600"/>
                  </a:lnTo>
                  <a:close/>
                </a:path>
              </a:pathLst>
            </a:custGeom>
            <a:ln w="9144">
              <a:solidFill>
                <a:srgbClr val="2CA1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4668" y="688594"/>
            <a:ext cx="31483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u="none" dirty="0"/>
              <a:t>WHAT</a:t>
            </a:r>
            <a:r>
              <a:rPr sz="5400" u="none" spc="-90" dirty="0"/>
              <a:t> </a:t>
            </a:r>
            <a:r>
              <a:rPr sz="5400" u="none" spc="-5" dirty="0"/>
              <a:t>Is</a:t>
            </a:r>
            <a:endParaRPr sz="5400"/>
          </a:p>
        </p:txBody>
      </p:sp>
      <p:sp>
        <p:nvSpPr>
          <p:cNvPr id="8" name="object 8"/>
          <p:cNvSpPr/>
          <p:nvPr/>
        </p:nvSpPr>
        <p:spPr>
          <a:xfrm>
            <a:off x="277368" y="1478280"/>
            <a:ext cx="3121660" cy="58419"/>
          </a:xfrm>
          <a:custGeom>
            <a:avLst/>
            <a:gdLst/>
            <a:ahLst/>
            <a:cxnLst/>
            <a:rect l="l" t="t" r="r" b="b"/>
            <a:pathLst>
              <a:path w="3121660" h="58419">
                <a:moveTo>
                  <a:pt x="3121152" y="0"/>
                </a:moveTo>
                <a:lnTo>
                  <a:pt x="0" y="0"/>
                </a:lnTo>
                <a:lnTo>
                  <a:pt x="0" y="57912"/>
                </a:lnTo>
                <a:lnTo>
                  <a:pt x="3121152" y="57912"/>
                </a:lnTo>
                <a:lnTo>
                  <a:pt x="3121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4668" y="1576781"/>
            <a:ext cx="8469630" cy="3541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SzPct val="67187"/>
              <a:buFont typeface="Wingdings"/>
              <a:buChar char=""/>
              <a:tabLst>
                <a:tab pos="390525" algn="l"/>
                <a:tab pos="391160" algn="l"/>
              </a:tabLst>
            </a:pPr>
            <a:r>
              <a:rPr dirty="0"/>
              <a:t>	</a:t>
            </a:r>
            <a:r>
              <a:rPr sz="3200" dirty="0">
                <a:latin typeface="Comic Sans MS"/>
                <a:cs typeface="Comic Sans MS"/>
              </a:rPr>
              <a:t>A stack is called a</a:t>
            </a:r>
            <a:r>
              <a:rPr sz="3200" dirty="0">
                <a:solidFill>
                  <a:srgbClr val="FF8118"/>
                </a:solidFill>
                <a:latin typeface="Comic Sans MS"/>
                <a:cs typeface="Comic Sans MS"/>
              </a:rPr>
              <a:t> </a:t>
            </a:r>
            <a:r>
              <a:rPr sz="3200" u="heavy" dirty="0">
                <a:solidFill>
                  <a:srgbClr val="FF8118"/>
                </a:solidFill>
                <a:uFill>
                  <a:solidFill>
                    <a:srgbClr val="FF8118"/>
                  </a:solidFill>
                </a:uFill>
                <a:latin typeface="Comic Sans MS"/>
                <a:cs typeface="Comic Sans MS"/>
                <a:hlinkClick r:id="rId5"/>
              </a:rPr>
              <a:t>last-in-first-out</a:t>
            </a:r>
            <a:r>
              <a:rPr sz="3200" dirty="0">
                <a:solidFill>
                  <a:srgbClr val="FF8118"/>
                </a:solidFill>
                <a:latin typeface="Comic Sans MS"/>
                <a:cs typeface="Comic Sans MS"/>
                <a:hlinkClick r:id="rId5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(LIFO)  </a:t>
            </a:r>
            <a:r>
              <a:rPr sz="3200" dirty="0">
                <a:latin typeface="Comic Sans MS"/>
                <a:cs typeface="Comic Sans MS"/>
              </a:rPr>
              <a:t>collection. This means </a:t>
            </a:r>
            <a:r>
              <a:rPr sz="3200" spc="-5" dirty="0">
                <a:latin typeface="Comic Sans MS"/>
                <a:cs typeface="Comic Sans MS"/>
              </a:rPr>
              <a:t>that </a:t>
            </a:r>
            <a:r>
              <a:rPr sz="3200" dirty="0">
                <a:latin typeface="Comic Sans MS"/>
                <a:cs typeface="Comic Sans MS"/>
              </a:rPr>
              <a:t>the last </a:t>
            </a:r>
            <a:r>
              <a:rPr sz="3200" spc="-5" dirty="0">
                <a:latin typeface="Comic Sans MS"/>
                <a:cs typeface="Comic Sans MS"/>
              </a:rPr>
              <a:t>thing  </a:t>
            </a:r>
            <a:r>
              <a:rPr sz="3200" dirty="0">
                <a:latin typeface="Comic Sans MS"/>
                <a:cs typeface="Comic Sans MS"/>
              </a:rPr>
              <a:t>we added </a:t>
            </a:r>
            <a:r>
              <a:rPr sz="3200" spc="-5" dirty="0">
                <a:latin typeface="Comic Sans MS"/>
                <a:cs typeface="Comic Sans MS"/>
              </a:rPr>
              <a:t>(pushed) is the first </a:t>
            </a:r>
            <a:r>
              <a:rPr sz="3200" dirty="0">
                <a:latin typeface="Comic Sans MS"/>
                <a:cs typeface="Comic Sans MS"/>
              </a:rPr>
              <a:t>thing that  gets pulled </a:t>
            </a:r>
            <a:r>
              <a:rPr sz="3200" spc="-5" dirty="0">
                <a:latin typeface="Comic Sans MS"/>
                <a:cs typeface="Comic Sans MS"/>
              </a:rPr>
              <a:t>(popped)</a:t>
            </a:r>
            <a:r>
              <a:rPr sz="3200" spc="-4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off.</a:t>
            </a:r>
            <a:endParaRPr sz="3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00">
              <a:latin typeface="Comic Sans MS"/>
              <a:cs typeface="Comic Sans MS"/>
            </a:endParaRPr>
          </a:p>
          <a:p>
            <a:pPr marL="268605" marR="44450" indent="-256540">
              <a:lnSpc>
                <a:spcPct val="100000"/>
              </a:lnSpc>
              <a:spcBef>
                <a:spcPts val="5"/>
              </a:spcBef>
            </a:pPr>
            <a:r>
              <a:rPr sz="2150" spc="-620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2150" spc="260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3200" dirty="0">
                <a:latin typeface="Comic Sans MS"/>
                <a:cs typeface="Comic Sans MS"/>
              </a:rPr>
              <a:t>A stack </a:t>
            </a:r>
            <a:r>
              <a:rPr sz="3200" spc="-5" dirty="0">
                <a:latin typeface="Comic Sans MS"/>
                <a:cs typeface="Comic Sans MS"/>
              </a:rPr>
              <a:t>is </a:t>
            </a:r>
            <a:r>
              <a:rPr sz="3200" dirty="0">
                <a:latin typeface="Comic Sans MS"/>
                <a:cs typeface="Comic Sans MS"/>
              </a:rPr>
              <a:t>a </a:t>
            </a:r>
            <a:r>
              <a:rPr sz="3200" spc="-5" dirty="0">
                <a:latin typeface="Comic Sans MS"/>
                <a:cs typeface="Comic Sans MS"/>
              </a:rPr>
              <a:t>sequence </a:t>
            </a:r>
            <a:r>
              <a:rPr sz="3200" dirty="0">
                <a:latin typeface="Comic Sans MS"/>
                <a:cs typeface="Comic Sans MS"/>
              </a:rPr>
              <a:t>of </a:t>
            </a:r>
            <a:r>
              <a:rPr sz="3200" spc="-5" dirty="0">
                <a:latin typeface="Comic Sans MS"/>
                <a:cs typeface="Comic Sans MS"/>
              </a:rPr>
              <a:t>items that </a:t>
            </a:r>
            <a:r>
              <a:rPr sz="3200" dirty="0">
                <a:latin typeface="Comic Sans MS"/>
                <a:cs typeface="Comic Sans MS"/>
              </a:rPr>
              <a:t>are  accessible at only one end of the</a:t>
            </a:r>
            <a:r>
              <a:rPr sz="3200" spc="-5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sequence.</a:t>
            </a:r>
            <a:endParaRPr sz="3200">
              <a:latin typeface="Comic Sans MS"/>
              <a:cs typeface="Comic Sans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810000" y="550163"/>
            <a:ext cx="5331460" cy="1028700"/>
            <a:chOff x="3810000" y="550163"/>
            <a:chExt cx="5331460" cy="1028700"/>
          </a:xfrm>
        </p:grpSpPr>
        <p:sp>
          <p:nvSpPr>
            <p:cNvPr id="11" name="object 11"/>
            <p:cNvSpPr/>
            <p:nvPr/>
          </p:nvSpPr>
          <p:spPr>
            <a:xfrm>
              <a:off x="7426452" y="550163"/>
              <a:ext cx="1714500" cy="10287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10000" y="664463"/>
              <a:ext cx="3771900" cy="9144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0" y="1447800"/>
            <a:ext cx="335280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7068" y="231394"/>
            <a:ext cx="67202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u="none" dirty="0"/>
              <a:t>EXAMPLES </a:t>
            </a:r>
            <a:r>
              <a:rPr sz="4800" u="none" spc="-5" dirty="0"/>
              <a:t>OF</a:t>
            </a:r>
            <a:r>
              <a:rPr sz="4800" u="none" spc="-65" dirty="0"/>
              <a:t> </a:t>
            </a:r>
            <a:r>
              <a:rPr sz="4800" u="none" spc="-5" dirty="0"/>
              <a:t>STACK:</a:t>
            </a:r>
            <a:endParaRPr sz="4800"/>
          </a:p>
        </p:txBody>
      </p:sp>
      <p:grpSp>
        <p:nvGrpSpPr>
          <p:cNvPr id="4" name="object 4"/>
          <p:cNvGrpSpPr/>
          <p:nvPr/>
        </p:nvGrpSpPr>
        <p:grpSpPr>
          <a:xfrm>
            <a:off x="228600" y="934211"/>
            <a:ext cx="6893559" cy="5364480"/>
            <a:chOff x="228600" y="934211"/>
            <a:chExt cx="6893559" cy="5364480"/>
          </a:xfrm>
        </p:grpSpPr>
        <p:sp>
          <p:nvSpPr>
            <p:cNvPr id="5" name="object 5"/>
            <p:cNvSpPr/>
            <p:nvPr/>
          </p:nvSpPr>
          <p:spPr>
            <a:xfrm>
              <a:off x="429768" y="934211"/>
              <a:ext cx="6692265" cy="52069"/>
            </a:xfrm>
            <a:custGeom>
              <a:avLst/>
              <a:gdLst/>
              <a:ahLst/>
              <a:cxnLst/>
              <a:rect l="l" t="t" r="r" b="b"/>
              <a:pathLst>
                <a:path w="6692265" h="52069">
                  <a:moveTo>
                    <a:pt x="6691883" y="0"/>
                  </a:moveTo>
                  <a:lnTo>
                    <a:pt x="0" y="0"/>
                  </a:lnTo>
                  <a:lnTo>
                    <a:pt x="0" y="51815"/>
                  </a:lnTo>
                  <a:lnTo>
                    <a:pt x="6691883" y="51815"/>
                  </a:lnTo>
                  <a:lnTo>
                    <a:pt x="66918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8600" y="990599"/>
              <a:ext cx="3308604" cy="53080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Operations that </a:t>
            </a:r>
            <a:r>
              <a:rPr sz="4000" spc="-5" dirty="0"/>
              <a:t>can be performed </a:t>
            </a:r>
            <a:r>
              <a:rPr sz="4000" u="none" spc="-5" dirty="0"/>
              <a:t> </a:t>
            </a:r>
            <a:r>
              <a:rPr sz="4000" spc="-5" dirty="0"/>
              <a:t>on</a:t>
            </a:r>
            <a:r>
              <a:rPr sz="4000" dirty="0"/>
              <a:t> </a:t>
            </a:r>
            <a:r>
              <a:rPr sz="4000" spc="-10" dirty="0"/>
              <a:t>STACK: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40868" y="2895422"/>
            <a:ext cx="1708150" cy="1604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5140" indent="-473075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SzPct val="56250"/>
              <a:buFont typeface="Wingdings"/>
              <a:buChar char=""/>
              <a:tabLst>
                <a:tab pos="485140" algn="l"/>
                <a:tab pos="485775" algn="l"/>
              </a:tabLst>
            </a:pPr>
            <a:r>
              <a:rPr sz="3200" dirty="0">
                <a:latin typeface="Comic Sans MS"/>
                <a:cs typeface="Comic Sans MS"/>
              </a:rPr>
              <a:t>PUSH.</a:t>
            </a:r>
            <a:endParaRPr sz="3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"/>
            </a:pPr>
            <a:endParaRPr sz="3400">
              <a:latin typeface="Comic Sans MS"/>
              <a:cs typeface="Comic Sans MS"/>
            </a:endParaRPr>
          </a:p>
          <a:p>
            <a:pPr marL="512445" indent="-500380">
              <a:lnSpc>
                <a:spcPct val="100000"/>
              </a:lnSpc>
              <a:buClr>
                <a:srgbClr val="2CA1BE"/>
              </a:buClr>
              <a:buSzPct val="67187"/>
              <a:buFont typeface="Wingdings"/>
              <a:buChar char=""/>
              <a:tabLst>
                <a:tab pos="512445" algn="l"/>
                <a:tab pos="513080" algn="l"/>
              </a:tabLst>
            </a:pPr>
            <a:r>
              <a:rPr sz="3200" dirty="0">
                <a:latin typeface="Comic Sans MS"/>
                <a:cs typeface="Comic Sans MS"/>
              </a:rPr>
              <a:t>POP.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5632" y="1219200"/>
            <a:ext cx="3610356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2667000"/>
            <a:ext cx="8029956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7068" y="235594"/>
            <a:ext cx="8178800" cy="214757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200" dirty="0"/>
              <a:t>PUSH</a:t>
            </a:r>
            <a:r>
              <a:rPr sz="3200" u="none" dirty="0"/>
              <a:t> </a:t>
            </a:r>
            <a:r>
              <a:rPr sz="2800" u="none" spc="-5" dirty="0"/>
              <a:t>: It is </a:t>
            </a:r>
            <a:r>
              <a:rPr sz="2800" u="none" spc="-10" dirty="0"/>
              <a:t>used </a:t>
            </a:r>
            <a:r>
              <a:rPr sz="2800" u="none" spc="-5" dirty="0"/>
              <a:t>to </a:t>
            </a:r>
            <a:r>
              <a:rPr sz="2800" u="none" spc="-10" dirty="0"/>
              <a:t>insert items into the</a:t>
            </a:r>
            <a:r>
              <a:rPr sz="2800" u="none" spc="270" dirty="0"/>
              <a:t> </a:t>
            </a:r>
            <a:r>
              <a:rPr sz="2800" u="none" spc="-10" dirty="0"/>
              <a:t>stack.</a:t>
            </a:r>
            <a:endParaRPr sz="2800"/>
          </a:p>
          <a:p>
            <a:pPr marL="12700" marR="57785">
              <a:lnSpc>
                <a:spcPct val="105200"/>
              </a:lnSpc>
              <a:spcBef>
                <a:spcPts val="250"/>
              </a:spcBef>
            </a:pPr>
            <a:r>
              <a:rPr dirty="0"/>
              <a:t>POP</a:t>
            </a:r>
            <a:r>
              <a:rPr u="none" dirty="0"/>
              <a:t>: </a:t>
            </a:r>
            <a:r>
              <a:rPr sz="2800" u="none" spc="-5" dirty="0"/>
              <a:t>It is </a:t>
            </a:r>
            <a:r>
              <a:rPr sz="2800" u="none" spc="-10" dirty="0"/>
              <a:t>used </a:t>
            </a:r>
            <a:r>
              <a:rPr sz="2800" u="none" spc="-5" dirty="0"/>
              <a:t>to delete items </a:t>
            </a:r>
            <a:r>
              <a:rPr sz="2800" u="none" spc="-10" dirty="0"/>
              <a:t>from </a:t>
            </a:r>
            <a:r>
              <a:rPr sz="2800" u="none" spc="-5" dirty="0"/>
              <a:t>stack.  </a:t>
            </a:r>
            <a:r>
              <a:rPr sz="3200" spc="-5" dirty="0"/>
              <a:t>TOP</a:t>
            </a:r>
            <a:r>
              <a:rPr sz="3200" u="none" spc="-5" dirty="0"/>
              <a:t>: </a:t>
            </a:r>
            <a:r>
              <a:rPr sz="2800" u="none" spc="-5" dirty="0"/>
              <a:t>It represents the current location of </a:t>
            </a:r>
            <a:r>
              <a:rPr sz="2800" u="none" spc="-10" dirty="0"/>
              <a:t>data  </a:t>
            </a:r>
            <a:r>
              <a:rPr sz="2800" u="none" spc="-5" dirty="0"/>
              <a:t>in</a:t>
            </a:r>
            <a:r>
              <a:rPr sz="2800" u="none" spc="-10" dirty="0"/>
              <a:t> </a:t>
            </a:r>
            <a:r>
              <a:rPr sz="2800" u="none" spc="-5" dirty="0"/>
              <a:t>stack.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268" y="162255"/>
            <a:ext cx="73520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ALGORITHM </a:t>
            </a:r>
            <a:r>
              <a:rPr spc="5" dirty="0"/>
              <a:t>OF </a:t>
            </a:r>
            <a:r>
              <a:rPr spc="-5" dirty="0"/>
              <a:t>INSERTION IN </a:t>
            </a:r>
            <a:r>
              <a:rPr u="none" spc="-5" dirty="0"/>
              <a:t> </a:t>
            </a:r>
            <a:r>
              <a:rPr spc="-5" dirty="0"/>
              <a:t>STACK:</a:t>
            </a:r>
            <a:r>
              <a:rPr spc="10" dirty="0"/>
              <a:t> </a:t>
            </a:r>
            <a:r>
              <a:rPr spc="-5" dirty="0"/>
              <a:t>(PUSH)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268" y="1727733"/>
            <a:ext cx="4916170" cy="432371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495"/>
              </a:spcBef>
              <a:buClr>
                <a:srgbClr val="2CA1BE"/>
              </a:buClr>
              <a:buSzPct val="67857"/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omic Sans MS"/>
                <a:cs typeface="Comic Sans MS"/>
              </a:rPr>
              <a:t>Insertion(a,top,item,max)</a:t>
            </a:r>
            <a:endParaRPr sz="2800">
              <a:latin typeface="Comic Sans MS"/>
              <a:cs typeface="Comic Sans MS"/>
            </a:endParaRPr>
          </a:p>
          <a:p>
            <a:pPr marL="527685" indent="-51562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7857"/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omic Sans MS"/>
                <a:cs typeface="Comic Sans MS"/>
              </a:rPr>
              <a:t>If top=max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then</a:t>
            </a:r>
            <a:endParaRPr sz="2800">
              <a:latin typeface="Comic Sans MS"/>
              <a:cs typeface="Comic Sans MS"/>
            </a:endParaRPr>
          </a:p>
          <a:p>
            <a:pPr marL="544830">
              <a:lnSpc>
                <a:spcPct val="100000"/>
              </a:lnSpc>
              <a:spcBef>
                <a:spcPts val="409"/>
              </a:spcBef>
            </a:pPr>
            <a:r>
              <a:rPr sz="2800" spc="-5" dirty="0">
                <a:latin typeface="Comic Sans MS"/>
                <a:cs typeface="Comic Sans MS"/>
              </a:rPr>
              <a:t>print </a:t>
            </a:r>
            <a:r>
              <a:rPr sz="2800" spc="-10" dirty="0">
                <a:latin typeface="Comic Sans MS"/>
                <a:cs typeface="Comic Sans MS"/>
              </a:rPr>
              <a:t>‘STACK</a:t>
            </a:r>
            <a:r>
              <a:rPr sz="2800" spc="1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OVERFLOW’</a:t>
            </a:r>
            <a:endParaRPr sz="2800">
              <a:latin typeface="Comic Sans MS"/>
              <a:cs typeface="Comic Sans MS"/>
            </a:endParaRPr>
          </a:p>
          <a:p>
            <a:pPr marL="544830" marR="3691254">
              <a:lnSpc>
                <a:spcPct val="111800"/>
              </a:lnSpc>
            </a:pPr>
            <a:r>
              <a:rPr sz="2800" spc="-5" dirty="0">
                <a:latin typeface="Comic Sans MS"/>
                <a:cs typeface="Comic Sans MS"/>
              </a:rPr>
              <a:t>exit  else</a:t>
            </a:r>
            <a:endParaRPr sz="2800">
              <a:latin typeface="Comic Sans MS"/>
              <a:cs typeface="Comic Sans MS"/>
            </a:endParaRPr>
          </a:p>
          <a:p>
            <a:pPr marL="530860" marR="2774950" indent="-530860">
              <a:lnSpc>
                <a:spcPct val="111800"/>
              </a:lnSpc>
              <a:spcBef>
                <a:spcPts val="10"/>
              </a:spcBef>
              <a:buAutoNum type="arabicPeriod" startAt="3"/>
              <a:tabLst>
                <a:tab pos="530860" algn="l"/>
                <a:tab pos="531495" algn="l"/>
              </a:tabLst>
            </a:pPr>
            <a:r>
              <a:rPr sz="2800" spc="-10" dirty="0">
                <a:latin typeface="Comic Sans MS"/>
                <a:cs typeface="Comic Sans MS"/>
              </a:rPr>
              <a:t>t</a:t>
            </a:r>
            <a:r>
              <a:rPr sz="2800" dirty="0">
                <a:latin typeface="Comic Sans MS"/>
                <a:cs typeface="Comic Sans MS"/>
              </a:rPr>
              <a:t>o</a:t>
            </a:r>
            <a:r>
              <a:rPr sz="2800" spc="-5" dirty="0">
                <a:latin typeface="Comic Sans MS"/>
                <a:cs typeface="Comic Sans MS"/>
              </a:rPr>
              <a:t>p=</a:t>
            </a:r>
            <a:r>
              <a:rPr sz="2800" dirty="0">
                <a:latin typeface="Comic Sans MS"/>
                <a:cs typeface="Comic Sans MS"/>
              </a:rPr>
              <a:t>t</a:t>
            </a:r>
            <a:r>
              <a:rPr sz="2800" spc="-5" dirty="0">
                <a:latin typeface="Comic Sans MS"/>
                <a:cs typeface="Comic Sans MS"/>
              </a:rPr>
              <a:t>o</a:t>
            </a:r>
            <a:r>
              <a:rPr sz="2800" dirty="0">
                <a:latin typeface="Comic Sans MS"/>
                <a:cs typeface="Comic Sans MS"/>
              </a:rPr>
              <a:t>p</a:t>
            </a:r>
            <a:r>
              <a:rPr sz="2800" spc="-10" dirty="0">
                <a:latin typeface="Comic Sans MS"/>
                <a:cs typeface="Comic Sans MS"/>
              </a:rPr>
              <a:t>+1  </a:t>
            </a:r>
            <a:r>
              <a:rPr sz="2800" spc="-5" dirty="0">
                <a:latin typeface="Comic Sans MS"/>
                <a:cs typeface="Comic Sans MS"/>
              </a:rPr>
              <a:t>end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if</a:t>
            </a:r>
            <a:endParaRPr sz="2800">
              <a:latin typeface="Comic Sans MS"/>
              <a:cs typeface="Comic Sans MS"/>
            </a:endParaRPr>
          </a:p>
          <a:p>
            <a:pPr marL="527685" indent="-515620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7857"/>
              <a:buAutoNum type="arabicPeriod" startAt="3"/>
              <a:tabLst>
                <a:tab pos="527685" algn="l"/>
                <a:tab pos="528320" algn="l"/>
              </a:tabLst>
            </a:pPr>
            <a:r>
              <a:rPr sz="2800" spc="-5" dirty="0">
                <a:latin typeface="Comic Sans MS"/>
                <a:cs typeface="Comic Sans MS"/>
              </a:rPr>
              <a:t>a[top]=item</a:t>
            </a:r>
            <a:endParaRPr sz="2800">
              <a:latin typeface="Comic Sans MS"/>
              <a:cs typeface="Comic Sans MS"/>
            </a:endParaRPr>
          </a:p>
          <a:p>
            <a:pPr marL="527685" indent="-515620">
              <a:lnSpc>
                <a:spcPct val="100000"/>
              </a:lnSpc>
              <a:spcBef>
                <a:spcPts val="405"/>
              </a:spcBef>
              <a:buClr>
                <a:srgbClr val="2CA1BE"/>
              </a:buClr>
              <a:buSzPct val="67857"/>
              <a:buAutoNum type="arabicPeriod" startAt="3"/>
              <a:tabLst>
                <a:tab pos="527685" algn="l"/>
                <a:tab pos="528320" algn="l"/>
              </a:tabLst>
            </a:pPr>
            <a:r>
              <a:rPr sz="2800" spc="-5" dirty="0">
                <a:latin typeface="Comic Sans MS"/>
                <a:cs typeface="Comic Sans MS"/>
              </a:rPr>
              <a:t>Exit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9000" y="3733800"/>
            <a:ext cx="5391911" cy="2458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ALGORITHM OF </a:t>
            </a:r>
            <a:r>
              <a:rPr dirty="0"/>
              <a:t>DELETION </a:t>
            </a:r>
            <a:r>
              <a:rPr spc="-5" dirty="0"/>
              <a:t>IN </a:t>
            </a:r>
            <a:r>
              <a:rPr u="none" spc="-5" dirty="0"/>
              <a:t> </a:t>
            </a:r>
            <a:r>
              <a:rPr spc="-5" dirty="0"/>
              <a:t>STACK:</a:t>
            </a:r>
            <a:r>
              <a:rPr spc="10" dirty="0"/>
              <a:t> </a:t>
            </a:r>
            <a:r>
              <a:rPr spc="-5" dirty="0"/>
              <a:t>(POP)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7068" y="1946274"/>
            <a:ext cx="5156200" cy="4239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Clr>
                <a:srgbClr val="2CA1BE"/>
              </a:buClr>
              <a:buSzPct val="67857"/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omic Sans MS"/>
                <a:cs typeface="Comic Sans MS"/>
              </a:rPr>
              <a:t>Deletion(a,top,item)</a:t>
            </a:r>
            <a:endParaRPr sz="2800">
              <a:latin typeface="Comic Sans MS"/>
              <a:cs typeface="Comic Sans MS"/>
            </a:endParaRPr>
          </a:p>
          <a:p>
            <a:pPr marL="527685" indent="-515620">
              <a:lnSpc>
                <a:spcPct val="100000"/>
              </a:lnSpc>
              <a:spcBef>
                <a:spcPts val="145"/>
              </a:spcBef>
              <a:buClr>
                <a:srgbClr val="2CA1BE"/>
              </a:buClr>
              <a:buSzPct val="67857"/>
              <a:buAutoNum type="arabicPeriod"/>
              <a:tabLst>
                <a:tab pos="527685" algn="l"/>
                <a:tab pos="528320" algn="l"/>
              </a:tabLst>
            </a:pPr>
            <a:r>
              <a:rPr sz="2800" spc="135" dirty="0">
                <a:latin typeface="Arial"/>
                <a:cs typeface="Arial"/>
              </a:rPr>
              <a:t>If </a:t>
            </a:r>
            <a:r>
              <a:rPr sz="2800" spc="280" dirty="0">
                <a:latin typeface="Arial"/>
                <a:cs typeface="Arial"/>
              </a:rPr>
              <a:t>top=0</a:t>
            </a:r>
            <a:r>
              <a:rPr sz="2800" spc="85" dirty="0">
                <a:latin typeface="Arial"/>
                <a:cs typeface="Arial"/>
              </a:rPr>
              <a:t> </a:t>
            </a:r>
            <a:r>
              <a:rPr sz="2800" spc="150" dirty="0">
                <a:latin typeface="Arial"/>
                <a:cs typeface="Arial"/>
              </a:rPr>
              <a:t>then</a:t>
            </a:r>
            <a:endParaRPr sz="2800">
              <a:latin typeface="Arial"/>
              <a:cs typeface="Arial"/>
            </a:endParaRPr>
          </a:p>
          <a:p>
            <a:pPr marL="576580">
              <a:lnSpc>
                <a:spcPct val="100000"/>
              </a:lnSpc>
              <a:spcBef>
                <a:spcPts val="395"/>
              </a:spcBef>
            </a:pPr>
            <a:r>
              <a:rPr sz="2800" spc="204" dirty="0">
                <a:latin typeface="Arial"/>
                <a:cs typeface="Arial"/>
              </a:rPr>
              <a:t>print </a:t>
            </a:r>
            <a:r>
              <a:rPr sz="2800" spc="-25" dirty="0">
                <a:latin typeface="Arial"/>
                <a:cs typeface="Arial"/>
              </a:rPr>
              <a:t>‘STACK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UNDERFLOW’</a:t>
            </a:r>
            <a:endParaRPr sz="2800">
              <a:latin typeface="Arial"/>
              <a:cs typeface="Arial"/>
            </a:endParaRPr>
          </a:p>
          <a:p>
            <a:pPr marL="576580" marR="3891915">
              <a:lnSpc>
                <a:spcPct val="111800"/>
              </a:lnSpc>
              <a:spcBef>
                <a:spcPts val="15"/>
              </a:spcBef>
            </a:pPr>
            <a:r>
              <a:rPr sz="2800" spc="185" dirty="0">
                <a:latin typeface="Arial"/>
                <a:cs typeface="Arial"/>
              </a:rPr>
              <a:t>exit  </a:t>
            </a:r>
            <a:r>
              <a:rPr sz="2800" spc="45" dirty="0">
                <a:latin typeface="Arial"/>
                <a:cs typeface="Arial"/>
              </a:rPr>
              <a:t>else</a:t>
            </a:r>
            <a:endParaRPr sz="2800">
              <a:latin typeface="Arial"/>
              <a:cs typeface="Arial"/>
            </a:endParaRPr>
          </a:p>
          <a:p>
            <a:pPr marL="576580" marR="2523490" indent="-564515">
              <a:lnSpc>
                <a:spcPts val="3770"/>
              </a:lnSpc>
              <a:spcBef>
                <a:spcPts val="180"/>
              </a:spcBef>
              <a:buAutoNum type="arabicPeriod" startAt="3"/>
              <a:tabLst>
                <a:tab pos="574675" algn="l"/>
                <a:tab pos="575945" algn="l"/>
              </a:tabLst>
            </a:pPr>
            <a:r>
              <a:rPr sz="2800" spc="210" dirty="0">
                <a:latin typeface="Arial"/>
                <a:cs typeface="Arial"/>
              </a:rPr>
              <a:t>item=a</a:t>
            </a:r>
            <a:r>
              <a:rPr sz="2800" spc="125" dirty="0">
                <a:latin typeface="Arial"/>
                <a:cs typeface="Arial"/>
              </a:rPr>
              <a:t>[</a:t>
            </a:r>
            <a:r>
              <a:rPr sz="2800" spc="160" dirty="0">
                <a:latin typeface="Arial"/>
                <a:cs typeface="Arial"/>
              </a:rPr>
              <a:t>top]  </a:t>
            </a:r>
            <a:r>
              <a:rPr sz="2800" spc="120" dirty="0">
                <a:latin typeface="Arial"/>
                <a:cs typeface="Arial"/>
              </a:rPr>
              <a:t>end</a:t>
            </a:r>
            <a:r>
              <a:rPr sz="2800" spc="100" dirty="0">
                <a:latin typeface="Arial"/>
                <a:cs typeface="Arial"/>
              </a:rPr>
              <a:t> </a:t>
            </a:r>
            <a:r>
              <a:rPr sz="2800" spc="210" dirty="0">
                <a:latin typeface="Arial"/>
                <a:cs typeface="Arial"/>
              </a:rPr>
              <a:t>if</a:t>
            </a:r>
            <a:endParaRPr sz="28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200"/>
              </a:spcBef>
              <a:buClr>
                <a:srgbClr val="2CA1BE"/>
              </a:buClr>
              <a:buSzPct val="67857"/>
              <a:buAutoNum type="arabicPeriod" startAt="3"/>
              <a:tabLst>
                <a:tab pos="527685" algn="l"/>
                <a:tab pos="528320" algn="l"/>
              </a:tabLst>
            </a:pPr>
            <a:r>
              <a:rPr sz="2800" spc="300" dirty="0">
                <a:latin typeface="Arial"/>
                <a:cs typeface="Arial"/>
              </a:rPr>
              <a:t>top=top-1</a:t>
            </a:r>
            <a:endParaRPr sz="28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7857"/>
              <a:buAutoNum type="arabicPeriod" startAt="3"/>
              <a:tabLst>
                <a:tab pos="527685" algn="l"/>
                <a:tab pos="528320" algn="l"/>
              </a:tabLst>
            </a:pPr>
            <a:r>
              <a:rPr sz="2800" spc="100" dirty="0">
                <a:latin typeface="Arial"/>
                <a:cs typeface="Arial"/>
              </a:rPr>
              <a:t>Exit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33800" y="3276600"/>
            <a:ext cx="5257800" cy="2801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811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433</Words>
  <Application>Microsoft Office PowerPoint</Application>
  <PresentationFormat>On-screen Show (4:3)</PresentationFormat>
  <Paragraphs>132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STACK</vt:lpstr>
      <vt:lpstr>PowerPoint Presentation</vt:lpstr>
      <vt:lpstr>What is Linear Data Structure</vt:lpstr>
      <vt:lpstr>WHAT Is</vt:lpstr>
      <vt:lpstr>EXAMPLES OF STACK:</vt:lpstr>
      <vt:lpstr>Operations that can be performed  on STACK:</vt:lpstr>
      <vt:lpstr>PUSH : It is used to insert items into the stack. POP: It is used to delete items from stack.  TOP: It represents the current location of data  in stack.</vt:lpstr>
      <vt:lpstr>ALGORITHM OF INSERTION IN  STACK: (PUSH)</vt:lpstr>
      <vt:lpstr>ALGORITHM OF DELETION IN  STACK: (POP)</vt:lpstr>
      <vt:lpstr>ALGORITHM OF DISPLAY IN  STACK:</vt:lpstr>
      <vt:lpstr>APPLICATIONS OF STACKS ARE:</vt:lpstr>
      <vt:lpstr>For example:</vt:lpstr>
      <vt:lpstr>II. Checking the validity of an expression  containing nested parenthesis:</vt:lpstr>
      <vt:lpstr>For example:</vt:lpstr>
      <vt:lpstr>III. Evaluating arithmetic expressions:</vt:lpstr>
      <vt:lpstr>Conversion of INFIX to POSTFIX conversion:</vt:lpstr>
      <vt:lpstr>CONVERSION OF INFIX INTO POSTFIX  2+(4-1)*3 into 241-3*+</vt:lpstr>
      <vt:lpstr>Convert Inﬁx to Postﬁx </vt:lpstr>
      <vt:lpstr>PowerPoint Presentation</vt:lpstr>
      <vt:lpstr>PowerPoint Presentation</vt:lpstr>
      <vt:lpstr>Evaluation of Postﬁx Expressions </vt:lpstr>
      <vt:lpstr>PowerPoint Presentation</vt:lpstr>
      <vt:lpstr>Backtracking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</dc:title>
  <dc:creator>Admin</dc:creator>
  <cp:lastModifiedBy>Windows User</cp:lastModifiedBy>
  <cp:revision>4</cp:revision>
  <dcterms:created xsi:type="dcterms:W3CDTF">2020-09-16T09:48:21Z</dcterms:created>
  <dcterms:modified xsi:type="dcterms:W3CDTF">2020-09-17T11:45:11Z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2014-11-22T00:00:00Z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2020-09-16T00:00:00Z</vt:filetime>
  </property>
</Properties>
</file>