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4.xml.rels" ContentType="application/vnd.openxmlformats-package.relationships+xml"/>
  <Override PartName="/ppt/notesSlides/_rels/notesSlide23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jpeg" ContentType="image/jpeg"/>
  <Override PartName="/ppt/media/image2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3042FEE-92E3-4C13-9706-B36A477783B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53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5C882CAB-088D-48E8-9C1F-26C0C719A5D4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56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0E760E0C-DF60-423B-8B41-6870354D9072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8344080" y="6480"/>
            <a:ext cx="799920" cy="657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7792C3-D3D4-4789-BAD7-6D3AA2835FB0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8344080" y="6480"/>
            <a:ext cx="799920" cy="65700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1F8F08-A589-4058-A28A-C04BED4FEAEA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"/>
          <p:cNvPicPr/>
          <p:nvPr/>
        </p:nvPicPr>
        <p:blipFill>
          <a:blip r:embed="rId2"/>
          <a:stretch/>
        </p:blipFill>
        <p:spPr>
          <a:xfrm>
            <a:off x="8344080" y="6480"/>
            <a:ext cx="799920" cy="65700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E2F6EEA-E886-440A-B460-1E5A0CDFA7D6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548640"/>
            <a:ext cx="7772040" cy="1216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ff"/>
                </a:solidFill>
                <a:latin typeface="Calibri"/>
              </a:rPr>
              <a:t>Virtual Memory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366560" y="1594080"/>
            <a:ext cx="6400440" cy="1159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prepared and instructed by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Shmuel Wimer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Eng. Faculty, Bar-Ilan University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2046240" y="3199320"/>
            <a:ext cx="2480400" cy="2974320"/>
          </a:xfrm>
          <a:prstGeom prst="rect">
            <a:avLst/>
          </a:prstGeom>
          <a:ln>
            <a:noFill/>
          </a:ln>
        </p:spPr>
      </p:pic>
      <p:sp>
        <p:nvSpPr>
          <p:cNvPr id="13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E7FE91-91B7-4FCE-8B89-07EBC5311CB4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138" name="Picture 2" descr=""/>
          <p:cNvPicPr/>
          <p:nvPr/>
        </p:nvPicPr>
        <p:blipFill>
          <a:blip r:embed="rId2"/>
          <a:stretch/>
        </p:blipFill>
        <p:spPr>
          <a:xfrm>
            <a:off x="4617000" y="3204000"/>
            <a:ext cx="2400120" cy="297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845F75-287C-4C50-9D69-89669D88C761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566640" y="548640"/>
            <a:ext cx="7965360" cy="752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process’s address space, and hence all the data it can access in memory, is defined by its page table, residing in the memory.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OS needs to load only the page table register with the pointer to the table of the process to be run.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process has its own page table (+register), since different processes use the same virtual addresses.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OS allocates the physical memory and updates the page tables, to avoid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collision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of the virtual address spaces of different processes.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Separate page tables provide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protection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of one process from another.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" descr=""/>
          <p:cNvPicPr/>
          <p:nvPr/>
        </p:nvPicPr>
        <p:blipFill>
          <a:blip r:embed="rId1"/>
          <a:stretch/>
        </p:blipFill>
        <p:spPr>
          <a:xfrm>
            <a:off x="1556640" y="990720"/>
            <a:ext cx="5989320" cy="522828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6867360" y="2664000"/>
            <a:ext cx="1619640" cy="1246320"/>
          </a:xfrm>
          <a:prstGeom prst="wedgeRectCallout">
            <a:avLst>
              <a:gd name="adj1" fmla="val -115305"/>
              <a:gd name="adj2" fmla="val 19965"/>
            </a:avLst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6867360" y="2664000"/>
            <a:ext cx="161964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OS algorithm determines the physical page number.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5EA7808-4C95-43A3-A8FD-5F2051AC338C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2906640" y="278640"/>
            <a:ext cx="31500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page table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611640" y="2664000"/>
            <a:ext cx="1619640" cy="1015200"/>
          </a:xfrm>
          <a:prstGeom prst="wedgeRectCallout">
            <a:avLst>
              <a:gd name="adj1" fmla="val 43203"/>
              <a:gd name="adj2" fmla="val -196027"/>
            </a:avLst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8"/>
          <p:cNvSpPr/>
          <p:nvPr/>
        </p:nvSpPr>
        <p:spPr>
          <a:xfrm>
            <a:off x="611640" y="2664000"/>
            <a:ext cx="16196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process has such register.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A7D70C-ED2B-432E-91AD-68EDFEBE3233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566640" y="2243880"/>
            <a:ext cx="7965360" cy="43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OS creates the space on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disk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for all the pages of a process when it creates the process.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disk space is called the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swap space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OS also creates a data structure to record where each virtual page is stored on disk.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may be part of the page table or an auxiliary data structure indexed in the same way as the page table.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566640" y="683640"/>
            <a:ext cx="79653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physical page bit-width is extended to 32 for ease of indexing. The extra bits are used to store additional information.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B45F8C-5F8F-40C1-BC41-71D270CE742C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1069920" y="323640"/>
            <a:ext cx="7012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page table maps each VM page to either a page in main memory or a page stored on disk.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21" name="Group 5"/>
          <p:cNvGrpSpPr/>
          <p:nvPr/>
        </p:nvGrpSpPr>
        <p:grpSpPr>
          <a:xfrm>
            <a:off x="2546640" y="1222920"/>
            <a:ext cx="5985360" cy="4591080"/>
            <a:chOff x="2546640" y="1222920"/>
            <a:chExt cx="5985360" cy="4591080"/>
          </a:xfrm>
        </p:grpSpPr>
        <p:pic>
          <p:nvPicPr>
            <p:cNvPr id="222" name="Picture 2" descr=""/>
            <p:cNvPicPr/>
            <p:nvPr/>
          </p:nvPicPr>
          <p:blipFill>
            <a:blip r:embed="rId1"/>
            <a:stretch/>
          </p:blipFill>
          <p:spPr>
            <a:xfrm>
              <a:off x="2546640" y="1222920"/>
              <a:ext cx="5985360" cy="4591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23" name="Group 6"/>
            <p:cNvGrpSpPr/>
            <p:nvPr/>
          </p:nvGrpSpPr>
          <p:grpSpPr>
            <a:xfrm>
              <a:off x="7182360" y="2055240"/>
              <a:ext cx="764640" cy="1140120"/>
              <a:chOff x="7182360" y="2055240"/>
              <a:chExt cx="764640" cy="1140120"/>
            </a:xfrm>
          </p:grpSpPr>
          <p:sp>
            <p:nvSpPr>
              <p:cNvPr id="224" name="CustomShape 7"/>
              <p:cNvSpPr/>
              <p:nvPr/>
            </p:nvSpPr>
            <p:spPr>
              <a:xfrm>
                <a:off x="7182360" y="2055240"/>
                <a:ext cx="764640" cy="576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alibri"/>
                  </a:rPr>
                  <a:t>frame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225" name="CustomShape 8"/>
              <p:cNvSpPr/>
              <p:nvPr/>
            </p:nvSpPr>
            <p:spPr>
              <a:xfrm>
                <a:off x="7182360" y="2235240"/>
                <a:ext cx="764640" cy="576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alibri"/>
                  </a:rPr>
                  <a:t>frame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226" name="CustomShape 9"/>
              <p:cNvSpPr/>
              <p:nvPr/>
            </p:nvSpPr>
            <p:spPr>
              <a:xfrm>
                <a:off x="7182360" y="2439000"/>
                <a:ext cx="764640" cy="576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alibri"/>
                  </a:rPr>
                  <a:t>frame</a:t>
                </a:r>
                <a:endParaRPr b="0" lang="en-IN" sz="1600" spc="-1" strike="noStrike">
                  <a:latin typeface="Arial"/>
                </a:endParaRPr>
              </a:p>
            </p:txBody>
          </p:sp>
          <p:sp>
            <p:nvSpPr>
              <p:cNvPr id="227" name="CustomShape 10"/>
              <p:cNvSpPr/>
              <p:nvPr/>
            </p:nvSpPr>
            <p:spPr>
              <a:xfrm>
                <a:off x="7182360" y="2619000"/>
                <a:ext cx="764640" cy="576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alibri"/>
                  </a:rPr>
                  <a:t>frame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</p:grpSp>
      <p:sp>
        <p:nvSpPr>
          <p:cNvPr id="228" name="CustomShape 11"/>
          <p:cNvSpPr/>
          <p:nvPr/>
        </p:nvSpPr>
        <p:spPr>
          <a:xfrm>
            <a:off x="521640" y="2079000"/>
            <a:ext cx="216000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Virtual page number is used to index the page table.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9" name="CustomShape 12"/>
          <p:cNvSpPr/>
          <p:nvPr/>
        </p:nvSpPr>
        <p:spPr>
          <a:xfrm>
            <a:off x="521640" y="4149000"/>
            <a:ext cx="29250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Valid bit 0: the page currently resides only on disk, at a specified disk address.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7" dur="indefinite" restart="never" nodeType="tmRoot">
          <p:childTnLst>
            <p:seq>
              <p:cTn id="208" dur="indefinite" nodeType="mainSeq">
                <p:childTnLst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848DFE-0446-4CAB-81AD-7EE324FE3975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656640" y="548640"/>
            <a:ext cx="7785360" cy="69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OS handles data structure to track which processes and which virtual addresses use each physical page.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OS is another process, and these tables controlling memory reside in memory.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all the pages in main memory are in use, the OS chooses a page to replace. Replaced pages are written to swap space on the disk.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minimize the number of page faults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LRU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used. But it is too expensive, requiring updating a data structure on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every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 reference. Instead, an approximation is used.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5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" dur="5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" dur="5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FD260C-3552-4569-AE28-B83F035540E5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56640" y="638640"/>
            <a:ext cx="7830360" cy="42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computers provide a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use bit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reference bit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(in HW) which is set whenever a page is accessed.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OS periodically clears the use bits and records them. It can determine which pages were touched during a certain time period.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OS then evicts a page whose reference bit is off.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656640" y="3654000"/>
            <a:ext cx="7830360" cy="328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With 32-bit virtual address, 4 KB page size, and 4 bytes per page table entry, the total page table size is: # page table entries =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32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/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12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20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Size of page table =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20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 4bytes = 4MB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(for every process! There may be 100’s!)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6" dur="indefinite" restart="never" nodeType="tmRoot">
          <p:childTnLst>
            <p:seq>
              <p:cTn id="237" dur="indefinite" nodeType="mainSeq">
                <p:childTnLst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74680"/>
            <a:ext cx="8229240" cy="72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Writes in Virtual Memory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4900DC5-9CD9-48D7-91FA-DF47831E9C0C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11640" y="908640"/>
            <a:ext cx="7920360" cy="65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Access time difference between cache and main memory is 10’s – 100’s cycles. Write-through with a write buffer to hide the latency of the write from the processor worked.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 VM system, writes to disk take millions processor cycles, so write-through is impractical.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Write-back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called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copy back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is copying the page back to disk when it is replaced in the memory.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Disk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transfer time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small compared to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access time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so copy back is far more efficient than write-through.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8" dur="indefinite" restart="never" nodeType="tmRoot">
          <p:childTnLst>
            <p:seq>
              <p:cTn id="259" dur="indefinite" nodeType="mainSeq">
                <p:childTnLst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B5ECB3B-38CD-47A6-AF8C-330244353859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656640" y="612720"/>
            <a:ext cx="7830360" cy="48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write-back is still costly.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would like to know whether at a replacement the page needs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be copied back.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dirty bit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added to the page table, being set when any word in a page is written.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dirty bit indicates whether the page needs to be written out before its location in memory can be given to another page.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8AE80D-534F-4CB3-BC9B-FCBB14C16529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51" name="TextShape 4"/>
          <p:cNvSpPr txBox="1"/>
          <p:nvPr/>
        </p:nvSpPr>
        <p:spPr>
          <a:xfrm>
            <a:off x="457200" y="274680"/>
            <a:ext cx="8229240" cy="563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Hierarchical Paging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380880" y="1223640"/>
            <a:ext cx="8381520" cy="56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Modern computer support logical address space of  to , making page table excessively large.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Example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In 32-bit address with  () page size, page table may have  entries, 4byte each, yielding  physical space for a page table.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do not want to allocate the page table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contiguously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 main memory.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solution is to use a two-level paging algorithm, in which the page table itself is also paged.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2" dur="indefinite" restart="never" nodeType="tmRoot">
          <p:childTnLst>
            <p:seq>
              <p:cTn id="293" dur="indefinite" nodeType="mainSeq">
                <p:childTnLst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3" dur="5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8" dur="5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CAD00F-5F7F-4D2F-A99D-0D1374B39FF0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80880" y="683640"/>
            <a:ext cx="838152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Example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32-bit logical address and 4KB page size. Logical address is divided into 20-bit page # and 12-bit page offset.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page number is further divided into 10-bit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page number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10-bit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page offset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57" name="Picture 2" descr=""/>
          <p:cNvPicPr/>
          <p:nvPr/>
        </p:nvPicPr>
        <p:blipFill>
          <a:blip r:embed="rId1"/>
          <a:stretch/>
        </p:blipFill>
        <p:spPr>
          <a:xfrm>
            <a:off x="1843200" y="3292560"/>
            <a:ext cx="5428800" cy="1171080"/>
          </a:xfrm>
          <a:prstGeom prst="rect">
            <a:avLst/>
          </a:prstGeom>
          <a:ln>
            <a:noFill/>
          </a:ln>
        </p:spPr>
      </p:pic>
      <p:grpSp>
        <p:nvGrpSpPr>
          <p:cNvPr id="258" name="Group 5"/>
          <p:cNvGrpSpPr/>
          <p:nvPr/>
        </p:nvGrpSpPr>
        <p:grpSpPr>
          <a:xfrm>
            <a:off x="836640" y="4824000"/>
            <a:ext cx="2340000" cy="1186920"/>
            <a:chOff x="836640" y="4824000"/>
            <a:chExt cx="2340000" cy="1186920"/>
          </a:xfrm>
        </p:grpSpPr>
        <p:sp>
          <p:nvSpPr>
            <p:cNvPr id="259" name="CustomShape 6"/>
            <p:cNvSpPr/>
            <p:nvPr/>
          </p:nvSpPr>
          <p:spPr>
            <a:xfrm>
              <a:off x="870480" y="4824000"/>
              <a:ext cx="2272320" cy="1186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index into the outer page table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60" name="CustomShape 7"/>
            <p:cNvSpPr/>
            <p:nvPr/>
          </p:nvSpPr>
          <p:spPr>
            <a:xfrm>
              <a:off x="836640" y="4834080"/>
              <a:ext cx="2340000" cy="820800"/>
            </a:xfrm>
            <a:prstGeom prst="wedgeRectCallout">
              <a:avLst>
                <a:gd name="adj1" fmla="val 12815"/>
                <a:gd name="adj2" fmla="val -143335"/>
              </a:avLst>
            </a:prstGeom>
            <a:noFill/>
            <a:ln>
              <a:solidFill>
                <a:srgbClr val="0000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1" name="Group 8"/>
          <p:cNvGrpSpPr/>
          <p:nvPr/>
        </p:nvGrpSpPr>
        <p:grpSpPr>
          <a:xfrm>
            <a:off x="3492000" y="4871520"/>
            <a:ext cx="2790000" cy="1552680"/>
            <a:chOff x="3492000" y="4871520"/>
            <a:chExt cx="2790000" cy="1552680"/>
          </a:xfrm>
        </p:grpSpPr>
        <p:sp>
          <p:nvSpPr>
            <p:cNvPr id="262" name="CustomShape 9"/>
            <p:cNvSpPr/>
            <p:nvPr/>
          </p:nvSpPr>
          <p:spPr>
            <a:xfrm>
              <a:off x="3525840" y="4871520"/>
              <a:ext cx="2756160" cy="1552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displacement within the page of the inner page table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63" name="CustomShape 10"/>
            <p:cNvSpPr/>
            <p:nvPr/>
          </p:nvSpPr>
          <p:spPr>
            <a:xfrm>
              <a:off x="3492000" y="4881600"/>
              <a:ext cx="2790000" cy="1190160"/>
            </a:xfrm>
            <a:prstGeom prst="wedgeRectCallout">
              <a:avLst>
                <a:gd name="adj1" fmla="val -9535"/>
                <a:gd name="adj2" fmla="val -116943"/>
              </a:avLst>
            </a:prstGeom>
            <a:noFill/>
            <a:ln>
              <a:solidFill>
                <a:srgbClr val="0000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33640"/>
            <a:ext cx="8229240" cy="72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Motivation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9C3CE8-CD9C-409F-BADC-87551EA1D1B9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57200" y="998640"/>
            <a:ext cx="82292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Virtual memory (VM)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A technique using main memory as a “cache” for secondary storage (disk).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457200" y="2079000"/>
            <a:ext cx="8229240" cy="353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a collection of programs is simultaneously running on a computer.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total required memory is much larger than the amount of main memory.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Main memory needs to contain only the active portions of the programs.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principle of locality applies.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7FC55EF-0BDD-4B88-8B83-ABF335B5680F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267" name="Picture 2" descr=""/>
          <p:cNvPicPr/>
          <p:nvPr/>
        </p:nvPicPr>
        <p:blipFill>
          <a:blip r:embed="rId1"/>
          <a:stretch/>
        </p:blipFill>
        <p:spPr>
          <a:xfrm>
            <a:off x="486000" y="998640"/>
            <a:ext cx="8136360" cy="3465360"/>
          </a:xfrm>
          <a:prstGeom prst="rect">
            <a:avLst/>
          </a:prstGeom>
          <a:ln>
            <a:noFill/>
          </a:ln>
        </p:spPr>
      </p:pic>
      <p:sp>
        <p:nvSpPr>
          <p:cNvPr id="268" name="CustomShape 4"/>
          <p:cNvSpPr/>
          <p:nvPr/>
        </p:nvSpPr>
        <p:spPr>
          <a:xfrm>
            <a:off x="521640" y="5679360"/>
            <a:ext cx="81003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Address translation for a two-level 32-bit paging.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69" name="Group 5"/>
          <p:cNvGrpSpPr/>
          <p:nvPr/>
        </p:nvGrpSpPr>
        <p:grpSpPr>
          <a:xfrm>
            <a:off x="1061640" y="3339000"/>
            <a:ext cx="2339640" cy="1528920"/>
            <a:chOff x="1061640" y="3339000"/>
            <a:chExt cx="2339640" cy="1528920"/>
          </a:xfrm>
        </p:grpSpPr>
        <p:grpSp>
          <p:nvGrpSpPr>
            <p:cNvPr id="270" name="Group 6"/>
            <p:cNvGrpSpPr/>
            <p:nvPr/>
          </p:nvGrpSpPr>
          <p:grpSpPr>
            <a:xfrm>
              <a:off x="2072160" y="4472640"/>
              <a:ext cx="1329120" cy="395280"/>
              <a:chOff x="2072160" y="4472640"/>
              <a:chExt cx="1329120" cy="395280"/>
            </a:xfrm>
          </p:grpSpPr>
          <p:sp>
            <p:nvSpPr>
              <p:cNvPr id="271" name="CustomShape 7"/>
              <p:cNvSpPr/>
              <p:nvPr/>
            </p:nvSpPr>
            <p:spPr>
              <a:xfrm>
                <a:off x="2072160" y="4472640"/>
                <a:ext cx="132912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entries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272" name="CustomShape 8"/>
              <p:cNvSpPr/>
              <p:nvPr/>
            </p:nvSpPr>
            <p:spPr>
              <a:xfrm>
                <a:off x="2072160" y="4490640"/>
                <a:ext cx="1329120" cy="357120"/>
              </a:xfrm>
              <a:prstGeom prst="wedgeRectCallout">
                <a:avLst>
                  <a:gd name="adj1" fmla="val 40688"/>
                  <a:gd name="adj2" fmla="val -259527"/>
                </a:avLst>
              </a:prstGeom>
              <a:noFill/>
              <a:ln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73" name="Group 9"/>
            <p:cNvGrpSpPr/>
            <p:nvPr/>
          </p:nvGrpSpPr>
          <p:grpSpPr>
            <a:xfrm>
              <a:off x="1061640" y="3339000"/>
              <a:ext cx="1411920" cy="1004400"/>
              <a:chOff x="1061640" y="3339000"/>
              <a:chExt cx="1411920" cy="1004400"/>
            </a:xfrm>
          </p:grpSpPr>
          <p:sp>
            <p:nvSpPr>
              <p:cNvPr id="274" name="CustomShape 10"/>
              <p:cNvSpPr/>
              <p:nvPr/>
            </p:nvSpPr>
            <p:spPr>
              <a:xfrm>
                <a:off x="1078560" y="3339000"/>
                <a:ext cx="1395000" cy="100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32-bit base</a:t>
                </a:r>
                <a:endParaRPr b="0" lang="en-IN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address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275" name="CustomShape 11"/>
              <p:cNvSpPr/>
              <p:nvPr/>
            </p:nvSpPr>
            <p:spPr>
              <a:xfrm>
                <a:off x="1061640" y="3339000"/>
                <a:ext cx="1411920" cy="668880"/>
              </a:xfrm>
              <a:prstGeom prst="wedgeRectCallout">
                <a:avLst>
                  <a:gd name="adj1" fmla="val 109169"/>
                  <a:gd name="adj2" fmla="val -163496"/>
                </a:avLst>
              </a:prstGeom>
              <a:noFill/>
              <a:ln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276" name="Group 12"/>
          <p:cNvGrpSpPr/>
          <p:nvPr/>
        </p:nvGrpSpPr>
        <p:grpSpPr>
          <a:xfrm>
            <a:off x="4122000" y="1482480"/>
            <a:ext cx="2114640" cy="3660480"/>
            <a:chOff x="4122000" y="1482480"/>
            <a:chExt cx="2114640" cy="3660480"/>
          </a:xfrm>
        </p:grpSpPr>
        <p:grpSp>
          <p:nvGrpSpPr>
            <p:cNvPr id="277" name="Group 13"/>
            <p:cNvGrpSpPr/>
            <p:nvPr/>
          </p:nvGrpSpPr>
          <p:grpSpPr>
            <a:xfrm>
              <a:off x="4842000" y="1482480"/>
              <a:ext cx="1394640" cy="1004400"/>
              <a:chOff x="4842000" y="1482480"/>
              <a:chExt cx="1394640" cy="1004400"/>
            </a:xfrm>
          </p:grpSpPr>
          <p:sp>
            <p:nvSpPr>
              <p:cNvPr id="278" name="CustomShape 14"/>
              <p:cNvSpPr/>
              <p:nvPr/>
            </p:nvSpPr>
            <p:spPr>
              <a:xfrm>
                <a:off x="4858920" y="1482480"/>
                <a:ext cx="1377720" cy="100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32-bit base</a:t>
                </a:r>
                <a:endParaRPr b="0" lang="en-IN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address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279" name="CustomShape 15"/>
              <p:cNvSpPr/>
              <p:nvPr/>
            </p:nvSpPr>
            <p:spPr>
              <a:xfrm>
                <a:off x="4842000" y="1482480"/>
                <a:ext cx="1394640" cy="668880"/>
              </a:xfrm>
              <a:prstGeom prst="wedgeRectCallout">
                <a:avLst>
                  <a:gd name="adj1" fmla="val 6152"/>
                  <a:gd name="adj2" fmla="val 207159"/>
                </a:avLst>
              </a:prstGeom>
              <a:noFill/>
              <a:ln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0" name="Group 16"/>
            <p:cNvGrpSpPr/>
            <p:nvPr/>
          </p:nvGrpSpPr>
          <p:grpSpPr>
            <a:xfrm>
              <a:off x="4122000" y="4747680"/>
              <a:ext cx="1304640" cy="395280"/>
              <a:chOff x="4122000" y="4747680"/>
              <a:chExt cx="1304640" cy="395280"/>
            </a:xfrm>
          </p:grpSpPr>
          <p:sp>
            <p:nvSpPr>
              <p:cNvPr id="281" name="CustomShape 17"/>
              <p:cNvSpPr/>
              <p:nvPr/>
            </p:nvSpPr>
            <p:spPr>
              <a:xfrm>
                <a:off x="4122000" y="4747680"/>
                <a:ext cx="130464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entries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282" name="CustomShape 18"/>
              <p:cNvSpPr/>
              <p:nvPr/>
            </p:nvSpPr>
            <p:spPr>
              <a:xfrm>
                <a:off x="4122000" y="4766040"/>
                <a:ext cx="1304640" cy="357120"/>
              </a:xfrm>
              <a:prstGeom prst="wedgeRectCallout">
                <a:avLst>
                  <a:gd name="adj1" fmla="val 55123"/>
                  <a:gd name="adj2" fmla="val -160437"/>
                </a:avLst>
              </a:prstGeom>
              <a:noFill/>
              <a:ln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283" name="Group 19"/>
          <p:cNvGrpSpPr/>
          <p:nvPr/>
        </p:nvGrpSpPr>
        <p:grpSpPr>
          <a:xfrm>
            <a:off x="5832000" y="1640880"/>
            <a:ext cx="2835000" cy="3813120"/>
            <a:chOff x="5832000" y="1640880"/>
            <a:chExt cx="2835000" cy="3813120"/>
          </a:xfrm>
        </p:grpSpPr>
        <p:grpSp>
          <p:nvGrpSpPr>
            <p:cNvPr id="284" name="Group 20"/>
            <p:cNvGrpSpPr/>
            <p:nvPr/>
          </p:nvGrpSpPr>
          <p:grpSpPr>
            <a:xfrm>
              <a:off x="6822360" y="5047200"/>
              <a:ext cx="1710000" cy="406800"/>
              <a:chOff x="6822360" y="5047200"/>
              <a:chExt cx="1710000" cy="406800"/>
            </a:xfrm>
          </p:grpSpPr>
          <p:sp>
            <p:nvSpPr>
              <p:cNvPr id="285" name="CustomShape 21"/>
              <p:cNvSpPr/>
              <p:nvPr/>
            </p:nvSpPr>
            <p:spPr>
              <a:xfrm>
                <a:off x="6822360" y="5047200"/>
                <a:ext cx="171000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frame size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286" name="CustomShape 22"/>
              <p:cNvSpPr/>
              <p:nvPr/>
            </p:nvSpPr>
            <p:spPr>
              <a:xfrm>
                <a:off x="6822360" y="5047200"/>
                <a:ext cx="1710000" cy="406800"/>
              </a:xfrm>
              <a:prstGeom prst="wedgeRectCallout">
                <a:avLst>
                  <a:gd name="adj1" fmla="val 25359"/>
                  <a:gd name="adj2" fmla="val -215117"/>
                </a:avLst>
              </a:prstGeom>
              <a:noFill/>
              <a:ln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87" name="Group 23"/>
            <p:cNvGrpSpPr/>
            <p:nvPr/>
          </p:nvGrpSpPr>
          <p:grpSpPr>
            <a:xfrm>
              <a:off x="5832000" y="4424040"/>
              <a:ext cx="1619640" cy="699480"/>
              <a:chOff x="5832000" y="4424040"/>
              <a:chExt cx="1619640" cy="699480"/>
            </a:xfrm>
          </p:grpSpPr>
          <p:sp>
            <p:nvSpPr>
              <p:cNvPr id="288" name="CustomShape 24"/>
              <p:cNvSpPr/>
              <p:nvPr/>
            </p:nvSpPr>
            <p:spPr>
              <a:xfrm>
                <a:off x="5832000" y="4424040"/>
                <a:ext cx="1619640" cy="69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displacement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289" name="CustomShape 25"/>
              <p:cNvSpPr/>
              <p:nvPr/>
            </p:nvSpPr>
            <p:spPr>
              <a:xfrm>
                <a:off x="5832000" y="4424040"/>
                <a:ext cx="1619640" cy="399600"/>
              </a:xfrm>
              <a:prstGeom prst="wedgeRectCallout">
                <a:avLst>
                  <a:gd name="adj1" fmla="val 31815"/>
                  <a:gd name="adj2" fmla="val -259147"/>
                </a:avLst>
              </a:prstGeom>
              <a:noFill/>
              <a:ln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90" name="Group 26"/>
            <p:cNvGrpSpPr/>
            <p:nvPr/>
          </p:nvGrpSpPr>
          <p:grpSpPr>
            <a:xfrm>
              <a:off x="7317360" y="1640880"/>
              <a:ext cx="1349640" cy="1004400"/>
              <a:chOff x="7317360" y="1640880"/>
              <a:chExt cx="1349640" cy="1004400"/>
            </a:xfrm>
          </p:grpSpPr>
          <p:sp>
            <p:nvSpPr>
              <p:cNvPr id="291" name="CustomShape 27"/>
              <p:cNvSpPr/>
              <p:nvPr/>
            </p:nvSpPr>
            <p:spPr>
              <a:xfrm>
                <a:off x="7317360" y="1640880"/>
                <a:ext cx="1349640" cy="100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Instruction or data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292" name="CustomShape 28"/>
              <p:cNvSpPr/>
              <p:nvPr/>
            </p:nvSpPr>
            <p:spPr>
              <a:xfrm>
                <a:off x="7317360" y="1704240"/>
                <a:ext cx="1304640" cy="620280"/>
              </a:xfrm>
              <a:prstGeom prst="wedgeRectCallout">
                <a:avLst>
                  <a:gd name="adj1" fmla="val 321"/>
                  <a:gd name="adj2" fmla="val 293714"/>
                </a:avLst>
              </a:prstGeom>
              <a:noFill/>
              <a:ln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293" name="Group 29"/>
          <p:cNvGrpSpPr/>
          <p:nvPr/>
        </p:nvGrpSpPr>
        <p:grpSpPr>
          <a:xfrm>
            <a:off x="1180800" y="459720"/>
            <a:ext cx="3409920" cy="1734840"/>
            <a:chOff x="1180800" y="459720"/>
            <a:chExt cx="3409920" cy="1734840"/>
          </a:xfrm>
        </p:grpSpPr>
        <p:grpSp>
          <p:nvGrpSpPr>
            <p:cNvPr id="294" name="Group 30"/>
            <p:cNvGrpSpPr/>
            <p:nvPr/>
          </p:nvGrpSpPr>
          <p:grpSpPr>
            <a:xfrm>
              <a:off x="1180800" y="459720"/>
              <a:ext cx="1782720" cy="699480"/>
              <a:chOff x="1180800" y="459720"/>
              <a:chExt cx="1782720" cy="699480"/>
            </a:xfrm>
          </p:grpSpPr>
          <p:sp>
            <p:nvSpPr>
              <p:cNvPr id="295" name="CustomShape 31"/>
              <p:cNvSpPr/>
              <p:nvPr/>
            </p:nvSpPr>
            <p:spPr>
              <a:xfrm>
                <a:off x="1197720" y="459720"/>
                <a:ext cx="1765800" cy="69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CPU generated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296" name="CustomShape 32"/>
              <p:cNvSpPr/>
              <p:nvPr/>
            </p:nvSpPr>
            <p:spPr>
              <a:xfrm>
                <a:off x="1180800" y="459720"/>
                <a:ext cx="1782720" cy="399600"/>
              </a:xfrm>
              <a:prstGeom prst="wedgeRectCallout">
                <a:avLst>
                  <a:gd name="adj1" fmla="val -21148"/>
                  <a:gd name="adj2" fmla="val 104821"/>
                </a:avLst>
              </a:prstGeom>
              <a:noFill/>
              <a:ln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97" name="Group 33"/>
            <p:cNvGrpSpPr/>
            <p:nvPr/>
          </p:nvGrpSpPr>
          <p:grpSpPr>
            <a:xfrm>
              <a:off x="3016080" y="885240"/>
              <a:ext cx="1574640" cy="1309320"/>
              <a:chOff x="3016080" y="885240"/>
              <a:chExt cx="1574640" cy="1309320"/>
            </a:xfrm>
          </p:grpSpPr>
          <p:sp>
            <p:nvSpPr>
              <p:cNvPr id="298" name="CustomShape 34"/>
              <p:cNvSpPr/>
              <p:nvPr/>
            </p:nvSpPr>
            <p:spPr>
              <a:xfrm>
                <a:off x="3033000" y="885240"/>
                <a:ext cx="1557720" cy="1309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per-process base register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299" name="CustomShape 35"/>
              <p:cNvSpPr/>
              <p:nvPr/>
            </p:nvSpPr>
            <p:spPr>
              <a:xfrm>
                <a:off x="3016080" y="885240"/>
                <a:ext cx="1574640" cy="707400"/>
              </a:xfrm>
              <a:prstGeom prst="wedgeRectCallout">
                <a:avLst>
                  <a:gd name="adj1" fmla="val -21148"/>
                  <a:gd name="adj2" fmla="val 104821"/>
                </a:avLst>
              </a:prstGeom>
              <a:noFill/>
              <a:ln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BFE973-342E-4453-BBDE-8AEE087CC014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303" name="Picture 2" descr=""/>
          <p:cNvPicPr/>
          <p:nvPr/>
        </p:nvPicPr>
        <p:blipFill>
          <a:blip r:embed="rId1"/>
          <a:stretch/>
        </p:blipFill>
        <p:spPr>
          <a:xfrm>
            <a:off x="2240280" y="593640"/>
            <a:ext cx="4671360" cy="4863600"/>
          </a:xfrm>
          <a:prstGeom prst="rect">
            <a:avLst/>
          </a:prstGeom>
          <a:ln>
            <a:noFill/>
          </a:ln>
        </p:spPr>
      </p:pic>
      <p:sp>
        <p:nvSpPr>
          <p:cNvPr id="304" name="CustomShape 4"/>
          <p:cNvSpPr/>
          <p:nvPr/>
        </p:nvSpPr>
        <p:spPr>
          <a:xfrm>
            <a:off x="525960" y="5677920"/>
            <a:ext cx="81003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Two-level page-table (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forward-mapped page table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305" name="Group 5"/>
          <p:cNvGrpSpPr/>
          <p:nvPr/>
        </p:nvGrpSpPr>
        <p:grpSpPr>
          <a:xfrm>
            <a:off x="1398960" y="707760"/>
            <a:ext cx="1665000" cy="821880"/>
            <a:chOff x="1398960" y="707760"/>
            <a:chExt cx="1665000" cy="821880"/>
          </a:xfrm>
        </p:grpSpPr>
        <p:sp>
          <p:nvSpPr>
            <p:cNvPr id="306" name="CustomShape 6"/>
            <p:cNvSpPr/>
            <p:nvPr/>
          </p:nvSpPr>
          <p:spPr>
            <a:xfrm>
              <a:off x="1432800" y="707760"/>
              <a:ext cx="163116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</a:rPr>
                <a:t>-bit entries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07" name="CustomShape 7"/>
            <p:cNvSpPr/>
            <p:nvPr/>
          </p:nvSpPr>
          <p:spPr>
            <a:xfrm>
              <a:off x="1398960" y="748440"/>
              <a:ext cx="1665000" cy="745200"/>
            </a:xfrm>
            <a:prstGeom prst="wedgeRectCallout">
              <a:avLst>
                <a:gd name="adj1" fmla="val 32210"/>
                <a:gd name="adj2" fmla="val 99042"/>
              </a:avLst>
            </a:prstGeom>
            <a:noFill/>
            <a:ln>
              <a:solidFill>
                <a:srgbClr val="0000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8" name="Group 8"/>
          <p:cNvGrpSpPr/>
          <p:nvPr/>
        </p:nvGrpSpPr>
        <p:grpSpPr>
          <a:xfrm>
            <a:off x="746640" y="4362480"/>
            <a:ext cx="3645000" cy="1603800"/>
            <a:chOff x="746640" y="4362480"/>
            <a:chExt cx="3645000" cy="1603800"/>
          </a:xfrm>
        </p:grpSpPr>
        <p:grpSp>
          <p:nvGrpSpPr>
            <p:cNvPr id="309" name="Group 9"/>
            <p:cNvGrpSpPr/>
            <p:nvPr/>
          </p:nvGrpSpPr>
          <p:grpSpPr>
            <a:xfrm>
              <a:off x="746640" y="5145120"/>
              <a:ext cx="3645000" cy="821160"/>
              <a:chOff x="746640" y="5145120"/>
              <a:chExt cx="3645000" cy="821160"/>
            </a:xfrm>
          </p:grpSpPr>
          <p:sp>
            <p:nvSpPr>
              <p:cNvPr id="310" name="CustomShape 10"/>
              <p:cNvSpPr/>
              <p:nvPr/>
            </p:nvSpPr>
            <p:spPr>
              <a:xfrm>
                <a:off x="746640" y="5145120"/>
                <a:ext cx="3645000" cy="821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400" spc="-1" strike="noStrike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b="1" lang="en-US" sz="2400" spc="-1" strike="noStrike">
                    <a:solidFill>
                      <a:srgbClr val="000000"/>
                    </a:solidFill>
                    <a:latin typeface="Calibri"/>
                  </a:rPr>
                  <a:t>pages in main memory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311" name="CustomShape 11"/>
              <p:cNvSpPr/>
              <p:nvPr/>
            </p:nvSpPr>
            <p:spPr>
              <a:xfrm>
                <a:off x="780480" y="5154840"/>
                <a:ext cx="3543840" cy="451440"/>
              </a:xfrm>
              <a:prstGeom prst="wedgeRectCallout">
                <a:avLst>
                  <a:gd name="adj1" fmla="val 45506"/>
                  <a:gd name="adj2" fmla="val -155100"/>
                </a:avLst>
              </a:prstGeom>
              <a:noFill/>
              <a:ln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12" name="Group 12"/>
            <p:cNvGrpSpPr/>
            <p:nvPr/>
          </p:nvGrpSpPr>
          <p:grpSpPr>
            <a:xfrm>
              <a:off x="791640" y="4362480"/>
              <a:ext cx="2835000" cy="821160"/>
              <a:chOff x="791640" y="4362480"/>
              <a:chExt cx="2835000" cy="821160"/>
            </a:xfrm>
          </p:grpSpPr>
          <p:sp>
            <p:nvSpPr>
              <p:cNvPr id="313" name="CustomShape 13"/>
              <p:cNvSpPr/>
              <p:nvPr/>
            </p:nvSpPr>
            <p:spPr>
              <a:xfrm>
                <a:off x="791640" y="4362480"/>
                <a:ext cx="2835000" cy="821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US" sz="2400" spc="-1" strike="noStrike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b="1" lang="en-US" sz="2400" spc="-1" strike="noStrike">
                    <a:solidFill>
                      <a:srgbClr val="000000"/>
                    </a:solidFill>
                    <a:latin typeface="Calibri"/>
                  </a:rPr>
                  <a:t>entries per page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314" name="CustomShape 14"/>
              <p:cNvSpPr/>
              <p:nvPr/>
            </p:nvSpPr>
            <p:spPr>
              <a:xfrm>
                <a:off x="791640" y="4372200"/>
                <a:ext cx="2835000" cy="451440"/>
              </a:xfrm>
              <a:prstGeom prst="wedgeRectCallout">
                <a:avLst>
                  <a:gd name="adj1" fmla="val 77099"/>
                  <a:gd name="adj2" fmla="val -376306"/>
                </a:avLst>
              </a:prstGeom>
              <a:noFill/>
              <a:ln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315" name="Group 15"/>
          <p:cNvGrpSpPr/>
          <p:nvPr/>
        </p:nvGrpSpPr>
        <p:grpSpPr>
          <a:xfrm>
            <a:off x="7092360" y="2795040"/>
            <a:ext cx="1439640" cy="1918440"/>
            <a:chOff x="7092360" y="2795040"/>
            <a:chExt cx="1439640" cy="1918440"/>
          </a:xfrm>
        </p:grpSpPr>
        <p:sp>
          <p:nvSpPr>
            <p:cNvPr id="316" name="CustomShape 16"/>
            <p:cNvSpPr/>
            <p:nvPr/>
          </p:nvSpPr>
          <p:spPr>
            <a:xfrm>
              <a:off x="7092360" y="2795040"/>
              <a:ext cx="1439640" cy="1918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</a:rPr>
                <a:t>words in main memory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17" name="CustomShape 17"/>
            <p:cNvSpPr/>
            <p:nvPr/>
          </p:nvSpPr>
          <p:spPr>
            <a:xfrm>
              <a:off x="7126200" y="2804760"/>
              <a:ext cx="1405800" cy="1204200"/>
            </a:xfrm>
            <a:prstGeom prst="wedgeRectCallout">
              <a:avLst>
                <a:gd name="adj1" fmla="val -70171"/>
                <a:gd name="adj2" fmla="val -120930"/>
              </a:avLst>
            </a:prstGeom>
            <a:noFill/>
            <a:ln>
              <a:solidFill>
                <a:srgbClr val="0000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6" dur="indefinite" restart="never" nodeType="tmRoot">
          <p:childTnLst>
            <p:seq>
              <p:cTn id="327" dur="indefinite" nodeType="mainSeq">
                <p:childTnLst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74680"/>
            <a:ext cx="8229240" cy="72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Fast Address Translation: The </a:t>
            </a:r>
            <a:r>
              <a:rPr b="1" lang="en-US" sz="3600" spc="-1" strike="noStrike">
                <a:solidFill>
                  <a:srgbClr val="0000ff"/>
                </a:solidFill>
                <a:latin typeface="Calibri"/>
              </a:rPr>
              <a:t>TLB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2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534EDE4-F69E-4B8F-AF07-29286B85B71F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566640" y="998640"/>
            <a:ext cx="7965360" cy="530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page tables are stored in main memory. Every memory access by a program is thus twice long:</a:t>
            </a:r>
            <a:endParaRPr b="0" lang="en-IN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access to obtain the physical address (from page table),</a:t>
            </a: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second access to get the data (elsewhere in memory).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Locality of reference to the page table can help:</a:t>
            </a:r>
            <a:endParaRPr b="0" lang="en-IN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translation for a virtual page number will probably be needed again soon, because references to the words on that page have both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temporal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spatial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locality.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566640" y="4686480"/>
            <a:ext cx="796536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special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cache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called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Translation Look-aside Buffer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TLB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), keeps track of recently used translations.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3" dur="indefinite" restart="never" nodeType="tmRoot">
          <p:childTnLst>
            <p:seq>
              <p:cTn id="344" dur="indefinite" nodeType="mainSeq">
                <p:childTnLst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9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4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5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F5EBE9-77A9-4A7D-BFCA-E96AD4F391B2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327" name="Picture 2" descr=""/>
          <p:cNvPicPr/>
          <p:nvPr/>
        </p:nvPicPr>
        <p:blipFill>
          <a:blip r:embed="rId1"/>
          <a:stretch/>
        </p:blipFill>
        <p:spPr>
          <a:xfrm>
            <a:off x="1106640" y="548640"/>
            <a:ext cx="6896520" cy="4635000"/>
          </a:xfrm>
          <a:prstGeom prst="rect">
            <a:avLst/>
          </a:prstGeom>
          <a:ln>
            <a:noFill/>
          </a:ln>
        </p:spPr>
      </p:pic>
      <p:grpSp>
        <p:nvGrpSpPr>
          <p:cNvPr id="328" name="Group 4"/>
          <p:cNvGrpSpPr/>
          <p:nvPr/>
        </p:nvGrpSpPr>
        <p:grpSpPr>
          <a:xfrm>
            <a:off x="457200" y="683640"/>
            <a:ext cx="8344800" cy="5846760"/>
            <a:chOff x="457200" y="683640"/>
            <a:chExt cx="8344800" cy="5846760"/>
          </a:xfrm>
        </p:grpSpPr>
        <p:sp>
          <p:nvSpPr>
            <p:cNvPr id="329" name="CustomShape 5"/>
            <p:cNvSpPr/>
            <p:nvPr/>
          </p:nvSpPr>
          <p:spPr>
            <a:xfrm>
              <a:off x="457200" y="5343480"/>
              <a:ext cx="8344800" cy="1186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We access the TLB on every reference instead of the page table. TLB must therefore include the 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</a:rPr>
                <a:t>valid</a:t>
              </a: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, 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</a:rPr>
                <a:t>dirty</a:t>
              </a: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 and the 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</a:rPr>
                <a:t>reference</a:t>
              </a: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 bits.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30" name="CustomShape 6"/>
            <p:cNvSpPr/>
            <p:nvPr/>
          </p:nvSpPr>
          <p:spPr>
            <a:xfrm>
              <a:off x="1961640" y="683640"/>
              <a:ext cx="989640" cy="1574640"/>
            </a:xfrm>
            <a:prstGeom prst="roundRect">
              <a:avLst>
                <a:gd name="adj" fmla="val 16667"/>
              </a:avLst>
            </a:prstGeom>
            <a:noFill/>
            <a:ln w="38160">
              <a:solidFill>
                <a:srgbClr val="ff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1" name="CustomShape 7"/>
          <p:cNvSpPr/>
          <p:nvPr/>
        </p:nvSpPr>
        <p:spPr>
          <a:xfrm>
            <a:off x="3222000" y="1358640"/>
            <a:ext cx="629640" cy="63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TLB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32" name="Group 8"/>
          <p:cNvGrpSpPr/>
          <p:nvPr/>
        </p:nvGrpSpPr>
        <p:grpSpPr>
          <a:xfrm>
            <a:off x="6809400" y="1448640"/>
            <a:ext cx="764640" cy="1095120"/>
            <a:chOff x="6809400" y="1448640"/>
            <a:chExt cx="764640" cy="1095120"/>
          </a:xfrm>
        </p:grpSpPr>
        <p:sp>
          <p:nvSpPr>
            <p:cNvPr id="333" name="CustomShape 9"/>
            <p:cNvSpPr/>
            <p:nvPr/>
          </p:nvSpPr>
          <p:spPr>
            <a:xfrm>
              <a:off x="6809400" y="1448640"/>
              <a:ext cx="7646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frame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34" name="CustomShape 10"/>
            <p:cNvSpPr/>
            <p:nvPr/>
          </p:nvSpPr>
          <p:spPr>
            <a:xfrm>
              <a:off x="6809400" y="1605240"/>
              <a:ext cx="7646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frame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35" name="CustomShape 11"/>
            <p:cNvSpPr/>
            <p:nvPr/>
          </p:nvSpPr>
          <p:spPr>
            <a:xfrm>
              <a:off x="6809400" y="1787400"/>
              <a:ext cx="7646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frame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36" name="CustomShape 12"/>
            <p:cNvSpPr/>
            <p:nvPr/>
          </p:nvSpPr>
          <p:spPr>
            <a:xfrm>
              <a:off x="6809400" y="1967400"/>
              <a:ext cx="7646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frame</a:t>
              </a:r>
              <a:endParaRPr b="0" lang="en-IN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3" dur="indefinite" restart="never" nodeType="tmRoot">
          <p:childTnLst>
            <p:seq>
              <p:cTn id="374" dur="indefinite" nodeType="mainSeq">
                <p:childTnLst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3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2C333E-A187-47AB-B8B2-B214D807676E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340" name="Picture 2" descr=""/>
          <p:cNvPicPr/>
          <p:nvPr/>
        </p:nvPicPr>
        <p:blipFill>
          <a:blip r:embed="rId1"/>
          <a:stretch/>
        </p:blipFill>
        <p:spPr>
          <a:xfrm>
            <a:off x="566640" y="773640"/>
            <a:ext cx="3906360" cy="2625480"/>
          </a:xfrm>
          <a:prstGeom prst="rect">
            <a:avLst/>
          </a:prstGeom>
          <a:ln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633960" y="3699000"/>
            <a:ext cx="78753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TLB miss can be either 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page fault or just a TLB miss. If the page exists in memory, the processor loads the translation from the page table into the TLB and tries the reference again.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2" name="CustomShape 5"/>
          <p:cNvSpPr/>
          <p:nvPr/>
        </p:nvSpPr>
        <p:spPr>
          <a:xfrm>
            <a:off x="4887000" y="503640"/>
            <a:ext cx="3622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Every reference looks up the virtual page # in TLB.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3" name="CustomShape 6"/>
          <p:cNvSpPr/>
          <p:nvPr/>
        </p:nvSpPr>
        <p:spPr>
          <a:xfrm>
            <a:off x="4887000" y="1448640"/>
            <a:ext cx="36226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TLB hit uses the physical page # to form the address and turns on the reference bit. Write turns on the dirty bit too.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4" name="CustomShape 7"/>
          <p:cNvSpPr/>
          <p:nvPr/>
        </p:nvSpPr>
        <p:spPr>
          <a:xfrm>
            <a:off x="633960" y="4959000"/>
            <a:ext cx="7875360" cy="20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page fault the processor invokes the OS (exception).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TLB has much fewer entries than pages in main memory. TLB misses are therefore much more frequent than page faults.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345" name="Group 8"/>
          <p:cNvGrpSpPr/>
          <p:nvPr/>
        </p:nvGrpSpPr>
        <p:grpSpPr>
          <a:xfrm>
            <a:off x="3582000" y="1266120"/>
            <a:ext cx="764640" cy="538920"/>
            <a:chOff x="3582000" y="1266120"/>
            <a:chExt cx="764640" cy="538920"/>
          </a:xfrm>
        </p:grpSpPr>
        <p:sp>
          <p:nvSpPr>
            <p:cNvPr id="346" name="CustomShape 9"/>
            <p:cNvSpPr/>
            <p:nvPr/>
          </p:nvSpPr>
          <p:spPr>
            <a:xfrm>
              <a:off x="3582000" y="1266120"/>
              <a:ext cx="7646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</a:rPr>
                <a:t>frame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347" name="CustomShape 10"/>
            <p:cNvSpPr/>
            <p:nvPr/>
          </p:nvSpPr>
          <p:spPr>
            <a:xfrm>
              <a:off x="3582000" y="1358640"/>
              <a:ext cx="7646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</a:rPr>
                <a:t>frame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348" name="CustomShape 11"/>
            <p:cNvSpPr/>
            <p:nvPr/>
          </p:nvSpPr>
          <p:spPr>
            <a:xfrm>
              <a:off x="3582000" y="1449000"/>
              <a:ext cx="7646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</a:rPr>
                <a:t>frame</a:t>
              </a:r>
              <a:endParaRPr b="0" lang="en-IN" sz="1100" spc="-1" strike="noStrike">
                <a:latin typeface="Arial"/>
              </a:endParaRPr>
            </a:p>
          </p:txBody>
        </p:sp>
        <p:sp>
          <p:nvSpPr>
            <p:cNvPr id="349" name="CustomShape 12"/>
            <p:cNvSpPr/>
            <p:nvPr/>
          </p:nvSpPr>
          <p:spPr>
            <a:xfrm>
              <a:off x="3582000" y="1547280"/>
              <a:ext cx="7646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</a:rPr>
                <a:t>frame</a:t>
              </a:r>
              <a:endParaRPr b="0" lang="en-IN" sz="11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0" dur="indefinite" restart="never" nodeType="tmRoot">
          <p:childTnLst>
            <p:seq>
              <p:cTn id="381" dur="indefinite" nodeType="mainSeq">
                <p:childTnLst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1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6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AF5912-3ED7-4057-BE06-627F867210DC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656640" y="548640"/>
            <a:ext cx="78303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At TLB miss we need to select a TLB entry to replace and copy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reference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dirty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bits back to the page table entry. Those are the only TLB entry portion that can be changed.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4" name="CustomShape 5"/>
          <p:cNvSpPr/>
          <p:nvPr/>
        </p:nvSpPr>
        <p:spPr>
          <a:xfrm>
            <a:off x="656640" y="3159000"/>
            <a:ext cx="7830360" cy="30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Typical values for a TLB</a:t>
            </a: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TLB size: 16–512 entries</a:t>
            </a: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Block size: 1–2 page table entries (typically 4–8 bytes each)</a:t>
            </a: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Hit time: 0.5–1 clock cycle</a:t>
            </a: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Miss penalty: 10s–100s clock cycles</a:t>
            </a: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Miss rate: 0.01%–1%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5" name="CustomShape 6"/>
          <p:cNvSpPr/>
          <p:nvPr/>
        </p:nvSpPr>
        <p:spPr>
          <a:xfrm>
            <a:off x="656640" y="1809000"/>
            <a:ext cx="78303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Write-back copies entries back from TLB at miss time rather than when they are written (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dirty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reference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). It is very efficient since TLB miss rate is small.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7" dur="indefinite" restart="never" nodeType="tmRoot">
          <p:childTnLst>
            <p:seq>
              <p:cTn id="408" dur="indefinite" nodeType="mainSeq">
                <p:childTnLst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185828-FC45-44E8-BF67-3E376910024E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IN" sz="1600" spc="-1" strike="noStrike">
              <a:latin typeface="Times New Roman"/>
            </a:endParaRPr>
          </a:p>
        </p:txBody>
      </p:sp>
      <p:grpSp>
        <p:nvGrpSpPr>
          <p:cNvPr id="359" name="Group 4"/>
          <p:cNvGrpSpPr/>
          <p:nvPr/>
        </p:nvGrpSpPr>
        <p:grpSpPr>
          <a:xfrm>
            <a:off x="205200" y="368640"/>
            <a:ext cx="9020520" cy="5911200"/>
            <a:chOff x="205200" y="368640"/>
            <a:chExt cx="9020520" cy="5911200"/>
          </a:xfrm>
        </p:grpSpPr>
        <p:pic>
          <p:nvPicPr>
            <p:cNvPr id="360" name="Picture 2" descr=""/>
            <p:cNvPicPr/>
            <p:nvPr/>
          </p:nvPicPr>
          <p:blipFill>
            <a:blip r:embed="rId1"/>
            <a:stretch/>
          </p:blipFill>
          <p:spPr>
            <a:xfrm>
              <a:off x="341640" y="413640"/>
              <a:ext cx="5760360" cy="5866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1" name="CustomShape 5"/>
            <p:cNvSpPr/>
            <p:nvPr/>
          </p:nvSpPr>
          <p:spPr>
            <a:xfrm>
              <a:off x="5774040" y="3105720"/>
              <a:ext cx="345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3600" spc="-1" strike="noStrike">
                  <a:solidFill>
                    <a:srgbClr val="000000"/>
                  </a:solidFill>
                  <a:latin typeface="Calibri"/>
                </a:rPr>
                <a:t>Real TLB Read</a:t>
              </a:r>
              <a:endParaRPr b="0" lang="en-IN" sz="3600" spc="-1" strike="noStrike">
                <a:latin typeface="Arial"/>
              </a:endParaRPr>
            </a:p>
          </p:txBody>
        </p:sp>
        <p:grpSp>
          <p:nvGrpSpPr>
            <p:cNvPr id="362" name="Group 6"/>
            <p:cNvGrpSpPr/>
            <p:nvPr/>
          </p:nvGrpSpPr>
          <p:grpSpPr>
            <a:xfrm>
              <a:off x="6372360" y="773640"/>
              <a:ext cx="966240" cy="1574640"/>
              <a:chOff x="6372360" y="773640"/>
              <a:chExt cx="966240" cy="1574640"/>
            </a:xfrm>
          </p:grpSpPr>
          <p:sp>
            <p:nvSpPr>
              <p:cNvPr id="363" name="CustomShape 7"/>
              <p:cNvSpPr/>
              <p:nvPr/>
            </p:nvSpPr>
            <p:spPr>
              <a:xfrm>
                <a:off x="6372360" y="773640"/>
                <a:ext cx="269640" cy="157464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28440">
                <a:solidFill>
                  <a:srgbClr val="000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4" name="CustomShape 8"/>
              <p:cNvSpPr/>
              <p:nvPr/>
            </p:nvSpPr>
            <p:spPr>
              <a:xfrm>
                <a:off x="6595200" y="1313640"/>
                <a:ext cx="74340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0000ff"/>
                    </a:solidFill>
                    <a:latin typeface="Calibri"/>
                  </a:rPr>
                  <a:t>TLB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grpSp>
          <p:nvGrpSpPr>
            <p:cNvPr id="365" name="Group 9"/>
            <p:cNvGrpSpPr/>
            <p:nvPr/>
          </p:nvGrpSpPr>
          <p:grpSpPr>
            <a:xfrm>
              <a:off x="6372360" y="4014000"/>
              <a:ext cx="1272600" cy="1755000"/>
              <a:chOff x="6372360" y="4014000"/>
              <a:chExt cx="1272600" cy="1755000"/>
            </a:xfrm>
          </p:grpSpPr>
          <p:sp>
            <p:nvSpPr>
              <p:cNvPr id="366" name="CustomShape 10"/>
              <p:cNvSpPr/>
              <p:nvPr/>
            </p:nvSpPr>
            <p:spPr>
              <a:xfrm>
                <a:off x="6372360" y="4014000"/>
                <a:ext cx="269640" cy="175500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28440">
                <a:solidFill>
                  <a:srgbClr val="000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" name="CustomShape 11"/>
              <p:cNvSpPr/>
              <p:nvPr/>
            </p:nvSpPr>
            <p:spPr>
              <a:xfrm>
                <a:off x="6561720" y="4615920"/>
                <a:ext cx="1083240" cy="456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0000ff"/>
                    </a:solidFill>
                    <a:latin typeface="Calibri"/>
                  </a:rPr>
                  <a:t>cache</a:t>
                </a:r>
                <a:endParaRPr b="0" lang="en-IN" sz="2400" spc="-1" strike="noStrike">
                  <a:latin typeface="Arial"/>
                </a:endParaRPr>
              </a:p>
            </p:txBody>
          </p:sp>
        </p:grpSp>
        <p:sp>
          <p:nvSpPr>
            <p:cNvPr id="368" name="CustomShape 12"/>
            <p:cNvSpPr/>
            <p:nvPr/>
          </p:nvSpPr>
          <p:spPr>
            <a:xfrm>
              <a:off x="205200" y="2607120"/>
              <a:ext cx="27172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ff"/>
                  </a:solidFill>
                  <a:latin typeface="Calibri"/>
                </a:rPr>
                <a:t>Physical address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69" name="CustomShape 13"/>
            <p:cNvSpPr/>
            <p:nvPr/>
          </p:nvSpPr>
          <p:spPr>
            <a:xfrm>
              <a:off x="4788360" y="368640"/>
              <a:ext cx="24717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ff"/>
                  </a:solidFill>
                  <a:latin typeface="Calibri"/>
                </a:rPr>
                <a:t>Virtual address</a:t>
              </a:r>
              <a:endParaRPr b="0" lang="en-IN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6664BD-65D6-4A88-9504-9991C13888E8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373" name="Picture 2" descr=""/>
          <p:cNvPicPr/>
          <p:nvPr/>
        </p:nvPicPr>
        <p:blipFill>
          <a:blip r:embed="rId1"/>
          <a:stretch/>
        </p:blipFill>
        <p:spPr>
          <a:xfrm>
            <a:off x="2079720" y="1929240"/>
            <a:ext cx="6632280" cy="3828960"/>
          </a:xfrm>
          <a:prstGeom prst="rect">
            <a:avLst/>
          </a:prstGeom>
          <a:ln>
            <a:noFill/>
          </a:ln>
        </p:spPr>
      </p:pic>
      <p:grpSp>
        <p:nvGrpSpPr>
          <p:cNvPr id="374" name="Group 4"/>
          <p:cNvGrpSpPr/>
          <p:nvPr/>
        </p:nvGrpSpPr>
        <p:grpSpPr>
          <a:xfrm>
            <a:off x="5876280" y="1542600"/>
            <a:ext cx="1484640" cy="1065240"/>
            <a:chOff x="5876280" y="1542600"/>
            <a:chExt cx="1484640" cy="1065240"/>
          </a:xfrm>
        </p:grpSpPr>
        <p:sp>
          <p:nvSpPr>
            <p:cNvPr id="375" name="CustomShape 5"/>
            <p:cNvSpPr/>
            <p:nvPr/>
          </p:nvSpPr>
          <p:spPr>
            <a:xfrm>
              <a:off x="5933520" y="1542600"/>
              <a:ext cx="1370160" cy="333720"/>
            </a:xfrm>
            <a:prstGeom prst="rect">
              <a:avLst/>
            </a:prstGeom>
            <a:solidFill>
              <a:srgbClr val="0000ff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4 KB page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76" name="CustomShape 6"/>
            <p:cNvSpPr/>
            <p:nvPr/>
          </p:nvSpPr>
          <p:spPr>
            <a:xfrm>
              <a:off x="5876280" y="2323800"/>
              <a:ext cx="1484640" cy="284040"/>
            </a:xfrm>
            <a:prstGeom prst="rect">
              <a:avLst/>
            </a:prstGeom>
            <a:solidFill>
              <a:srgbClr val="00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7" name="Group 7"/>
          <p:cNvGrpSpPr/>
          <p:nvPr/>
        </p:nvGrpSpPr>
        <p:grpSpPr>
          <a:xfrm>
            <a:off x="3310920" y="1542600"/>
            <a:ext cx="2565000" cy="1065240"/>
            <a:chOff x="3310920" y="1542600"/>
            <a:chExt cx="2565000" cy="1065240"/>
          </a:xfrm>
        </p:grpSpPr>
        <p:sp>
          <p:nvSpPr>
            <p:cNvPr id="378" name="CustomShape 8"/>
            <p:cNvSpPr/>
            <p:nvPr/>
          </p:nvSpPr>
          <p:spPr>
            <a:xfrm>
              <a:off x="3726000" y="1542600"/>
              <a:ext cx="1735200" cy="54612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20 bit </a:t>
              </a: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virtual</a:t>
              </a: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 page #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379" name="CustomShape 9"/>
            <p:cNvSpPr/>
            <p:nvPr/>
          </p:nvSpPr>
          <p:spPr>
            <a:xfrm>
              <a:off x="3310920" y="2323800"/>
              <a:ext cx="2565000" cy="28404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80" name="Group 10"/>
          <p:cNvGrpSpPr/>
          <p:nvPr/>
        </p:nvGrpSpPr>
        <p:grpSpPr>
          <a:xfrm>
            <a:off x="3349080" y="939240"/>
            <a:ext cx="3879000" cy="576360"/>
            <a:chOff x="3349080" y="939240"/>
            <a:chExt cx="3879000" cy="576360"/>
          </a:xfrm>
        </p:grpSpPr>
        <p:sp>
          <p:nvSpPr>
            <p:cNvPr id="381" name="CustomShape 11"/>
            <p:cNvSpPr/>
            <p:nvPr/>
          </p:nvSpPr>
          <p:spPr>
            <a:xfrm>
              <a:off x="4392000" y="939240"/>
              <a:ext cx="198000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32 bit address Space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82" name="CustomShape 12"/>
            <p:cNvSpPr/>
            <p:nvPr/>
          </p:nvSpPr>
          <p:spPr>
            <a:xfrm>
              <a:off x="6372360" y="1108440"/>
              <a:ext cx="855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13"/>
            <p:cNvSpPr/>
            <p:nvPr/>
          </p:nvSpPr>
          <p:spPr>
            <a:xfrm flipH="1">
              <a:off x="3349080" y="1108440"/>
              <a:ext cx="1042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tx1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4" name="CustomShape 14"/>
          <p:cNvSpPr/>
          <p:nvPr/>
        </p:nvSpPr>
        <p:spPr>
          <a:xfrm>
            <a:off x="476640" y="368640"/>
            <a:ext cx="2655000" cy="35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TLB entry is 64 bits: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20-bit tag (virtual page # for that TLB entry),  corresponding physical page # (also 20 bits), valid bit, dirty bit, and other bookkeeping bits.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385" name="Group 15"/>
          <p:cNvGrpSpPr/>
          <p:nvPr/>
        </p:nvGrpSpPr>
        <p:grpSpPr>
          <a:xfrm>
            <a:off x="4458960" y="2589840"/>
            <a:ext cx="3848040" cy="4045320"/>
            <a:chOff x="4458960" y="2589840"/>
            <a:chExt cx="3848040" cy="4045320"/>
          </a:xfrm>
        </p:grpSpPr>
        <p:grpSp>
          <p:nvGrpSpPr>
            <p:cNvPr id="386" name="Group 16"/>
            <p:cNvGrpSpPr/>
            <p:nvPr/>
          </p:nvGrpSpPr>
          <p:grpSpPr>
            <a:xfrm>
              <a:off x="4458960" y="3556080"/>
              <a:ext cx="2363040" cy="1376640"/>
              <a:chOff x="4458960" y="3556080"/>
              <a:chExt cx="2363040" cy="1376640"/>
            </a:xfrm>
          </p:grpSpPr>
          <p:sp>
            <p:nvSpPr>
              <p:cNvPr id="387" name="CustomShape 17"/>
              <p:cNvSpPr/>
              <p:nvPr/>
            </p:nvSpPr>
            <p:spPr>
              <a:xfrm>
                <a:off x="4458960" y="4648680"/>
                <a:ext cx="2363040" cy="284040"/>
              </a:xfrm>
              <a:prstGeom prst="rect">
                <a:avLst/>
              </a:pr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8" name="CustomShape 18"/>
              <p:cNvSpPr/>
              <p:nvPr/>
            </p:nvSpPr>
            <p:spPr>
              <a:xfrm>
                <a:off x="5659920" y="3556080"/>
                <a:ext cx="1104840" cy="1074240"/>
              </a:xfrm>
              <a:custGeom>
                <a:avLst/>
                <a:gdLst/>
                <a:ahLst/>
                <a:rect l="l" t="t" r="r" b="b"/>
                <a:pathLst>
                  <a:path w="1105081" h="1074745">
                    <a:moveTo>
                      <a:pt x="1100747" y="0"/>
                    </a:moveTo>
                    <a:cubicBezTo>
                      <a:pt x="1102192" y="265797"/>
                      <a:pt x="1103636" y="531595"/>
                      <a:pt x="1105081" y="797392"/>
                    </a:cubicBezTo>
                    <a:lnTo>
                      <a:pt x="0" y="797392"/>
                    </a:lnTo>
                    <a:cubicBezTo>
                      <a:pt x="1445" y="889843"/>
                      <a:pt x="2889" y="982294"/>
                      <a:pt x="4334" y="1074745"/>
                    </a:cubicBezTo>
                  </a:path>
                </a:pathLst>
              </a:custGeom>
              <a:noFill/>
              <a:ln w="76320">
                <a:solidFill>
                  <a:srgbClr val="ffff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89" name="Group 19"/>
            <p:cNvGrpSpPr/>
            <p:nvPr/>
          </p:nvGrpSpPr>
          <p:grpSpPr>
            <a:xfrm>
              <a:off x="6822360" y="2589840"/>
              <a:ext cx="1484640" cy="2327760"/>
              <a:chOff x="6822360" y="2589840"/>
              <a:chExt cx="1484640" cy="2327760"/>
            </a:xfrm>
          </p:grpSpPr>
          <p:sp>
            <p:nvSpPr>
              <p:cNvPr id="390" name="CustomShape 20"/>
              <p:cNvSpPr/>
              <p:nvPr/>
            </p:nvSpPr>
            <p:spPr>
              <a:xfrm>
                <a:off x="6822360" y="4633560"/>
                <a:ext cx="1484640" cy="284040"/>
              </a:xfrm>
              <a:prstGeom prst="rect">
                <a:avLst/>
              </a:prstGeom>
              <a:solidFill>
                <a:srgbClr val="0000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" name="CustomShape 21"/>
              <p:cNvSpPr/>
              <p:nvPr/>
            </p:nvSpPr>
            <p:spPr>
              <a:xfrm>
                <a:off x="6903360" y="2589840"/>
                <a:ext cx="1312560" cy="2049480"/>
              </a:xfrm>
              <a:custGeom>
                <a:avLst/>
                <a:gdLst/>
                <a:ahLst/>
                <a:rect l="l" t="t" r="r" b="b"/>
                <a:pathLst>
                  <a:path w="1313096" h="2049816">
                    <a:moveTo>
                      <a:pt x="0" y="0"/>
                    </a:moveTo>
                    <a:lnTo>
                      <a:pt x="0" y="251352"/>
                    </a:lnTo>
                    <a:lnTo>
                      <a:pt x="1313096" y="255686"/>
                    </a:lnTo>
                    <a:lnTo>
                      <a:pt x="1313096" y="1763796"/>
                    </a:lnTo>
                    <a:lnTo>
                      <a:pt x="654381" y="1763796"/>
                    </a:lnTo>
                    <a:lnTo>
                      <a:pt x="654381" y="2049816"/>
                    </a:lnTo>
                  </a:path>
                </a:pathLst>
              </a:custGeom>
              <a:noFill/>
              <a:ln w="76320"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92" name="CustomShape 22"/>
            <p:cNvSpPr/>
            <p:nvPr/>
          </p:nvSpPr>
          <p:spPr>
            <a:xfrm>
              <a:off x="5157000" y="5935680"/>
              <a:ext cx="315000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physical address generation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393" name="Group 23"/>
          <p:cNvGrpSpPr/>
          <p:nvPr/>
        </p:nvGrpSpPr>
        <p:grpSpPr>
          <a:xfrm>
            <a:off x="1421640" y="3148200"/>
            <a:ext cx="6569280" cy="2188080"/>
            <a:chOff x="1421640" y="3148200"/>
            <a:chExt cx="6569280" cy="2188080"/>
          </a:xfrm>
        </p:grpSpPr>
        <p:sp>
          <p:nvSpPr>
            <p:cNvPr id="394" name="CustomShape 24"/>
            <p:cNvSpPr/>
            <p:nvPr/>
          </p:nvSpPr>
          <p:spPr>
            <a:xfrm>
              <a:off x="1421640" y="4273200"/>
              <a:ext cx="2895120" cy="106308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Fully associative 16-entries TLB, shared between instruction and data references.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95" name="CustomShape 25"/>
            <p:cNvSpPr/>
            <p:nvPr/>
          </p:nvSpPr>
          <p:spPr>
            <a:xfrm>
              <a:off x="5517000" y="3148200"/>
              <a:ext cx="2473920" cy="989640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26"/>
            <p:cNvSpPr/>
            <p:nvPr/>
          </p:nvSpPr>
          <p:spPr>
            <a:xfrm>
              <a:off x="3124080" y="3148200"/>
              <a:ext cx="2392560" cy="98964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0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EEB3A3-79C0-4CD4-911E-6C335EDFAAF4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400" name="Picture 2" descr=""/>
          <p:cNvPicPr/>
          <p:nvPr/>
        </p:nvPicPr>
        <p:blipFill>
          <a:blip r:embed="rId1"/>
          <a:stretch/>
        </p:blipFill>
        <p:spPr>
          <a:xfrm>
            <a:off x="955800" y="728640"/>
            <a:ext cx="7216200" cy="4766400"/>
          </a:xfrm>
          <a:prstGeom prst="rect">
            <a:avLst/>
          </a:prstGeom>
          <a:ln>
            <a:noFill/>
          </a:ln>
        </p:spPr>
      </p:pic>
      <p:sp>
        <p:nvSpPr>
          <p:cNvPr id="401" name="CustomShape 4"/>
          <p:cNvSpPr/>
          <p:nvPr/>
        </p:nvSpPr>
        <p:spPr>
          <a:xfrm>
            <a:off x="5292000" y="3384000"/>
            <a:ext cx="1620000" cy="82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16KB cache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402" name="Group 5"/>
          <p:cNvGrpSpPr/>
          <p:nvPr/>
        </p:nvGrpSpPr>
        <p:grpSpPr>
          <a:xfrm>
            <a:off x="1630800" y="1223640"/>
            <a:ext cx="5371200" cy="4320000"/>
            <a:chOff x="1630800" y="1223640"/>
            <a:chExt cx="5371200" cy="4320000"/>
          </a:xfrm>
        </p:grpSpPr>
        <p:grpSp>
          <p:nvGrpSpPr>
            <p:cNvPr id="403" name="Group 6"/>
            <p:cNvGrpSpPr/>
            <p:nvPr/>
          </p:nvGrpSpPr>
          <p:grpSpPr>
            <a:xfrm>
              <a:off x="1661760" y="1223640"/>
              <a:ext cx="5340240" cy="2857320"/>
              <a:chOff x="1661760" y="1223640"/>
              <a:chExt cx="5340240" cy="2857320"/>
            </a:xfrm>
          </p:grpSpPr>
          <p:sp>
            <p:nvSpPr>
              <p:cNvPr id="404" name="CustomShape 7"/>
              <p:cNvSpPr/>
              <p:nvPr/>
            </p:nvSpPr>
            <p:spPr>
              <a:xfrm>
                <a:off x="1661760" y="1528920"/>
                <a:ext cx="2321280" cy="2552040"/>
              </a:xfrm>
              <a:custGeom>
                <a:avLst/>
                <a:gdLst/>
                <a:ahLst/>
                <a:rect l="l" t="t" r="r" b="b"/>
                <a:pathLst>
                  <a:path w="2321780" h="2552369">
                    <a:moveTo>
                      <a:pt x="2313829" y="0"/>
                    </a:moveTo>
                    <a:lnTo>
                      <a:pt x="2321780" y="270344"/>
                    </a:lnTo>
                    <a:lnTo>
                      <a:pt x="0" y="270344"/>
                    </a:lnTo>
                    <a:lnTo>
                      <a:pt x="0" y="2552369"/>
                    </a:lnTo>
                    <a:lnTo>
                      <a:pt x="1280160" y="2544417"/>
                    </a:lnTo>
                  </a:path>
                </a:pathLst>
              </a:custGeom>
              <a:noFill/>
              <a:ln w="76320"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5" name="CustomShape 8"/>
              <p:cNvSpPr/>
              <p:nvPr/>
            </p:nvSpPr>
            <p:spPr>
              <a:xfrm>
                <a:off x="1773000" y="1521000"/>
                <a:ext cx="4738680" cy="1836360"/>
              </a:xfrm>
              <a:custGeom>
                <a:avLst/>
                <a:gdLst/>
                <a:ahLst/>
                <a:rect l="l" t="t" r="r" b="b"/>
                <a:pathLst>
                  <a:path w="4738977" h="1836751">
                    <a:moveTo>
                      <a:pt x="4731026" y="0"/>
                    </a:moveTo>
                    <a:lnTo>
                      <a:pt x="4738977" y="405516"/>
                    </a:lnTo>
                    <a:lnTo>
                      <a:pt x="7951" y="405516"/>
                    </a:lnTo>
                    <a:cubicBezTo>
                      <a:pt x="5301" y="882594"/>
                      <a:pt x="2650" y="1359673"/>
                      <a:pt x="0" y="1836751"/>
                    </a:cubicBezTo>
                    <a:lnTo>
                      <a:pt x="206734" y="1828800"/>
                    </a:lnTo>
                  </a:path>
                </a:pathLst>
              </a:custGeom>
              <a:noFill/>
              <a:ln w="76320">
                <a:solidFill>
                  <a:srgbClr val="00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6" name="CustomShape 9"/>
              <p:cNvSpPr/>
              <p:nvPr/>
            </p:nvSpPr>
            <p:spPr>
              <a:xfrm>
                <a:off x="1961640" y="2805120"/>
                <a:ext cx="1980000" cy="983520"/>
              </a:xfrm>
              <a:prstGeom prst="rect">
                <a:avLst/>
              </a:prstGeom>
              <a:solidFill>
                <a:srgbClr val="0000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7" name="CustomShape 10"/>
              <p:cNvSpPr/>
              <p:nvPr/>
            </p:nvSpPr>
            <p:spPr>
              <a:xfrm>
                <a:off x="3807000" y="1223640"/>
                <a:ext cx="3195000" cy="304920"/>
              </a:xfrm>
              <a:prstGeom prst="rect">
                <a:avLst/>
              </a:prstGeom>
              <a:solidFill>
                <a:srgbClr val="0000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08" name="CustomShape 11"/>
            <p:cNvSpPr/>
            <p:nvPr/>
          </p:nvSpPr>
          <p:spPr>
            <a:xfrm>
              <a:off x="1630800" y="4722480"/>
              <a:ext cx="2535840" cy="821160"/>
            </a:xfrm>
            <a:prstGeom prst="rect">
              <a:avLst/>
            </a:prstGeom>
            <a:solidFill>
              <a:srgbClr val="0000ff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Detected cache hit</a:t>
              </a:r>
              <a:endParaRPr b="0" lang="en-IN" sz="2400" spc="-1" strike="noStrike">
                <a:latin typeface="Arial"/>
              </a:endParaRPr>
            </a:p>
          </p:txBody>
        </p:sp>
      </p:grpSp>
      <p:grpSp>
        <p:nvGrpSpPr>
          <p:cNvPr id="409" name="Group 12"/>
          <p:cNvGrpSpPr/>
          <p:nvPr/>
        </p:nvGrpSpPr>
        <p:grpSpPr>
          <a:xfrm>
            <a:off x="4293720" y="1223640"/>
            <a:ext cx="3383280" cy="5175000"/>
            <a:chOff x="4293720" y="1223640"/>
            <a:chExt cx="3383280" cy="5175000"/>
          </a:xfrm>
        </p:grpSpPr>
        <p:sp>
          <p:nvSpPr>
            <p:cNvPr id="410" name="CustomShape 13"/>
            <p:cNvSpPr/>
            <p:nvPr/>
          </p:nvSpPr>
          <p:spPr>
            <a:xfrm>
              <a:off x="4887000" y="5577480"/>
              <a:ext cx="2429280" cy="82116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read from cache</a:t>
              </a:r>
              <a:endParaRPr b="0" lang="en-IN" sz="2400" spc="-1" strike="noStrike">
                <a:latin typeface="Arial"/>
              </a:endParaRPr>
            </a:p>
          </p:txBody>
        </p:sp>
        <p:grpSp>
          <p:nvGrpSpPr>
            <p:cNvPr id="411" name="Group 14"/>
            <p:cNvGrpSpPr/>
            <p:nvPr/>
          </p:nvGrpSpPr>
          <p:grpSpPr>
            <a:xfrm>
              <a:off x="4293720" y="1223640"/>
              <a:ext cx="3383280" cy="3729240"/>
              <a:chOff x="4293720" y="1223640"/>
              <a:chExt cx="3383280" cy="3729240"/>
            </a:xfrm>
          </p:grpSpPr>
          <p:sp>
            <p:nvSpPr>
              <p:cNvPr id="412" name="CustomShape 15"/>
              <p:cNvSpPr/>
              <p:nvPr/>
            </p:nvSpPr>
            <p:spPr>
              <a:xfrm>
                <a:off x="4349520" y="1521000"/>
                <a:ext cx="2894040" cy="802800"/>
              </a:xfrm>
              <a:custGeom>
                <a:avLst/>
                <a:gdLst/>
                <a:ahLst/>
                <a:rect l="l" t="t" r="r" b="b"/>
                <a:pathLst>
                  <a:path w="2894275" h="803081">
                    <a:moveTo>
                      <a:pt x="2894275" y="0"/>
                    </a:moveTo>
                    <a:lnTo>
                      <a:pt x="2894275" y="803081"/>
                    </a:lnTo>
                    <a:lnTo>
                      <a:pt x="0" y="803081"/>
                    </a:lnTo>
                  </a:path>
                </a:pathLst>
              </a:custGeom>
              <a:noFill/>
              <a:ln w="76320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CustomShape 16"/>
              <p:cNvSpPr/>
              <p:nvPr/>
            </p:nvSpPr>
            <p:spPr>
              <a:xfrm>
                <a:off x="4573080" y="2630880"/>
                <a:ext cx="3103920" cy="2322000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CustomShape 17"/>
              <p:cNvSpPr/>
              <p:nvPr/>
            </p:nvSpPr>
            <p:spPr>
              <a:xfrm>
                <a:off x="4301640" y="1521000"/>
                <a:ext cx="2210040" cy="762840"/>
              </a:xfrm>
              <a:custGeom>
                <a:avLst/>
                <a:gdLst/>
                <a:ahLst/>
                <a:rect l="l" t="t" r="r" b="b"/>
                <a:pathLst>
                  <a:path w="2210462" h="763325">
                    <a:moveTo>
                      <a:pt x="2202511" y="0"/>
                    </a:moveTo>
                    <a:lnTo>
                      <a:pt x="2210462" y="405516"/>
                    </a:lnTo>
                    <a:lnTo>
                      <a:pt x="0" y="405516"/>
                    </a:lnTo>
                    <a:lnTo>
                      <a:pt x="0" y="763325"/>
                    </a:lnTo>
                  </a:path>
                </a:pathLst>
              </a:custGeom>
              <a:noFill/>
              <a:ln w="76320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CustomShape 18"/>
              <p:cNvSpPr/>
              <p:nvPr/>
            </p:nvSpPr>
            <p:spPr>
              <a:xfrm>
                <a:off x="5945040" y="1223640"/>
                <a:ext cx="1551960" cy="304920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CustomShape 19"/>
              <p:cNvSpPr/>
              <p:nvPr/>
            </p:nvSpPr>
            <p:spPr>
              <a:xfrm>
                <a:off x="4293720" y="2355840"/>
                <a:ext cx="270000" cy="2170440"/>
              </a:xfrm>
              <a:custGeom>
                <a:avLst/>
                <a:gdLst/>
                <a:ahLst/>
                <a:rect l="l" t="t" r="r" b="b"/>
                <a:pathLst>
                  <a:path w="270345" h="2170706">
                    <a:moveTo>
                      <a:pt x="0" y="0"/>
                    </a:moveTo>
                    <a:cubicBezTo>
                      <a:pt x="2651" y="723569"/>
                      <a:pt x="5301" y="1447137"/>
                      <a:pt x="7952" y="2170706"/>
                    </a:cubicBezTo>
                    <a:lnTo>
                      <a:pt x="270345" y="2170706"/>
                    </a:lnTo>
                  </a:path>
                </a:pathLst>
              </a:custGeom>
              <a:noFill/>
              <a:ln w="76320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1" dur="indefinite" restart="never" nodeType="tmRoot">
          <p:childTnLst>
            <p:seq>
              <p:cTn id="452" dur="indefinite" nodeType="mainSeq">
                <p:childTnLst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457200" y="188640"/>
            <a:ext cx="8229240" cy="678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Read and Cache Write-Through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2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4E3CC2-E402-4D91-8F87-721A3A4823BF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421" name="Picture 2" descr=""/>
          <p:cNvPicPr/>
          <p:nvPr/>
        </p:nvPicPr>
        <p:blipFill>
          <a:blip r:embed="rId1"/>
          <a:stretch/>
        </p:blipFill>
        <p:spPr>
          <a:xfrm>
            <a:off x="1601640" y="998640"/>
            <a:ext cx="5921640" cy="5321880"/>
          </a:xfrm>
          <a:prstGeom prst="rect">
            <a:avLst/>
          </a:prstGeom>
          <a:ln>
            <a:noFill/>
          </a:ln>
        </p:spPr>
      </p:pic>
      <p:grpSp>
        <p:nvGrpSpPr>
          <p:cNvPr id="422" name="Group 5"/>
          <p:cNvGrpSpPr/>
          <p:nvPr/>
        </p:nvGrpSpPr>
        <p:grpSpPr>
          <a:xfrm>
            <a:off x="5922000" y="4914000"/>
            <a:ext cx="2865240" cy="1620000"/>
            <a:chOff x="5922000" y="4914000"/>
            <a:chExt cx="2865240" cy="1620000"/>
          </a:xfrm>
        </p:grpSpPr>
        <p:sp>
          <p:nvSpPr>
            <p:cNvPr id="423" name="CustomShape 6"/>
            <p:cNvSpPr/>
            <p:nvPr/>
          </p:nvSpPr>
          <p:spPr>
            <a:xfrm>
              <a:off x="5922000" y="5409360"/>
              <a:ext cx="1747080" cy="1124640"/>
            </a:xfrm>
            <a:prstGeom prst="ellipse">
              <a:avLst/>
            </a:prstGeom>
            <a:noFill/>
            <a:ln w="3816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4" name="CustomShape 7"/>
            <p:cNvSpPr/>
            <p:nvPr/>
          </p:nvSpPr>
          <p:spPr>
            <a:xfrm>
              <a:off x="7182360" y="4914000"/>
              <a:ext cx="160488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Cache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write-through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425" name="CustomShape 8"/>
          <p:cNvSpPr/>
          <p:nvPr/>
        </p:nvSpPr>
        <p:spPr>
          <a:xfrm>
            <a:off x="2861640" y="1313640"/>
            <a:ext cx="899640" cy="6746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9"/>
          <p:cNvSpPr/>
          <p:nvPr/>
        </p:nvSpPr>
        <p:spPr>
          <a:xfrm>
            <a:off x="2726640" y="2034000"/>
            <a:ext cx="1214640" cy="8096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10"/>
          <p:cNvSpPr/>
          <p:nvPr/>
        </p:nvSpPr>
        <p:spPr>
          <a:xfrm>
            <a:off x="3627000" y="2754000"/>
            <a:ext cx="1214640" cy="8096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11"/>
          <p:cNvSpPr/>
          <p:nvPr/>
        </p:nvSpPr>
        <p:spPr>
          <a:xfrm>
            <a:off x="2771640" y="3294000"/>
            <a:ext cx="1124640" cy="6746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12"/>
          <p:cNvSpPr/>
          <p:nvPr/>
        </p:nvSpPr>
        <p:spPr>
          <a:xfrm>
            <a:off x="2726640" y="4059000"/>
            <a:ext cx="1214640" cy="8096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13"/>
          <p:cNvSpPr/>
          <p:nvPr/>
        </p:nvSpPr>
        <p:spPr>
          <a:xfrm>
            <a:off x="1511640" y="4149000"/>
            <a:ext cx="1124640" cy="6746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4"/>
          <p:cNvSpPr/>
          <p:nvPr/>
        </p:nvSpPr>
        <p:spPr>
          <a:xfrm>
            <a:off x="4527000" y="3429000"/>
            <a:ext cx="1214640" cy="8096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2" name="Group 15"/>
          <p:cNvGrpSpPr/>
          <p:nvPr/>
        </p:nvGrpSpPr>
        <p:grpSpPr>
          <a:xfrm>
            <a:off x="3316680" y="1177920"/>
            <a:ext cx="1209960" cy="3758040"/>
            <a:chOff x="3316680" y="1177920"/>
            <a:chExt cx="1209960" cy="3758040"/>
          </a:xfrm>
        </p:grpSpPr>
        <p:sp>
          <p:nvSpPr>
            <p:cNvPr id="433" name="CustomShape 16"/>
            <p:cNvSpPr/>
            <p:nvPr/>
          </p:nvSpPr>
          <p:spPr>
            <a:xfrm>
              <a:off x="3416760" y="1723320"/>
              <a:ext cx="11098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Best case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34" name="CustomShape 17"/>
            <p:cNvSpPr/>
            <p:nvPr/>
          </p:nvSpPr>
          <p:spPr>
            <a:xfrm>
              <a:off x="3316680" y="1177920"/>
              <a:ext cx="935640" cy="3758040"/>
            </a:xfrm>
            <a:custGeom>
              <a:avLst/>
              <a:gdLst/>
              <a:ahLst/>
              <a:rect l="l" t="t" r="r" b="b"/>
              <a:pathLst>
                <a:path w="936054" h="3758577">
                  <a:moveTo>
                    <a:pt x="9855" y="0"/>
                  </a:moveTo>
                  <a:cubicBezTo>
                    <a:pt x="505" y="385207"/>
                    <a:pt x="-8844" y="770415"/>
                    <a:pt x="15465" y="987328"/>
                  </a:cubicBezTo>
                  <a:cubicBezTo>
                    <a:pt x="39774" y="1204241"/>
                    <a:pt x="30424" y="1202371"/>
                    <a:pt x="155710" y="1301478"/>
                  </a:cubicBezTo>
                  <a:cubicBezTo>
                    <a:pt x="280996" y="1400585"/>
                    <a:pt x="640024" y="1494081"/>
                    <a:pt x="767180" y="1581968"/>
                  </a:cubicBezTo>
                  <a:cubicBezTo>
                    <a:pt x="894336" y="1669855"/>
                    <a:pt x="972873" y="1739978"/>
                    <a:pt x="918645" y="1828800"/>
                  </a:cubicBezTo>
                  <a:cubicBezTo>
                    <a:pt x="864417" y="1917622"/>
                    <a:pt x="572707" y="2037299"/>
                    <a:pt x="441811" y="2114901"/>
                  </a:cubicBezTo>
                  <a:cubicBezTo>
                    <a:pt x="310915" y="2192503"/>
                    <a:pt x="200589" y="2230837"/>
                    <a:pt x="133271" y="2294415"/>
                  </a:cubicBezTo>
                  <a:cubicBezTo>
                    <a:pt x="65953" y="2357993"/>
                    <a:pt x="57538" y="2389782"/>
                    <a:pt x="37904" y="2496368"/>
                  </a:cubicBezTo>
                  <a:cubicBezTo>
                    <a:pt x="18270" y="2602954"/>
                    <a:pt x="506" y="2824543"/>
                    <a:pt x="15465" y="2933934"/>
                  </a:cubicBezTo>
                  <a:cubicBezTo>
                    <a:pt x="30424" y="3043325"/>
                    <a:pt x="70628" y="3090074"/>
                    <a:pt x="127661" y="3152717"/>
                  </a:cubicBezTo>
                  <a:cubicBezTo>
                    <a:pt x="184694" y="3215360"/>
                    <a:pt x="278191" y="3270523"/>
                    <a:pt x="357663" y="3309792"/>
                  </a:cubicBezTo>
                  <a:cubicBezTo>
                    <a:pt x="437135" y="3349061"/>
                    <a:pt x="547462" y="3360280"/>
                    <a:pt x="604495" y="3388329"/>
                  </a:cubicBezTo>
                  <a:cubicBezTo>
                    <a:pt x="661528" y="3416378"/>
                    <a:pt x="680228" y="3438817"/>
                    <a:pt x="699862" y="3478086"/>
                  </a:cubicBezTo>
                  <a:cubicBezTo>
                    <a:pt x="719496" y="3517355"/>
                    <a:pt x="719496" y="3577193"/>
                    <a:pt x="722301" y="3623941"/>
                  </a:cubicBezTo>
                  <a:cubicBezTo>
                    <a:pt x="725106" y="3670689"/>
                    <a:pt x="720899" y="3714633"/>
                    <a:pt x="716692" y="3758577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3" dur="indefinite" restart="never" nodeType="tmRoot">
          <p:childTnLst>
            <p:seq>
              <p:cTn id="464" dur="indefinite" nodeType="mainSeq">
                <p:childTnLst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8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9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03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9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1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23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9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3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9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6941A9-C337-4814-823B-104D65B4E435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457200" y="3953520"/>
            <a:ext cx="82292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Virtual memory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8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Allows efficient and safe sharing of memory among multiple programs.</a:t>
            </a:r>
            <a:endParaRPr b="0" lang="en-IN" sz="2400" spc="-1" strike="noStrike">
              <a:latin typeface="Arial"/>
            </a:endParaRPr>
          </a:p>
          <a:p>
            <a:pPr marL="457200" indent="-456840" algn="just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Removes the programming burdens of a small, limited amount of main memory (past, less relevant today).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457200" y="713520"/>
            <a:ext cx="8229240" cy="33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VM allows to efficiently share the processor and the main memory.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must be able to protect the programs from each other.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program can only read and write the portions of main memory that have been assigned to it.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3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F3C936-2FF2-4781-A909-FD8A8612E0CA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611640" y="683640"/>
            <a:ext cx="7920360" cy="618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What happens at MIPS TLB miss?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First,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virtual page #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the reference is saved in a special register (for the OS).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OS handles the miss in SW (exception). The routine indexes the page table using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virtual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page # and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page table register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(stores the starting address of the active process page table).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Using a special set of system instructions that can update the TLB, the OS places the physical address from the page table into the TLB.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TLB miss takes 13 clock cycles, assuming the OS code and the page table entry are in the instruction and data caches.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page fault occurs if the page table entry does not have a valid physical address.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0" dur="indefinite" restart="never" nodeType="tmRoot">
          <p:childTnLst>
            <p:seq>
              <p:cTn id="551" dur="indefinite" nodeType="mainSeq">
                <p:childTnLst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6" dur="500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1" dur="500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6" dur="500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1" dur="500"/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457200" y="274680"/>
            <a:ext cx="8229240" cy="768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VM, TLBs and Caches Integration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4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4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87ED923-957F-41F2-8D08-099F5FEE1B81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443" name="CustomShape 5"/>
          <p:cNvSpPr/>
          <p:nvPr/>
        </p:nvSpPr>
        <p:spPr>
          <a:xfrm>
            <a:off x="566640" y="1088640"/>
            <a:ext cx="7965360" cy="42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VM and cache work together as a hierarchy. Data must be in main memory if it is in the cache.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OS maintains this hierarchy by flushing the contents of any page from the cache upon deciding to migrate that page to disk.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OS modifies the page tables and TLB accordingly. An attempt to access any data on the page generates a page fault.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44" name="CustomShape 6"/>
          <p:cNvSpPr/>
          <p:nvPr/>
        </p:nvSpPr>
        <p:spPr>
          <a:xfrm>
            <a:off x="566640" y="4869000"/>
            <a:ext cx="796536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best case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 virtual address is translated by the TLB and sent to the cache where the appropriate data is found, retrieved, and sent back to the processor.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2" dur="indefinite" restart="never" nodeType="tmRoot">
          <p:childTnLst>
            <p:seq>
              <p:cTn id="573" dur="indefinite" nodeType="mainSeq">
                <p:childTnLst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8" dur="5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3" dur="500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8" dur="5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4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F16B1F0-B375-4E65-A717-2E7E1B7D3331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566640" y="674640"/>
            <a:ext cx="8010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worst case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 reference can miss all: the TLB, the page table, and the cache.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449" name="Picture 2" descr=""/>
          <p:cNvPicPr/>
          <p:nvPr/>
        </p:nvPicPr>
        <p:blipFill>
          <a:blip r:embed="rId1"/>
          <a:stretch/>
        </p:blipFill>
        <p:spPr>
          <a:xfrm>
            <a:off x="566640" y="3474000"/>
            <a:ext cx="8010360" cy="2555280"/>
          </a:xfrm>
          <a:prstGeom prst="rect">
            <a:avLst/>
          </a:prstGeom>
          <a:ln>
            <a:noFill/>
          </a:ln>
        </p:spPr>
      </p:pic>
      <p:sp>
        <p:nvSpPr>
          <p:cNvPr id="450" name="CustomShape 5"/>
          <p:cNvSpPr/>
          <p:nvPr/>
        </p:nvSpPr>
        <p:spPr>
          <a:xfrm>
            <a:off x="566640" y="1819080"/>
            <a:ext cx="801036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all the seven combinations of the three events. State for each whether it can actually occur and under what circumstances.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51" name="CustomShape 6"/>
          <p:cNvSpPr/>
          <p:nvPr/>
        </p:nvSpPr>
        <p:spPr>
          <a:xfrm>
            <a:off x="2456640" y="4094280"/>
            <a:ext cx="6120360" cy="3146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7"/>
          <p:cNvSpPr/>
          <p:nvPr/>
        </p:nvSpPr>
        <p:spPr>
          <a:xfrm>
            <a:off x="2456640" y="4364280"/>
            <a:ext cx="6120360" cy="3146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8"/>
          <p:cNvSpPr/>
          <p:nvPr/>
        </p:nvSpPr>
        <p:spPr>
          <a:xfrm>
            <a:off x="2456640" y="4634280"/>
            <a:ext cx="6120360" cy="3146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9"/>
          <p:cNvSpPr/>
          <p:nvPr/>
        </p:nvSpPr>
        <p:spPr>
          <a:xfrm>
            <a:off x="2456640" y="4904280"/>
            <a:ext cx="6120360" cy="3146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10"/>
          <p:cNvSpPr/>
          <p:nvPr/>
        </p:nvSpPr>
        <p:spPr>
          <a:xfrm>
            <a:off x="2456640" y="5174280"/>
            <a:ext cx="6120360" cy="3146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11"/>
          <p:cNvSpPr/>
          <p:nvPr/>
        </p:nvSpPr>
        <p:spPr>
          <a:xfrm>
            <a:off x="2456640" y="5444640"/>
            <a:ext cx="6120360" cy="3146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12"/>
          <p:cNvSpPr/>
          <p:nvPr/>
        </p:nvSpPr>
        <p:spPr>
          <a:xfrm>
            <a:off x="2456640" y="5689440"/>
            <a:ext cx="6120360" cy="31464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9" dur="indefinite" restart="never" nodeType="tmRoot">
          <p:childTnLst>
            <p:seq>
              <p:cTn id="590" dur="indefinite" nodeType="mainSeq">
                <p:childTnLst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0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0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1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4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2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457200" y="233640"/>
            <a:ext cx="8229240" cy="67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Virtual Caches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2020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6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AB1A4E-90F9-4D56-BA70-10111AD606FA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462" name="CustomShape 5"/>
          <p:cNvSpPr/>
          <p:nvPr/>
        </p:nvSpPr>
        <p:spPr>
          <a:xfrm>
            <a:off x="566640" y="908640"/>
            <a:ext cx="8010360" cy="28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memory addresses were translated to physical addresses before the cache was accessed.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cache is thus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physically indexed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physically tagged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called also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transparent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63" name="CustomShape 6"/>
          <p:cNvSpPr/>
          <p:nvPr/>
        </p:nvSpPr>
        <p:spPr>
          <a:xfrm>
            <a:off x="566640" y="3117600"/>
            <a:ext cx="8010360" cy="36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Pro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Since the cache and the physical memory use the same namespace, it can be entirely controlled by HW, and the OS needs no intervene.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Address translation is on critical path. Problem for high clock speed, large application data (memory size), larger TLB needed.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6" dur="indefinite" restart="never" nodeType="tmRoot">
          <p:childTnLst>
            <p:seq>
              <p:cTn id="637" dur="indefinite" nodeType="mainSeq">
                <p:childTnLst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2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 1"/>
          <p:cNvGrpSpPr/>
          <p:nvPr/>
        </p:nvGrpSpPr>
        <p:grpSpPr>
          <a:xfrm>
            <a:off x="656640" y="728640"/>
            <a:ext cx="4836960" cy="5126040"/>
            <a:chOff x="656640" y="728640"/>
            <a:chExt cx="4836960" cy="5126040"/>
          </a:xfrm>
        </p:grpSpPr>
        <p:pic>
          <p:nvPicPr>
            <p:cNvPr id="465" name="Picture 2" descr=""/>
            <p:cNvPicPr/>
            <p:nvPr/>
          </p:nvPicPr>
          <p:blipFill>
            <a:blip r:embed="rId1"/>
            <a:stretch/>
          </p:blipFill>
          <p:spPr>
            <a:xfrm>
              <a:off x="656640" y="728640"/>
              <a:ext cx="4836960" cy="51260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66" name="Group 2"/>
            <p:cNvGrpSpPr/>
            <p:nvPr/>
          </p:nvGrpSpPr>
          <p:grpSpPr>
            <a:xfrm>
              <a:off x="701640" y="4734000"/>
              <a:ext cx="764640" cy="522720"/>
              <a:chOff x="701640" y="4734000"/>
              <a:chExt cx="764640" cy="522720"/>
            </a:xfrm>
          </p:grpSpPr>
          <p:sp>
            <p:nvSpPr>
              <p:cNvPr id="467" name="CustomShape 3"/>
              <p:cNvSpPr/>
              <p:nvPr/>
            </p:nvSpPr>
            <p:spPr>
              <a:xfrm>
                <a:off x="832680" y="4748400"/>
                <a:ext cx="494640" cy="49464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mc:AlternateContent>
            <mc:Choice xmlns:a14="http://schemas.microsoft.com/office/drawing/2010/main" Requires="a14">
              <p:sp>
                <p:nvSpPr>
                  <p:cNvPr id="468" name="Formula 4"/>
                  <p:cNvSpPr txBox="1"/>
                  <p:nvPr/>
                </p:nvSpPr>
                <p:spPr>
                  <a:xfrm>
                    <a:off x="701640" y="4734000"/>
                    <a:ext cx="764640" cy="522720"/>
                  </a:xfrm>
                  <a:prstGeom prst="rect">
                    <a:avLst/>
                  </a:prstGeom>
                </p:spPr>
                <p:txBody>
                  <a:bodyPr/>
                  <a:p>
                    <a14:m>
                      <m:oMath xmlns:m="http://schemas.openxmlformats.org/officeDocument/2006/math"/>
                    </a14:m>
                  </a:p>
                </p:txBody>
              </p:sp>
            </mc:Choice>
            <mc:Fallback/>
          </mc:AlternateContent>
        </p:grpSp>
      </p:grpSp>
      <p:sp>
        <p:nvSpPr>
          <p:cNvPr id="469" name="TextShape 5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2020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70" name="TextShape 6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71" name="TextShape 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90EDA3-9601-4E69-BB76-A36290D176A3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5877000" y="4489920"/>
            <a:ext cx="261000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the TLB be  eliminated from the critical path?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473" name="Group 9"/>
          <p:cNvGrpSpPr/>
          <p:nvPr/>
        </p:nvGrpSpPr>
        <p:grpSpPr>
          <a:xfrm>
            <a:off x="2243520" y="815040"/>
            <a:ext cx="6243480" cy="5197680"/>
            <a:chOff x="2243520" y="815040"/>
            <a:chExt cx="6243480" cy="5197680"/>
          </a:xfrm>
        </p:grpSpPr>
        <p:sp>
          <p:nvSpPr>
            <p:cNvPr id="474" name="CustomShape 10"/>
            <p:cNvSpPr/>
            <p:nvPr/>
          </p:nvSpPr>
          <p:spPr>
            <a:xfrm>
              <a:off x="5877000" y="1246320"/>
              <a:ext cx="2610000" cy="3929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  <a:spcAft>
                  <a:spcPts val="1199"/>
                </a:spcAft>
              </a:pPr>
              <a:r>
                <a:rPr b="0" lang="en-US" sz="2800" spc="-1" strike="noStrike">
                  <a:solidFill>
                    <a:srgbClr val="000000"/>
                  </a:solidFill>
                  <a:latin typeface="Calibri"/>
                </a:rPr>
                <a:t>At hit, time to access memory includes TLB and cache accesses. The two can be </a:t>
              </a:r>
              <a:r>
                <a:rPr b="1" lang="en-US" sz="2800" spc="-1" strike="noStrike">
                  <a:solidFill>
                    <a:srgbClr val="0000ff"/>
                  </a:solidFill>
                  <a:latin typeface="Calibri"/>
                </a:rPr>
                <a:t>pipelined</a:t>
              </a:r>
              <a:r>
                <a:rPr b="0" lang="en-US" sz="28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IN" sz="2800" spc="-1" strike="noStrike">
                <a:latin typeface="Arial"/>
              </a:endParaRPr>
            </a:p>
          </p:txBody>
        </p:sp>
        <p:grpSp>
          <p:nvGrpSpPr>
            <p:cNvPr id="475" name="Group 11"/>
            <p:cNvGrpSpPr/>
            <p:nvPr/>
          </p:nvGrpSpPr>
          <p:grpSpPr>
            <a:xfrm>
              <a:off x="2243520" y="815040"/>
              <a:ext cx="2958480" cy="5197680"/>
              <a:chOff x="2243520" y="815040"/>
              <a:chExt cx="2958480" cy="5197680"/>
            </a:xfrm>
          </p:grpSpPr>
          <p:sp>
            <p:nvSpPr>
              <p:cNvPr id="476" name="CustomShape 12"/>
              <p:cNvSpPr/>
              <p:nvPr/>
            </p:nvSpPr>
            <p:spPr>
              <a:xfrm>
                <a:off x="3042000" y="2979000"/>
                <a:ext cx="2160000" cy="483840"/>
              </a:xfrm>
              <a:prstGeom prst="rect">
                <a:avLst/>
              </a:prstGeom>
              <a:solidFill>
                <a:srgbClr val="0000ff">
                  <a:alpha val="3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CustomShape 13"/>
              <p:cNvSpPr/>
              <p:nvPr/>
            </p:nvSpPr>
            <p:spPr>
              <a:xfrm>
                <a:off x="2243520" y="815040"/>
                <a:ext cx="2078280" cy="5197680"/>
              </a:xfrm>
              <a:custGeom>
                <a:avLst/>
                <a:gdLst/>
                <a:ahLst/>
                <a:rect l="l" t="t" r="r" b="b"/>
                <a:pathLst>
                  <a:path w="2078564" h="5198165">
                    <a:moveTo>
                      <a:pt x="131913" y="0"/>
                    </a:moveTo>
                    <a:cubicBezTo>
                      <a:pt x="123630" y="366091"/>
                      <a:pt x="115348" y="732183"/>
                      <a:pt x="131913" y="983974"/>
                    </a:cubicBezTo>
                    <a:cubicBezTo>
                      <a:pt x="148478" y="1235765"/>
                      <a:pt x="131913" y="1396448"/>
                      <a:pt x="231304" y="1510748"/>
                    </a:cubicBezTo>
                    <a:cubicBezTo>
                      <a:pt x="330695" y="1625048"/>
                      <a:pt x="499661" y="1630018"/>
                      <a:pt x="728261" y="1669774"/>
                    </a:cubicBezTo>
                    <a:cubicBezTo>
                      <a:pt x="956861" y="1709530"/>
                      <a:pt x="1392526" y="1666461"/>
                      <a:pt x="1602904" y="1749287"/>
                    </a:cubicBezTo>
                    <a:cubicBezTo>
                      <a:pt x="1813282" y="1832113"/>
                      <a:pt x="1912674" y="1953039"/>
                      <a:pt x="1990531" y="2166730"/>
                    </a:cubicBezTo>
                    <a:cubicBezTo>
                      <a:pt x="2068388" y="2380421"/>
                      <a:pt x="2063418" y="2774673"/>
                      <a:pt x="2070044" y="3031434"/>
                    </a:cubicBezTo>
                    <a:cubicBezTo>
                      <a:pt x="2076670" y="3288195"/>
                      <a:pt x="2098205" y="3533360"/>
                      <a:pt x="2030287" y="3707295"/>
                    </a:cubicBezTo>
                    <a:cubicBezTo>
                      <a:pt x="1962369" y="3881230"/>
                      <a:pt x="1831504" y="3995530"/>
                      <a:pt x="1662539" y="4075043"/>
                    </a:cubicBezTo>
                    <a:cubicBezTo>
                      <a:pt x="1493574" y="4154556"/>
                      <a:pt x="1213622" y="4159526"/>
                      <a:pt x="1016496" y="4184374"/>
                    </a:cubicBezTo>
                    <a:cubicBezTo>
                      <a:pt x="819370" y="4209222"/>
                      <a:pt x="632183" y="4197626"/>
                      <a:pt x="479783" y="4224130"/>
                    </a:cubicBezTo>
                    <a:cubicBezTo>
                      <a:pt x="327383" y="4250634"/>
                      <a:pt x="179953" y="4270513"/>
                      <a:pt x="102096" y="4343400"/>
                    </a:cubicBezTo>
                    <a:cubicBezTo>
                      <a:pt x="24239" y="4416287"/>
                      <a:pt x="29209" y="4518991"/>
                      <a:pt x="12644" y="4661452"/>
                    </a:cubicBezTo>
                    <a:cubicBezTo>
                      <a:pt x="-3921" y="4803913"/>
                      <a:pt x="-609" y="5001039"/>
                      <a:pt x="2704" y="5198165"/>
                    </a:cubicBezTo>
                  </a:path>
                </a:pathLst>
              </a:custGeom>
              <a:noFill/>
              <a:ln w="38160">
                <a:solidFill>
                  <a:srgbClr val="ff0000"/>
                </a:solidFill>
                <a:round/>
                <a:tailEnd len="med" type="arrow" w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3" dur="indefinite" restart="never" nodeType="tmRoot">
          <p:childTnLst>
            <p:seq>
              <p:cTn id="644" dur="indefinite" nodeType="mainSeq">
                <p:childTnLst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2020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8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C6BB94-D719-438A-85E3-03048EDE5C52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457200" y="629640"/>
            <a:ext cx="82292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that the cache index involves both page offset and frame number bits, but page bits are not translated.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82" name="CustomShape 5"/>
          <p:cNvSpPr/>
          <p:nvPr/>
        </p:nvSpPr>
        <p:spPr>
          <a:xfrm>
            <a:off x="6057000" y="2487240"/>
            <a:ext cx="262944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cache index uses only page offset bits, TLB is eliminated from the critical path. 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483" name="Group 6"/>
          <p:cNvGrpSpPr/>
          <p:nvPr/>
        </p:nvGrpSpPr>
        <p:grpSpPr>
          <a:xfrm>
            <a:off x="457200" y="1739160"/>
            <a:ext cx="5062680" cy="4434840"/>
            <a:chOff x="457200" y="1739160"/>
            <a:chExt cx="5062680" cy="4434840"/>
          </a:xfrm>
        </p:grpSpPr>
        <p:grpSp>
          <p:nvGrpSpPr>
            <p:cNvPr id="484" name="Group 7"/>
            <p:cNvGrpSpPr/>
            <p:nvPr/>
          </p:nvGrpSpPr>
          <p:grpSpPr>
            <a:xfrm>
              <a:off x="457200" y="1754280"/>
              <a:ext cx="5062680" cy="4231440"/>
              <a:chOff x="457200" y="1754280"/>
              <a:chExt cx="5062680" cy="4231440"/>
            </a:xfrm>
          </p:grpSpPr>
          <p:pic>
            <p:nvPicPr>
              <p:cNvPr id="485" name="Picture 2" descr=""/>
              <p:cNvPicPr/>
              <p:nvPr/>
            </p:nvPicPr>
            <p:blipFill>
              <a:blip r:embed="rId1"/>
              <a:stretch/>
            </p:blipFill>
            <p:spPr>
              <a:xfrm>
                <a:off x="457200" y="1754280"/>
                <a:ext cx="5062680" cy="423144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86" name="CustomShape 8"/>
              <p:cNvSpPr/>
              <p:nvPr/>
            </p:nvSpPr>
            <p:spPr>
              <a:xfrm>
                <a:off x="3791160" y="1888200"/>
                <a:ext cx="1526040" cy="483840"/>
              </a:xfrm>
              <a:prstGeom prst="rect">
                <a:avLst/>
              </a:prstGeom>
              <a:solidFill>
                <a:srgbClr val="0000ff">
                  <a:alpha val="30000"/>
                </a:srgb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87" name="Group 9"/>
              <p:cNvGrpSpPr/>
              <p:nvPr/>
            </p:nvGrpSpPr>
            <p:grpSpPr>
              <a:xfrm>
                <a:off x="462240" y="4644000"/>
                <a:ext cx="764640" cy="522720"/>
                <a:chOff x="462240" y="4644000"/>
                <a:chExt cx="764640" cy="522720"/>
              </a:xfrm>
            </p:grpSpPr>
            <p:sp>
              <p:nvSpPr>
                <p:cNvPr id="488" name="CustomShape 10"/>
                <p:cNvSpPr/>
                <p:nvPr/>
              </p:nvSpPr>
              <p:spPr>
                <a:xfrm>
                  <a:off x="593640" y="4658040"/>
                  <a:ext cx="494640" cy="494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mc:AlternateContent>
              <mc:Choice xmlns:a14="http://schemas.microsoft.com/office/drawing/2010/main" Requires="a14">
                <p:sp>
                  <p:nvSpPr>
                    <p:cNvPr id="489" name="Formula 11"/>
                    <p:cNvSpPr txBox="1"/>
                    <p:nvPr/>
                  </p:nvSpPr>
                  <p:spPr>
                    <a:xfrm>
                      <a:off x="462240" y="4644000"/>
                      <a:ext cx="764640" cy="522720"/>
                    </a:xfrm>
                    <a:prstGeom prst="rect">
                      <a:avLst/>
                    </a:prstGeom>
                  </p:spPr>
                  <p:txBody>
                    <a:bodyPr/>
                    <a:p>
                      <a14:m>
                        <m:oMath xmlns:m="http://schemas.openxmlformats.org/officeDocument/2006/math"/>
                      </a14:m>
                    </a:p>
                  </p:txBody>
                </p:sp>
              </mc:Choice>
              <mc:Fallback/>
            </mc:AlternateContent>
          </p:grpSp>
        </p:grpSp>
        <p:sp>
          <p:nvSpPr>
            <p:cNvPr id="490" name="CustomShape 12"/>
            <p:cNvSpPr/>
            <p:nvPr/>
          </p:nvSpPr>
          <p:spPr>
            <a:xfrm>
              <a:off x="1466640" y="1739160"/>
              <a:ext cx="360" cy="443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ff0000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CustomShape 13"/>
            <p:cNvSpPr/>
            <p:nvPr/>
          </p:nvSpPr>
          <p:spPr>
            <a:xfrm>
              <a:off x="2436840" y="1759320"/>
              <a:ext cx="2021400" cy="4414680"/>
            </a:xfrm>
            <a:custGeom>
              <a:avLst/>
              <a:gdLst/>
              <a:ahLst/>
              <a:rect l="l" t="t" r="r" b="b"/>
              <a:pathLst>
                <a:path w="2021709" h="4383157">
                  <a:moveTo>
                    <a:pt x="8115" y="0"/>
                  </a:moveTo>
                  <a:cubicBezTo>
                    <a:pt x="-1825" y="415787"/>
                    <a:pt x="-11764" y="831574"/>
                    <a:pt x="37932" y="1063487"/>
                  </a:cubicBezTo>
                  <a:cubicBezTo>
                    <a:pt x="87628" y="1295400"/>
                    <a:pt x="114132" y="1325217"/>
                    <a:pt x="306289" y="1391478"/>
                  </a:cubicBezTo>
                  <a:cubicBezTo>
                    <a:pt x="498446" y="1457739"/>
                    <a:pt x="958959" y="1431235"/>
                    <a:pt x="1190872" y="1461052"/>
                  </a:cubicBezTo>
                  <a:cubicBezTo>
                    <a:pt x="1422785" y="1490869"/>
                    <a:pt x="1566902" y="1499153"/>
                    <a:pt x="1697767" y="1570383"/>
                  </a:cubicBezTo>
                  <a:cubicBezTo>
                    <a:pt x="1828632" y="1641613"/>
                    <a:pt x="1923054" y="1745974"/>
                    <a:pt x="1976063" y="1888435"/>
                  </a:cubicBezTo>
                  <a:cubicBezTo>
                    <a:pt x="2029072" y="2030896"/>
                    <a:pt x="2025758" y="2257839"/>
                    <a:pt x="2015819" y="2425148"/>
                  </a:cubicBezTo>
                  <a:cubicBezTo>
                    <a:pt x="2005880" y="2592457"/>
                    <a:pt x="2010850" y="2781300"/>
                    <a:pt x="1916428" y="2892287"/>
                  </a:cubicBezTo>
                  <a:cubicBezTo>
                    <a:pt x="1822006" y="3003274"/>
                    <a:pt x="1684515" y="3044687"/>
                    <a:pt x="1449289" y="3091070"/>
                  </a:cubicBezTo>
                  <a:cubicBezTo>
                    <a:pt x="1214063" y="3137453"/>
                    <a:pt x="722076" y="3127514"/>
                    <a:pt x="505072" y="3170583"/>
                  </a:cubicBezTo>
                  <a:cubicBezTo>
                    <a:pt x="288068" y="3213652"/>
                    <a:pt x="218493" y="3245126"/>
                    <a:pt x="147263" y="3349487"/>
                  </a:cubicBezTo>
                  <a:cubicBezTo>
                    <a:pt x="76033" y="3453848"/>
                    <a:pt x="87628" y="3624470"/>
                    <a:pt x="77689" y="3796748"/>
                  </a:cubicBezTo>
                  <a:cubicBezTo>
                    <a:pt x="67750" y="3969026"/>
                    <a:pt x="77689" y="4176091"/>
                    <a:pt x="87628" y="4383157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5" dur="indefinite" restart="never" nodeType="tmRoot">
          <p:childTnLst>
            <p:seq>
              <p:cTn id="656" dur="indefinite" nodeType="mainSeq">
                <p:childTnLst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2020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4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459736-A782-448C-9BF1-A63EA1EEB0F0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566640" y="629640"/>
            <a:ext cx="801036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Cache index cannot grow, same cache and frame size. Cache capacity can grow only by increasing block size and/or associativity.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496" name="Group 5"/>
          <p:cNvGrpSpPr/>
          <p:nvPr/>
        </p:nvGrpSpPr>
        <p:grpSpPr>
          <a:xfrm>
            <a:off x="718920" y="2231280"/>
            <a:ext cx="8010720" cy="4141440"/>
            <a:chOff x="718920" y="2231280"/>
            <a:chExt cx="8010720" cy="4141440"/>
          </a:xfrm>
        </p:grpSpPr>
        <p:sp>
          <p:nvSpPr>
            <p:cNvPr id="497" name="CustomShape 6"/>
            <p:cNvSpPr/>
            <p:nvPr/>
          </p:nvSpPr>
          <p:spPr>
            <a:xfrm>
              <a:off x="718920" y="2231280"/>
              <a:ext cx="8010360" cy="94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0000ff"/>
                  </a:solidFill>
                  <a:latin typeface="Calibri"/>
                </a:rPr>
                <a:t>Physically indexed virtually tagged </a:t>
              </a:r>
              <a:r>
                <a:rPr b="0" lang="en-US" sz="2800" spc="-1" strike="noStrike">
                  <a:solidFill>
                    <a:srgbClr val="000000"/>
                  </a:solidFill>
                  <a:latin typeface="Calibri"/>
                </a:rPr>
                <a:t>eliminate TLB.</a:t>
              </a:r>
              <a:endParaRPr b="0" lang="en-IN" sz="2800" spc="-1" strike="noStrike">
                <a:latin typeface="Arial"/>
              </a:endParaRPr>
            </a:p>
          </p:txBody>
        </p:sp>
        <p:grpSp>
          <p:nvGrpSpPr>
            <p:cNvPr id="498" name="Group 7"/>
            <p:cNvGrpSpPr/>
            <p:nvPr/>
          </p:nvGrpSpPr>
          <p:grpSpPr>
            <a:xfrm>
              <a:off x="3448800" y="3086280"/>
              <a:ext cx="5280840" cy="3286440"/>
              <a:chOff x="3448800" y="3086280"/>
              <a:chExt cx="5280840" cy="3286440"/>
            </a:xfrm>
          </p:grpSpPr>
          <p:grpSp>
            <p:nvGrpSpPr>
              <p:cNvPr id="499" name="Group 8"/>
              <p:cNvGrpSpPr/>
              <p:nvPr/>
            </p:nvGrpSpPr>
            <p:grpSpPr>
              <a:xfrm>
                <a:off x="3448800" y="3086280"/>
                <a:ext cx="5280840" cy="3286440"/>
                <a:chOff x="3448800" y="3086280"/>
                <a:chExt cx="5280840" cy="3286440"/>
              </a:xfrm>
            </p:grpSpPr>
            <p:pic>
              <p:nvPicPr>
                <p:cNvPr id="500" name="Picture 2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3448800" y="3086280"/>
                  <a:ext cx="5280840" cy="328644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01" name="CustomShape 9"/>
                <p:cNvSpPr/>
                <p:nvPr/>
              </p:nvSpPr>
              <p:spPr>
                <a:xfrm>
                  <a:off x="6839640" y="3232440"/>
                  <a:ext cx="1574640" cy="483840"/>
                </a:xfrm>
                <a:prstGeom prst="rect">
                  <a:avLst/>
                </a:prstGeom>
                <a:solidFill>
                  <a:srgbClr val="0000ff">
                    <a:alpha val="30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02" name="Group 10"/>
              <p:cNvGrpSpPr/>
              <p:nvPr/>
            </p:nvGrpSpPr>
            <p:grpSpPr>
              <a:xfrm>
                <a:off x="3475440" y="5201640"/>
                <a:ext cx="764640" cy="522720"/>
                <a:chOff x="3475440" y="5201640"/>
                <a:chExt cx="764640" cy="522720"/>
              </a:xfrm>
            </p:grpSpPr>
            <p:sp>
              <p:nvSpPr>
                <p:cNvPr id="503" name="CustomShape 11"/>
                <p:cNvSpPr/>
                <p:nvPr/>
              </p:nvSpPr>
              <p:spPr>
                <a:xfrm>
                  <a:off x="3606840" y="5215680"/>
                  <a:ext cx="494640" cy="494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mc:AlternateContent>
              <mc:Choice xmlns:a14="http://schemas.microsoft.com/office/drawing/2010/main" Requires="a14">
                <p:sp>
                  <p:nvSpPr>
                    <p:cNvPr id="504" name="Formula 12"/>
                    <p:cNvSpPr txBox="1"/>
                    <p:nvPr/>
                  </p:nvSpPr>
                  <p:spPr>
                    <a:xfrm>
                      <a:off x="3475440" y="5201640"/>
                      <a:ext cx="764640" cy="522720"/>
                    </a:xfrm>
                    <a:prstGeom prst="rect">
                      <a:avLst/>
                    </a:prstGeom>
                  </p:spPr>
                  <p:txBody>
                    <a:bodyPr/>
                    <a:p>
                      <a14:m>
                        <m:oMath xmlns:m="http://schemas.openxmlformats.org/officeDocument/2006/math"/>
                      </a14:m>
                    </a:p>
                  </p:txBody>
                </p:sp>
              </mc:Choice>
              <mc:Fallback/>
            </mc:AlternateContent>
          </p:grpSp>
        </p:grpSp>
      </p:grpSp>
      <p:sp>
        <p:nvSpPr>
          <p:cNvPr id="505" name="CustomShape 13"/>
          <p:cNvSpPr/>
          <p:nvPr/>
        </p:nvSpPr>
        <p:spPr>
          <a:xfrm>
            <a:off x="566640" y="4075920"/>
            <a:ext cx="35211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Index still cannot grow.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5" dur="indefinite" restart="never" nodeType="tmRoot">
          <p:childTnLst>
            <p:seq>
              <p:cTn id="666" dur="indefinite" nodeType="mainSeq">
                <p:childTnLst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1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6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2020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50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991D77-9F02-4BC2-89F7-48B5140B1C95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576000" y="548640"/>
            <a:ext cx="80010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Solved by translating a TLB slice (MIPS R6000). 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510" name="Group 5"/>
          <p:cNvGrpSpPr/>
          <p:nvPr/>
        </p:nvGrpSpPr>
        <p:grpSpPr>
          <a:xfrm>
            <a:off x="1883880" y="1197000"/>
            <a:ext cx="5095440" cy="5112000"/>
            <a:chOff x="1883880" y="1197000"/>
            <a:chExt cx="5095440" cy="5112000"/>
          </a:xfrm>
        </p:grpSpPr>
        <p:grpSp>
          <p:nvGrpSpPr>
            <p:cNvPr id="511" name="Group 6"/>
            <p:cNvGrpSpPr/>
            <p:nvPr/>
          </p:nvGrpSpPr>
          <p:grpSpPr>
            <a:xfrm>
              <a:off x="2164320" y="1197000"/>
              <a:ext cx="4815000" cy="5112000"/>
              <a:chOff x="2164320" y="1197000"/>
              <a:chExt cx="4815000" cy="5112000"/>
            </a:xfrm>
          </p:grpSpPr>
          <p:grpSp>
            <p:nvGrpSpPr>
              <p:cNvPr id="512" name="Group 7"/>
              <p:cNvGrpSpPr/>
              <p:nvPr/>
            </p:nvGrpSpPr>
            <p:grpSpPr>
              <a:xfrm>
                <a:off x="2164320" y="1197000"/>
                <a:ext cx="4815000" cy="5112000"/>
                <a:chOff x="2164320" y="1197000"/>
                <a:chExt cx="4815000" cy="5112000"/>
              </a:xfrm>
            </p:grpSpPr>
            <p:pic>
              <p:nvPicPr>
                <p:cNvPr id="513" name="Picture 2" descr=""/>
                <p:cNvPicPr/>
                <p:nvPr/>
              </p:nvPicPr>
              <p:blipFill>
                <a:blip r:embed="rId1"/>
                <a:stretch/>
              </p:blipFill>
              <p:spPr>
                <a:xfrm>
                  <a:off x="2164320" y="1197000"/>
                  <a:ext cx="4815000" cy="51120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14" name="CustomShape 8"/>
                <p:cNvSpPr/>
                <p:nvPr/>
              </p:nvSpPr>
              <p:spPr>
                <a:xfrm>
                  <a:off x="5247000" y="1394640"/>
                  <a:ext cx="1417320" cy="369000"/>
                </a:xfrm>
                <a:prstGeom prst="rect">
                  <a:avLst/>
                </a:prstGeom>
                <a:solidFill>
                  <a:srgbClr val="0000ff">
                    <a:alpha val="30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5" name="CustomShape 9"/>
                <p:cNvSpPr/>
                <p:nvPr/>
              </p:nvSpPr>
              <p:spPr>
                <a:xfrm>
                  <a:off x="4437000" y="1394640"/>
                  <a:ext cx="809640" cy="369000"/>
                </a:xfrm>
                <a:prstGeom prst="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16" name="Group 10"/>
              <p:cNvGrpSpPr/>
              <p:nvPr/>
            </p:nvGrpSpPr>
            <p:grpSpPr>
              <a:xfrm>
                <a:off x="2321640" y="5184360"/>
                <a:ext cx="764640" cy="522720"/>
                <a:chOff x="2321640" y="5184360"/>
                <a:chExt cx="764640" cy="522720"/>
              </a:xfrm>
            </p:grpSpPr>
            <p:sp>
              <p:nvSpPr>
                <p:cNvPr id="517" name="CustomShape 11"/>
                <p:cNvSpPr/>
                <p:nvPr/>
              </p:nvSpPr>
              <p:spPr>
                <a:xfrm>
                  <a:off x="2453040" y="5198400"/>
                  <a:ext cx="494640" cy="494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mc:AlternateContent>
              <mc:Choice xmlns:a14="http://schemas.microsoft.com/office/drawing/2010/main" Requires="a14">
                <p:sp>
                  <p:nvSpPr>
                    <p:cNvPr id="518" name="Formula 12"/>
                    <p:cNvSpPr txBox="1"/>
                    <p:nvPr/>
                  </p:nvSpPr>
                  <p:spPr>
                    <a:xfrm>
                      <a:off x="2321640" y="5184360"/>
                      <a:ext cx="764640" cy="522720"/>
                    </a:xfrm>
                    <a:prstGeom prst="rect">
                      <a:avLst/>
                    </a:prstGeom>
                  </p:spPr>
                  <p:txBody>
                    <a:bodyPr/>
                    <a:p>
                      <a14:m>
                        <m:oMath xmlns:m="http://schemas.openxmlformats.org/officeDocument/2006/math"/>
                      </a14:m>
                    </a:p>
                  </p:txBody>
                </p:sp>
              </mc:Choice>
              <mc:Fallback/>
            </mc:AlternateContent>
          </p:grpSp>
        </p:grpSp>
        <p:grpSp>
          <p:nvGrpSpPr>
            <p:cNvPr id="519" name="Group 13"/>
            <p:cNvGrpSpPr/>
            <p:nvPr/>
          </p:nvGrpSpPr>
          <p:grpSpPr>
            <a:xfrm>
              <a:off x="1883880" y="2764440"/>
              <a:ext cx="2552760" cy="1309320"/>
              <a:chOff x="1883880" y="2764440"/>
              <a:chExt cx="2552760" cy="1309320"/>
            </a:xfrm>
          </p:grpSpPr>
          <p:sp>
            <p:nvSpPr>
              <p:cNvPr id="520" name="CustomShape 14"/>
              <p:cNvSpPr/>
              <p:nvPr/>
            </p:nvSpPr>
            <p:spPr>
              <a:xfrm>
                <a:off x="1883880" y="2764440"/>
                <a:ext cx="1620000" cy="1309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partial frame number bits 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521" name="CustomShape 15"/>
              <p:cNvSpPr/>
              <p:nvPr/>
            </p:nvSpPr>
            <p:spPr>
              <a:xfrm>
                <a:off x="3503880" y="3118320"/>
                <a:ext cx="932760" cy="535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440">
                <a:solidFill>
                  <a:schemeClr val="bg1">
                    <a:lumMod val="65000"/>
                  </a:schemeClr>
                </a:solidFill>
                <a:round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522" name="Group 16"/>
          <p:cNvGrpSpPr/>
          <p:nvPr/>
        </p:nvGrpSpPr>
        <p:grpSpPr>
          <a:xfrm>
            <a:off x="576000" y="1197000"/>
            <a:ext cx="5090400" cy="5292000"/>
            <a:chOff x="576000" y="1197000"/>
            <a:chExt cx="5090400" cy="5292000"/>
          </a:xfrm>
        </p:grpSpPr>
        <p:sp>
          <p:nvSpPr>
            <p:cNvPr id="523" name="CustomShape 17"/>
            <p:cNvSpPr/>
            <p:nvPr/>
          </p:nvSpPr>
          <p:spPr>
            <a:xfrm>
              <a:off x="3897000" y="1197000"/>
              <a:ext cx="1769400" cy="5292000"/>
            </a:xfrm>
            <a:custGeom>
              <a:avLst/>
              <a:gdLst/>
              <a:ahLst/>
              <a:rect l="l" t="t" r="r" b="b"/>
              <a:pathLst>
                <a:path w="2129931" h="5152446">
                  <a:moveTo>
                    <a:pt x="1077931" y="0"/>
                  </a:moveTo>
                  <a:cubicBezTo>
                    <a:pt x="1064016" y="641405"/>
                    <a:pt x="1050102" y="1282810"/>
                    <a:pt x="1069980" y="1645920"/>
                  </a:cubicBezTo>
                  <a:cubicBezTo>
                    <a:pt x="1089858" y="2009030"/>
                    <a:pt x="1140217" y="2044811"/>
                    <a:pt x="1197201" y="2178658"/>
                  </a:cubicBezTo>
                  <a:cubicBezTo>
                    <a:pt x="1254185" y="2312505"/>
                    <a:pt x="1284665" y="2372140"/>
                    <a:pt x="1411886" y="2449002"/>
                  </a:cubicBezTo>
                  <a:cubicBezTo>
                    <a:pt x="1539107" y="2525864"/>
                    <a:pt x="1846557" y="2553694"/>
                    <a:pt x="1960526" y="2639833"/>
                  </a:cubicBezTo>
                  <a:cubicBezTo>
                    <a:pt x="2074495" y="2725972"/>
                    <a:pt x="2069194" y="2792234"/>
                    <a:pt x="2095698" y="2965837"/>
                  </a:cubicBezTo>
                  <a:cubicBezTo>
                    <a:pt x="2122202" y="3139440"/>
                    <a:pt x="2143406" y="3495924"/>
                    <a:pt x="2119552" y="3681454"/>
                  </a:cubicBezTo>
                  <a:cubicBezTo>
                    <a:pt x="2095698" y="3866984"/>
                    <a:pt x="2059917" y="3961076"/>
                    <a:pt x="1952575" y="4079020"/>
                  </a:cubicBezTo>
                  <a:cubicBezTo>
                    <a:pt x="1845233" y="4196964"/>
                    <a:pt x="1703434" y="4324185"/>
                    <a:pt x="1475497" y="4389120"/>
                  </a:cubicBezTo>
                  <a:cubicBezTo>
                    <a:pt x="1247560" y="4454055"/>
                    <a:pt x="796985" y="4439478"/>
                    <a:pt x="584950" y="4468633"/>
                  </a:cubicBezTo>
                  <a:cubicBezTo>
                    <a:pt x="372915" y="4497788"/>
                    <a:pt x="297378" y="4508390"/>
                    <a:pt x="203288" y="4564049"/>
                  </a:cubicBezTo>
                  <a:cubicBezTo>
                    <a:pt x="109198" y="4619708"/>
                    <a:pt x="52213" y="4704522"/>
                    <a:pt x="20408" y="4802588"/>
                  </a:cubicBezTo>
                  <a:cubicBezTo>
                    <a:pt x="-11397" y="4900654"/>
                    <a:pt x="530" y="5026550"/>
                    <a:pt x="12457" y="5152446"/>
                  </a:cubicBezTo>
                </a:path>
              </a:pathLst>
            </a:custGeom>
            <a:noFill/>
            <a:ln w="38160">
              <a:solidFill>
                <a:srgbClr val="ff0000"/>
              </a:solidFill>
              <a:round/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" name="CustomShape 18"/>
            <p:cNvSpPr/>
            <p:nvPr/>
          </p:nvSpPr>
          <p:spPr>
            <a:xfrm>
              <a:off x="576000" y="3750120"/>
              <a:ext cx="2752920" cy="1186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TLB less expensive but on critical path.</a:t>
              </a:r>
              <a:endParaRPr b="0" lang="en-IN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7" dur="indefinite" restart="never" nodeType="tmRoot">
          <p:childTnLst>
            <p:seq>
              <p:cTn id="678" dur="indefinite" nodeType="mainSeq">
                <p:childTnLst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3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2020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5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817BBE-AE5B-415D-9FFD-48EDDC8A554C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528" name="CustomShape 4"/>
          <p:cNvSpPr/>
          <p:nvPr/>
        </p:nvSpPr>
        <p:spPr>
          <a:xfrm>
            <a:off x="566640" y="638640"/>
            <a:ext cx="8010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virtually indexed virtually tagged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translation (TLB) is not needed anywhere.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529" name="Picture 4" descr=""/>
          <p:cNvPicPr/>
          <p:nvPr/>
        </p:nvPicPr>
        <p:blipFill>
          <a:blip r:embed="rId1"/>
          <a:stretch/>
        </p:blipFill>
        <p:spPr>
          <a:xfrm>
            <a:off x="1461960" y="2110680"/>
            <a:ext cx="6219360" cy="3838320"/>
          </a:xfrm>
          <a:prstGeom prst="rect">
            <a:avLst/>
          </a:prstGeom>
          <a:ln>
            <a:noFill/>
          </a:ln>
        </p:spPr>
      </p:pic>
      <p:grpSp>
        <p:nvGrpSpPr>
          <p:cNvPr id="530" name="Group 5"/>
          <p:cNvGrpSpPr/>
          <p:nvPr/>
        </p:nvGrpSpPr>
        <p:grpSpPr>
          <a:xfrm>
            <a:off x="1421640" y="4599000"/>
            <a:ext cx="764640" cy="522720"/>
            <a:chOff x="1421640" y="4599000"/>
            <a:chExt cx="764640" cy="522720"/>
          </a:xfrm>
        </p:grpSpPr>
        <p:sp>
          <p:nvSpPr>
            <p:cNvPr id="531" name="CustomShape 6"/>
            <p:cNvSpPr/>
            <p:nvPr/>
          </p:nvSpPr>
          <p:spPr>
            <a:xfrm>
              <a:off x="1552680" y="4613040"/>
              <a:ext cx="494640" cy="494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532" name="Formula 7"/>
                <p:cNvSpPr txBox="1"/>
                <p:nvPr/>
              </p:nvSpPr>
              <p:spPr>
                <a:xfrm>
                  <a:off x="1421640" y="4599000"/>
                  <a:ext cx="764640" cy="5227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/>
                  </a14:m>
                </a:p>
              </p:txBody>
            </p:sp>
          </mc:Choice>
          <mc:Fallback/>
        </mc:AlternateContent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2020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E3F34A8-3F76-44F6-AD80-63986844EA40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566640" y="623160"/>
            <a:ext cx="8010360" cy="23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TLB is needed on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cache miss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OS must translate the virtual address and load the datum from the main (physical) memory.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 a cache miss the TLB is not on the critical path and hence it could be large.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37" name="CustomShape 5"/>
          <p:cNvSpPr/>
          <p:nvPr/>
        </p:nvSpPr>
        <p:spPr>
          <a:xfrm>
            <a:off x="457200" y="3249000"/>
            <a:ext cx="8229240" cy="32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Virtual tagging may cause a page to be shared between programs.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Aliasing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occur by two virtual addresses for the same frame.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word may be cached by two different programs, allowing one to write data without the other being aware of it.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89" dur="indefinite" restart="never" nodeType="tmRoot">
          <p:childTnLst>
            <p:seq>
              <p:cTn id="690" dur="indefinite" nodeType="mainSeq">
                <p:childTnLst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5" dur="500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0" dur="500"/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A2F494F-2A01-4F0D-A85D-25797BCA0825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288000" y="288000"/>
            <a:ext cx="829980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programs sharing the memory change dynamically while the programs are running. The compiler sets each program into its own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address space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VM translates the program’s address space to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physical addresses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enforcing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protection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 program’s address space from other programs.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386640" y="3736440"/>
            <a:ext cx="82998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VM allows a single user program to exceed the size of primary memory.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386640" y="4559040"/>
            <a:ext cx="8299800" cy="22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VM block is called a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page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and a virtual memory miss is called a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page fault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VM produces a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virtual address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translated by a SW and HW combination to a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physical address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" dur="indefinite" restart="never" nodeType="tmRoot">
          <p:childTnLst>
            <p:seq>
              <p:cTn id="41" dur="indefinite" nodeType="mainSeq">
                <p:childTnLst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Picture 3" descr=""/>
          <p:cNvPicPr/>
          <p:nvPr/>
        </p:nvPicPr>
        <p:blipFill>
          <a:blip r:embed="rId1"/>
          <a:stretch/>
        </p:blipFill>
        <p:spPr>
          <a:xfrm>
            <a:off x="3639960" y="1763640"/>
            <a:ext cx="4892400" cy="4264560"/>
          </a:xfrm>
          <a:prstGeom prst="rect">
            <a:avLst/>
          </a:prstGeom>
          <a:ln>
            <a:noFill/>
          </a:ln>
        </p:spPr>
      </p:pic>
      <p:sp>
        <p:nvSpPr>
          <p:cNvPr id="53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2020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A32E73-92C7-4503-AB28-0A1CE19FB7D2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542" name="CustomShape 4"/>
          <p:cNvSpPr/>
          <p:nvPr/>
        </p:nvSpPr>
        <p:spPr>
          <a:xfrm>
            <a:off x="566640" y="548640"/>
            <a:ext cx="79653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compromise is by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virtually indexed physically tagged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cache.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43" name="CustomShape 5"/>
          <p:cNvSpPr/>
          <p:nvPr/>
        </p:nvSpPr>
        <p:spPr>
          <a:xfrm>
            <a:off x="566640" y="2304000"/>
            <a:ext cx="297000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Tag extraction by cache indexing and tag translation of virtual address are done in parallel. 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544" name="Group 6"/>
          <p:cNvGrpSpPr/>
          <p:nvPr/>
        </p:nvGrpSpPr>
        <p:grpSpPr>
          <a:xfrm>
            <a:off x="3678120" y="4689000"/>
            <a:ext cx="764640" cy="522720"/>
            <a:chOff x="3678120" y="4689000"/>
            <a:chExt cx="764640" cy="522720"/>
          </a:xfrm>
        </p:grpSpPr>
        <p:sp>
          <p:nvSpPr>
            <p:cNvPr id="545" name="CustomShape 7"/>
            <p:cNvSpPr/>
            <p:nvPr/>
          </p:nvSpPr>
          <p:spPr>
            <a:xfrm>
              <a:off x="3809520" y="4703400"/>
              <a:ext cx="494640" cy="4946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546" name="Formula 8"/>
                <p:cNvSpPr txBox="1"/>
                <p:nvPr/>
              </p:nvSpPr>
              <p:spPr>
                <a:xfrm>
                  <a:off x="3678120" y="4689000"/>
                  <a:ext cx="764640" cy="5227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/>
                  </a14:m>
                </a:p>
              </p:txBody>
            </p:sp>
          </mc:Choice>
          <mc:Fallback/>
        </mc:AlternateContent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2020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548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84D75F8-81A1-489C-8A9F-ED45ABC21080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550" name="CustomShape 4"/>
          <p:cNvSpPr/>
          <p:nvPr/>
        </p:nvSpPr>
        <p:spPr>
          <a:xfrm>
            <a:off x="566640" y="548640"/>
            <a:ext cx="7965360" cy="46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attempts to achieve the performance of virtually indexed caches with the architecturally simpler physically tagged cache.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Tag extraction by cache indexing and tag translation of the virtual address are done in parallel.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Unlike physically indexed caches, management is still necessary, because the cache is virtually indexed.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A4F839D-91C0-4CBC-84F5-04C5FDCC9DC2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1279800" y="1403640"/>
            <a:ext cx="6577200" cy="4455000"/>
          </a:xfrm>
          <a:prstGeom prst="rect">
            <a:avLst/>
          </a:prstGeom>
          <a:ln>
            <a:noFill/>
          </a:ln>
        </p:spPr>
      </p:pic>
      <p:grpSp>
        <p:nvGrpSpPr>
          <p:cNvPr id="160" name="Group 4"/>
          <p:cNvGrpSpPr/>
          <p:nvPr/>
        </p:nvGrpSpPr>
        <p:grpSpPr>
          <a:xfrm>
            <a:off x="195480" y="1808640"/>
            <a:ext cx="1083960" cy="3195000"/>
            <a:chOff x="195480" y="1808640"/>
            <a:chExt cx="1083960" cy="3195000"/>
          </a:xfrm>
        </p:grpSpPr>
        <p:sp>
          <p:nvSpPr>
            <p:cNvPr id="161" name="CustomShape 5"/>
            <p:cNvSpPr/>
            <p:nvPr/>
          </p:nvSpPr>
          <p:spPr>
            <a:xfrm rot="5400000">
              <a:off x="-383760" y="2973240"/>
              <a:ext cx="198000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ff"/>
                  </a:solidFill>
                  <a:latin typeface="Calibri"/>
                </a:rPr>
                <a:t>virtual pages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62" name="CustomShape 6"/>
            <p:cNvSpPr/>
            <p:nvPr/>
          </p:nvSpPr>
          <p:spPr>
            <a:xfrm>
              <a:off x="948600" y="1808640"/>
              <a:ext cx="330840" cy="3195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440">
              <a:solidFill>
                <a:srgbClr val="0000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3" name="Group 7"/>
          <p:cNvGrpSpPr/>
          <p:nvPr/>
        </p:nvGrpSpPr>
        <p:grpSpPr>
          <a:xfrm>
            <a:off x="7576200" y="1808640"/>
            <a:ext cx="821160" cy="2385000"/>
            <a:chOff x="7576200" y="1808640"/>
            <a:chExt cx="821160" cy="2385000"/>
          </a:xfrm>
        </p:grpSpPr>
        <p:sp>
          <p:nvSpPr>
            <p:cNvPr id="164" name="CustomShape 8"/>
            <p:cNvSpPr/>
            <p:nvPr/>
          </p:nvSpPr>
          <p:spPr>
            <a:xfrm rot="5400000">
              <a:off x="6996600" y="2568240"/>
              <a:ext cx="198000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0000ff"/>
                  </a:solidFill>
                  <a:latin typeface="Calibri"/>
                </a:rPr>
                <a:t>physical pages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65" name="CustomShape 9"/>
            <p:cNvSpPr/>
            <p:nvPr/>
          </p:nvSpPr>
          <p:spPr>
            <a:xfrm flipH="1">
              <a:off x="7677360" y="1808640"/>
              <a:ext cx="337680" cy="2385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440">
              <a:solidFill>
                <a:srgbClr val="0000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33640"/>
            <a:ext cx="8229240" cy="72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Virtual to Physical Address Mapping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8CCFBB-C768-4F87-B022-C6114E275CCA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1331640" y="1083960"/>
            <a:ext cx="6442560" cy="4537080"/>
          </a:xfrm>
          <a:prstGeom prst="rect">
            <a:avLst/>
          </a:prstGeom>
          <a:ln>
            <a:noFill/>
          </a:ln>
        </p:spPr>
      </p:pic>
      <p:grpSp>
        <p:nvGrpSpPr>
          <p:cNvPr id="171" name="Group 5"/>
          <p:cNvGrpSpPr/>
          <p:nvPr/>
        </p:nvGrpSpPr>
        <p:grpSpPr>
          <a:xfrm>
            <a:off x="1376640" y="998640"/>
            <a:ext cx="6299280" cy="2067480"/>
            <a:chOff x="1376640" y="998640"/>
            <a:chExt cx="6299280" cy="2067480"/>
          </a:xfrm>
        </p:grpSpPr>
        <p:sp>
          <p:nvSpPr>
            <p:cNvPr id="172" name="CustomShape 6"/>
            <p:cNvSpPr/>
            <p:nvPr/>
          </p:nvSpPr>
          <p:spPr>
            <a:xfrm>
              <a:off x="6057000" y="2304000"/>
              <a:ext cx="161892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ff"/>
                  </a:solidFill>
                  <a:latin typeface="Calibri"/>
                </a:rPr>
                <a:t>4KB page size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3" name="CustomShape 7"/>
            <p:cNvSpPr/>
            <p:nvPr/>
          </p:nvSpPr>
          <p:spPr>
            <a:xfrm>
              <a:off x="1376640" y="2305800"/>
              <a:ext cx="1484640" cy="760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ff"/>
                  </a:solidFill>
                  <a:latin typeface="Calibri"/>
                </a:rPr>
                <a:t>2</a:t>
              </a:r>
              <a:r>
                <a:rPr b="0" lang="en-US" sz="2400" spc="-1" strike="noStrike" baseline="30000">
                  <a:solidFill>
                    <a:srgbClr val="0000ff"/>
                  </a:solidFill>
                  <a:latin typeface="Calibri"/>
                </a:rPr>
                <a:t>20</a:t>
              </a:r>
              <a:r>
                <a:rPr b="0" lang="en-US" sz="2000" spc="-1" strike="noStrike">
                  <a:solidFill>
                    <a:srgbClr val="0000ff"/>
                  </a:solidFill>
                  <a:latin typeface="Calibri"/>
                </a:rPr>
                <a:t> virtual pages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174" name="Group 8"/>
            <p:cNvGrpSpPr/>
            <p:nvPr/>
          </p:nvGrpSpPr>
          <p:grpSpPr>
            <a:xfrm>
              <a:off x="1421640" y="998640"/>
              <a:ext cx="6254280" cy="699480"/>
              <a:chOff x="1421640" y="998640"/>
              <a:chExt cx="6254280" cy="699480"/>
            </a:xfrm>
          </p:grpSpPr>
          <p:sp>
            <p:nvSpPr>
              <p:cNvPr id="175" name="CustomShape 9"/>
              <p:cNvSpPr/>
              <p:nvPr/>
            </p:nvSpPr>
            <p:spPr>
              <a:xfrm>
                <a:off x="5987880" y="998640"/>
                <a:ext cx="682200" cy="69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ff"/>
                    </a:solidFill>
                    <a:latin typeface="Calibri"/>
                  </a:rPr>
                  <a:t>4GB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176" name="CustomShape 10"/>
              <p:cNvSpPr/>
              <p:nvPr/>
            </p:nvSpPr>
            <p:spPr>
              <a:xfrm flipV="1" rot="5400000">
                <a:off x="4379760" y="-1626840"/>
                <a:ext cx="337680" cy="6254280"/>
              </a:xfrm>
              <a:prstGeom prst="leftBrace">
                <a:avLst>
                  <a:gd name="adj1" fmla="val 8333"/>
                  <a:gd name="adj2" fmla="val 78173"/>
                </a:avLst>
              </a:prstGeom>
              <a:noFill/>
              <a:ln w="28440">
                <a:solidFill>
                  <a:srgbClr val="000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77" name="Group 11"/>
          <p:cNvGrpSpPr/>
          <p:nvPr/>
        </p:nvGrpSpPr>
        <p:grpSpPr>
          <a:xfrm>
            <a:off x="1691640" y="3699000"/>
            <a:ext cx="6165360" cy="2505600"/>
            <a:chOff x="1691640" y="3699000"/>
            <a:chExt cx="6165360" cy="2505600"/>
          </a:xfrm>
        </p:grpSpPr>
        <p:sp>
          <p:nvSpPr>
            <p:cNvPr id="178" name="CustomShape 12"/>
            <p:cNvSpPr/>
            <p:nvPr/>
          </p:nvSpPr>
          <p:spPr>
            <a:xfrm>
              <a:off x="5337000" y="5089320"/>
              <a:ext cx="2520000" cy="699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ff"/>
                  </a:solidFill>
                  <a:latin typeface="Calibri"/>
                </a:rPr>
                <a:t>4KB page size (frame)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9" name="CustomShape 13"/>
            <p:cNvSpPr/>
            <p:nvPr/>
          </p:nvSpPr>
          <p:spPr>
            <a:xfrm>
              <a:off x="1691640" y="5139360"/>
              <a:ext cx="1845000" cy="1065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ff"/>
                  </a:solidFill>
                  <a:latin typeface="Calibri"/>
                </a:rPr>
                <a:t>2</a:t>
              </a:r>
              <a:r>
                <a:rPr b="0" lang="en-US" sz="2400" spc="-1" strike="noStrike" baseline="30000">
                  <a:solidFill>
                    <a:srgbClr val="0000ff"/>
                  </a:solidFill>
                  <a:latin typeface="Calibri"/>
                </a:rPr>
                <a:t>18</a:t>
              </a:r>
              <a:r>
                <a:rPr b="0" lang="en-US" sz="2000" spc="-1" strike="noStrike">
                  <a:solidFill>
                    <a:srgbClr val="0000ff"/>
                  </a:solidFill>
                  <a:latin typeface="Calibri"/>
                </a:rPr>
                <a:t> physical pages (frames)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180" name="Group 14"/>
            <p:cNvGrpSpPr/>
            <p:nvPr/>
          </p:nvGrpSpPr>
          <p:grpSpPr>
            <a:xfrm>
              <a:off x="1871640" y="3699000"/>
              <a:ext cx="5805360" cy="704880"/>
              <a:chOff x="1871640" y="3699000"/>
              <a:chExt cx="5805360" cy="704880"/>
            </a:xfrm>
          </p:grpSpPr>
          <p:sp>
            <p:nvSpPr>
              <p:cNvPr id="181" name="CustomShape 15"/>
              <p:cNvSpPr/>
              <p:nvPr/>
            </p:nvSpPr>
            <p:spPr>
              <a:xfrm>
                <a:off x="5472000" y="3699000"/>
                <a:ext cx="764640" cy="39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ff"/>
                    </a:solidFill>
                    <a:latin typeface="Calibri"/>
                  </a:rPr>
                  <a:t>1GB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182" name="CustomShape 16"/>
              <p:cNvSpPr/>
              <p:nvPr/>
            </p:nvSpPr>
            <p:spPr>
              <a:xfrm flipV="1" rot="5400000">
                <a:off x="4605480" y="1332000"/>
                <a:ext cx="337680" cy="5805360"/>
              </a:xfrm>
              <a:prstGeom prst="leftBrace">
                <a:avLst>
                  <a:gd name="adj1" fmla="val 8333"/>
                  <a:gd name="adj2" fmla="val 68657"/>
                </a:avLst>
              </a:prstGeom>
              <a:noFill/>
              <a:ln w="28440">
                <a:solidFill>
                  <a:srgbClr val="0000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83" name="CustomShape 17"/>
          <p:cNvSpPr/>
          <p:nvPr/>
        </p:nvSpPr>
        <p:spPr>
          <a:xfrm>
            <a:off x="656640" y="5814360"/>
            <a:ext cx="78753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Illusion of an unbounded amount of virtual memory.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A0F5F2-ECB8-4F21-B10D-F6E6BC2563CC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566640" y="504000"/>
            <a:ext cx="7965360" cy="60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 choices in VM systems are motivated by the high cost of page fault, taking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millions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of clock cycles to process. </a:t>
            </a:r>
            <a:endParaRPr b="0" lang="en-IN" sz="2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Pages should be large enough to amortize the high access time. Size ranges from 1 KB (embedded), 16 KB (PC) to 64 KB (severs).</a:t>
            </a:r>
            <a:endParaRPr b="0" lang="en-IN" sz="24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Organizations that reduce the page fault rate, e.g., fully associative placement of pages in memory.</a:t>
            </a:r>
            <a:endParaRPr b="0" lang="en-IN" sz="24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Page faults can be handled in SW because the overhead will be small compared to the disk access time. SW can use smart algorithms for page placement.</a:t>
            </a:r>
            <a:endParaRPr b="0" lang="en-IN" sz="24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Write-through will not work for VM, since writes take too long. VM uses </a:t>
            </a:r>
            <a:r>
              <a:rPr b="1" lang="en-US" sz="2400" spc="-1" strike="noStrike">
                <a:solidFill>
                  <a:srgbClr val="0000ff"/>
                </a:solidFill>
                <a:latin typeface="Calibri"/>
              </a:rPr>
              <a:t>write-back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72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Placing a Page and Finding it Again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52BA50-50DA-4917-B894-303EB0C2A409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566640" y="953640"/>
            <a:ext cx="7965360" cy="365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Reducing page fault frequency is critical due to the high page fault penalty.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operating system (OS) maps the virtual to any physical page (associative placement of pages).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OS can use smart algorithms and complex data structures to track page usage.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566640" y="3744000"/>
            <a:ext cx="7965360" cy="27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page table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stored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in memory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indexed by the virtual page number, contains the virtual to physical address translations.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entry contains the physical page number for that virtual page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if the page is currently in memory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March 2019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Virtual Memory</a:t>
            </a:r>
            <a:endParaRPr b="0" lang="en-IN" sz="1600" spc="-1" strike="noStrike">
              <a:latin typeface="Times New Roman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774FC24-B7FB-4726-A3A4-1AAE1D9692BF}" type="slidenum">
              <a:rPr b="0" lang="en-US" sz="16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IN" sz="1600" spc="-1" strike="noStrike">
              <a:latin typeface="Times New Roman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521640" y="593640"/>
            <a:ext cx="805536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indicate the location of the page table in memory, the hardware includes a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page table register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pointing to the start of the page table.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21640" y="2079000"/>
            <a:ext cx="8055360" cy="423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page table + PC + registers specify the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state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 program (process). To allow another program to use the processor, this state is saved. Restoration of this state enables the program to continue execution.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process is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active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it is in possession of the processor. Otherwise it is </a:t>
            </a: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inactive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OS activates a process by loading the process's state, including the PC.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" dur="indefinite" restart="never" nodeType="tmRoot">
          <p:childTnLst>
            <p:seq>
              <p:cTn id="129" dur="indefinite" nodeType="mainSeq">
                <p:childTnLst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18264</TotalTime>
  <Application>LibreOffice/6.4.7.2$Linux_X86_64 LibreOffice_project/40$Build-2</Application>
  <Words>2847</Words>
  <Paragraphs>327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Shmuel Wimer</dc:creator>
  <dc:description/>
  <dc:language>en-IN</dc:language>
  <cp:lastModifiedBy/>
  <dcterms:modified xsi:type="dcterms:W3CDTF">2021-05-29T11:21:12Z</dcterms:modified>
  <cp:revision>344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41</vt:i4>
  </property>
</Properties>
</file>