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4" r:id="rId2"/>
    <p:sldId id="275" r:id="rId3"/>
    <p:sldId id="276" r:id="rId4"/>
    <p:sldId id="277" r:id="rId5"/>
    <p:sldId id="278" r:id="rId6"/>
    <p:sldId id="279" r:id="rId7"/>
    <p:sldId id="280" r:id="rId8"/>
    <p:sldId id="281" r:id="rId9"/>
    <p:sldId id="273" r:id="rId10"/>
    <p:sldId id="266" r:id="rId11"/>
    <p:sldId id="267" r:id="rId12"/>
    <p:sldId id="270" r:id="rId13"/>
    <p:sldId id="268" r:id="rId14"/>
    <p:sldId id="269" r:id="rId15"/>
    <p:sldId id="258" r:id="rId16"/>
    <p:sldId id="271" r:id="rId17"/>
    <p:sldId id="259" r:id="rId18"/>
    <p:sldId id="260" r:id="rId19"/>
    <p:sldId id="261" r:id="rId20"/>
    <p:sldId id="262" r:id="rId21"/>
    <p:sldId id="263"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874B4A-ABD9-4358-8541-DEC4704169A2}" type="datetimeFigureOut">
              <a:rPr lang="en-GB" smtClean="0"/>
              <a:t>16/12/2020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0074C-0D45-4315-8CAC-03695D770228}" type="slidenum">
              <a:rPr lang="en-GB" smtClean="0"/>
              <a:t>‹#›</a:t>
            </a:fld>
            <a:endParaRPr lang="en-GB"/>
          </a:p>
        </p:txBody>
      </p:sp>
    </p:spTree>
    <p:extLst>
      <p:ext uri="{BB962C8B-B14F-4D97-AF65-F5344CB8AC3E}">
        <p14:creationId xmlns:p14="http://schemas.microsoft.com/office/powerpoint/2010/main" val="312940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FD6C4-7C0A-43F2-B363-9B989F4B5E36}" type="slidenum">
              <a:rPr lang="en-US">
                <a:solidFill>
                  <a:prstClr val="black"/>
                </a:solidFill>
              </a:rPr>
              <a:pPr/>
              <a:t>1</a:t>
            </a:fld>
            <a:endParaRPr lang="en-US">
              <a:solidFill>
                <a:prstClr val="black"/>
              </a:solidFill>
            </a:endParaRPr>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5B15-22C6-479B-86B4-CC6F91C130CA}" type="slidenum">
              <a:rPr lang="en-US">
                <a:solidFill>
                  <a:prstClr val="black"/>
                </a:solidFill>
              </a:rPr>
              <a:pPr/>
              <a:t>10</a:t>
            </a:fld>
            <a:endParaRPr lang="en-US">
              <a:solidFill>
                <a:prstClr val="black"/>
              </a:solidFill>
            </a:endParaRP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5B15-22C6-479B-86B4-CC6F91C130CA}" type="slidenum">
              <a:rPr lang="en-US">
                <a:solidFill>
                  <a:prstClr val="black"/>
                </a:solidFill>
              </a:rPr>
              <a:pPr/>
              <a:t>11</a:t>
            </a:fld>
            <a:endParaRPr lang="en-US">
              <a:solidFill>
                <a:prstClr val="black"/>
              </a:solidFill>
            </a:endParaRP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CFC75-2ABB-4758-8EAF-CBE01DA41D1B}" type="slidenum">
              <a:rPr lang="en-US">
                <a:solidFill>
                  <a:prstClr val="black"/>
                </a:solidFill>
              </a:rPr>
              <a:pPr/>
              <a:t>12</a:t>
            </a:fld>
            <a:endParaRPr lang="en-US">
              <a:solidFill>
                <a:prstClr val="black"/>
              </a:solidFill>
            </a:endParaRPr>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5B15-22C6-479B-86B4-CC6F91C130CA}" type="slidenum">
              <a:rPr lang="en-US">
                <a:solidFill>
                  <a:prstClr val="black"/>
                </a:solidFill>
              </a:rPr>
              <a:pPr/>
              <a:t>13</a:t>
            </a:fld>
            <a:endParaRPr lang="en-US">
              <a:solidFill>
                <a:prstClr val="black"/>
              </a:solidFill>
            </a:endParaRP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5B15-22C6-479B-86B4-CC6F91C130CA}" type="slidenum">
              <a:rPr lang="en-US">
                <a:solidFill>
                  <a:prstClr val="black"/>
                </a:solidFill>
              </a:rPr>
              <a:pPr/>
              <a:t>14</a:t>
            </a:fld>
            <a:endParaRPr lang="en-US">
              <a:solidFill>
                <a:prstClr val="black"/>
              </a:solidFill>
            </a:endParaRP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1475E-3D46-4670-A7EC-F91CE734DBAD}" type="slidenum">
              <a:rPr lang="en-US">
                <a:solidFill>
                  <a:prstClr val="black"/>
                </a:solidFill>
              </a:rPr>
              <a:pPr/>
              <a:t>15</a:t>
            </a:fld>
            <a:endParaRPr lang="en-US">
              <a:solidFill>
                <a:prstClr val="black"/>
              </a:solidFill>
            </a:endParaRPr>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D9197-3F87-48A4-A772-52C6392D2365}" type="slidenum">
              <a:rPr lang="en-US">
                <a:solidFill>
                  <a:prstClr val="black"/>
                </a:solidFill>
              </a:rPr>
              <a:pPr/>
              <a:t>17</a:t>
            </a:fld>
            <a:endParaRPr lang="en-US">
              <a:solidFill>
                <a:prstClr val="black"/>
              </a:solidFill>
            </a:endParaRPr>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B765A-2F67-40A4-AD26-51A490E7C885}" type="slidenum">
              <a:rPr lang="en-US">
                <a:solidFill>
                  <a:prstClr val="black"/>
                </a:solidFill>
              </a:rPr>
              <a:pPr/>
              <a:t>18</a:t>
            </a:fld>
            <a:endParaRPr lang="en-US">
              <a:solidFill>
                <a:prstClr val="black"/>
              </a:solidFill>
            </a:endParaRPr>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50419-C8EB-4696-9F1C-8A4F6340E2DE}" type="slidenum">
              <a:rPr lang="en-US">
                <a:solidFill>
                  <a:prstClr val="black"/>
                </a:solidFill>
              </a:rPr>
              <a:pPr/>
              <a:t>19</a:t>
            </a:fld>
            <a:endParaRPr lang="en-US">
              <a:solidFill>
                <a:prstClr val="black"/>
              </a:solidFill>
            </a:endParaRPr>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2AB0E-FDAA-47F6-80D5-33D78306748E}" type="slidenum">
              <a:rPr lang="en-US">
                <a:solidFill>
                  <a:prstClr val="black"/>
                </a:solidFill>
              </a:rPr>
              <a:pPr/>
              <a:t>20</a:t>
            </a:fld>
            <a:endParaRPr lang="en-US">
              <a:solidFill>
                <a:prstClr val="black"/>
              </a:solidFill>
            </a:endParaRPr>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79AA6-ECDB-41E6-A738-300617719E9B}" type="slidenum">
              <a:rPr lang="en-US">
                <a:solidFill>
                  <a:prstClr val="black"/>
                </a:solidFill>
              </a:rPr>
              <a:pPr/>
              <a:t>2</a:t>
            </a:fld>
            <a:endParaRPr lang="en-US">
              <a:solidFill>
                <a:prstClr val="black"/>
              </a:solidFill>
            </a:endParaRPr>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E555D-B900-43C1-BDCA-EEBE16295EF4}" type="slidenum">
              <a:rPr lang="en-US">
                <a:solidFill>
                  <a:prstClr val="black"/>
                </a:solidFill>
              </a:rPr>
              <a:pPr/>
              <a:t>21</a:t>
            </a:fld>
            <a:endParaRPr lang="en-US">
              <a:solidFill>
                <a:prstClr val="black"/>
              </a:solidFill>
            </a:endParaRPr>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65139-CB21-4B42-8489-4D52893DC76B}" type="slidenum">
              <a:rPr lang="en-US">
                <a:solidFill>
                  <a:prstClr val="black"/>
                </a:solidFill>
              </a:rPr>
              <a:pPr/>
              <a:t>22</a:t>
            </a:fld>
            <a:endParaRPr lang="en-US">
              <a:solidFill>
                <a:prstClr val="black"/>
              </a:solidFill>
            </a:endParaRPr>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1490E-21AA-4C20-9B13-31C240301A40}" type="slidenum">
              <a:rPr lang="en-US">
                <a:solidFill>
                  <a:prstClr val="black"/>
                </a:solidFill>
              </a:rPr>
              <a:pPr/>
              <a:t>23</a:t>
            </a:fld>
            <a:endParaRPr lang="en-US">
              <a:solidFill>
                <a:prstClr val="black"/>
              </a:solidFill>
            </a:endParaRPr>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B76104-4AD0-4F6C-B57A-EF050AD4C891}" type="slidenum">
              <a:rPr lang="en-US">
                <a:solidFill>
                  <a:prstClr val="black"/>
                </a:solidFill>
              </a:rPr>
              <a:pPr/>
              <a:t>3</a:t>
            </a:fld>
            <a:endParaRPr lang="en-US">
              <a:solidFill>
                <a:prstClr val="black"/>
              </a:solidFill>
            </a:endParaRPr>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9CBFE-67A6-4DF7-A43E-4D6908B0D968}" type="slidenum">
              <a:rPr lang="en-US">
                <a:solidFill>
                  <a:prstClr val="black"/>
                </a:solidFill>
              </a:rPr>
              <a:pPr/>
              <a:t>4</a:t>
            </a:fld>
            <a:endParaRPr lang="en-US">
              <a:solidFill>
                <a:prstClr val="black"/>
              </a:solidFill>
            </a:endParaRPr>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01C2D-2FBF-4CD4-BD68-9A09CED1C7D8}" type="slidenum">
              <a:rPr lang="en-US">
                <a:solidFill>
                  <a:prstClr val="black"/>
                </a:solidFill>
              </a:rPr>
              <a:pPr/>
              <a:t>5</a:t>
            </a:fld>
            <a:endParaRPr lang="en-US">
              <a:solidFill>
                <a:prstClr val="black"/>
              </a:solidFill>
            </a:endParaRPr>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F6F44-418C-4C22-A1F0-4863D7F601F5}" type="slidenum">
              <a:rPr lang="en-US">
                <a:solidFill>
                  <a:prstClr val="black"/>
                </a:solidFill>
              </a:rPr>
              <a:pPr/>
              <a:t>6</a:t>
            </a:fld>
            <a:endParaRPr lang="en-US">
              <a:solidFill>
                <a:prstClr val="black"/>
              </a:solidFill>
            </a:endParaRPr>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D63F1-38A7-40E8-A9AE-60337B568EB7}" type="slidenum">
              <a:rPr lang="en-US">
                <a:solidFill>
                  <a:prstClr val="black"/>
                </a:solidFill>
              </a:rPr>
              <a:pPr/>
              <a:t>7</a:t>
            </a:fld>
            <a:endParaRPr lang="en-US">
              <a:solidFill>
                <a:prstClr val="black"/>
              </a:solidFill>
            </a:endParaRPr>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915D4-9186-4FC4-8091-723BB9DBF829}" type="slidenum">
              <a:rPr lang="en-US">
                <a:solidFill>
                  <a:prstClr val="black"/>
                </a:solidFill>
              </a:rPr>
              <a:pPr/>
              <a:t>8</a:t>
            </a:fld>
            <a:endParaRPr lang="en-US">
              <a:solidFill>
                <a:prstClr val="black"/>
              </a:solidFill>
            </a:endParaRPr>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5B15-22C6-479B-86B4-CC6F91C130CA}" type="slidenum">
              <a:rPr lang="en-US">
                <a:solidFill>
                  <a:prstClr val="black"/>
                </a:solidFill>
              </a:rPr>
              <a:pPr/>
              <a:t>9</a:t>
            </a:fld>
            <a:endParaRPr lang="en-US">
              <a:solidFill>
                <a:prstClr val="black"/>
              </a:solidFill>
            </a:endParaRP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79FDE2F9-4979-49DA-9DE4-06824642DFB8}"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smtClean="0">
                <a:solidFill>
                  <a:srgbClr val="000000"/>
                </a:solidFill>
                <a:latin typeface="McGrawHill-Italic" pitchFamily="2" charset="0"/>
              </a:rPr>
              <a:t>McGraw-Hill</a:t>
            </a:r>
            <a:endParaRPr lang="en-US" altLang="en-US" sz="2400" smtClean="0">
              <a:solidFill>
                <a:srgbClr val="000000"/>
              </a:solidFill>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smtClean="0">
                <a:solidFill>
                  <a:srgbClr val="000000"/>
                </a:solidFill>
                <a:latin typeface="McGrawHill-Italic" pitchFamily="2" charset="0"/>
              </a:rPr>
              <a:t>The McGraw-Hill Companies, Inc., 2000</a:t>
            </a: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56824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F725E0B9-FA87-4ABB-97AB-371BBD6DF7A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97750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05B780B7-6594-4E0A-92C4-F096A76CBE7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600056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solidFill>
                  <a:srgbClr val="1C1C1C"/>
                </a:solidFill>
              </a:rPr>
              <a:t>8.</a:t>
            </a:r>
            <a:fld id="{350285F6-6A73-49F5-897A-A405D95D6CD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03436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0DA5B9BC-5917-4B1D-A722-DEF4F729053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44343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8.</a:t>
            </a:r>
            <a:fld id="{534595B6-916E-4851-8044-9AF18E065A1D}"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921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6319A252-BC2E-4DCA-B2C8-C925CB6C289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1411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8.</a:t>
            </a:r>
            <a:fld id="{5F040AC9-6591-40A2-865E-8ACAD534443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47356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8.</a:t>
            </a:r>
            <a:fld id="{4332EA70-72F5-4CC9-BBA5-A9DDC0B55C70}"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753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8.</a:t>
            </a:r>
            <a:fld id="{56F4DD18-E3A2-4D73-A193-927271D0BC5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8602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031153AB-604D-4025-B4CA-9A38246BBE7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75818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8.</a:t>
            </a:r>
            <a:fld id="{486C3A3C-364F-49D3-A53D-B1BEE1C7985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90892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charset="0"/>
              </a:rPr>
              <a:t>8.</a:t>
            </a:r>
            <a:fld id="{8C954A46-D435-4995-8FE3-6ECA86A40950}" type="slidenum">
              <a:rPr lang="en-US" b="1" smtClean="0">
                <a:solidFill>
                  <a:srgbClr val="1C1C1C"/>
                </a:solidFill>
                <a:latin typeface="Arial" charset="0"/>
              </a:rPr>
              <a:pPr fontAlgn="base">
                <a:spcBef>
                  <a:spcPct val="0"/>
                </a:spcBef>
                <a:spcAft>
                  <a:spcPct val="0"/>
                </a:spcAft>
              </a:pPr>
              <a:t>‹#›</a:t>
            </a:fld>
            <a:endParaRPr lang="en-US" b="1" smtClean="0">
              <a:solidFill>
                <a:srgbClr val="1C1C1C"/>
              </a:solidFill>
              <a:latin typeface="Arial" charset="0"/>
            </a:endParaRPr>
          </a:p>
        </p:txBody>
      </p:sp>
    </p:spTree>
    <p:extLst>
      <p:ext uri="{BB962C8B-B14F-4D97-AF65-F5344CB8AC3E}">
        <p14:creationId xmlns:p14="http://schemas.microsoft.com/office/powerpoint/2010/main" val="645963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solidFill>
                  <a:srgbClr val="1C1C1C"/>
                </a:solidFill>
              </a:rPr>
              <a:t>8.</a:t>
            </a:r>
            <a:fld id="{B196BA22-2665-44D0-90E4-3D32D49A4765}" type="slidenum">
              <a:rPr lang="en-US">
                <a:solidFill>
                  <a:srgbClr val="1C1C1C"/>
                </a:solidFill>
              </a:rPr>
              <a:pPr/>
              <a:t>1</a:t>
            </a:fld>
            <a:endParaRPr lang="en-US">
              <a:solidFill>
                <a:srgbClr val="1C1C1C"/>
              </a:solidFill>
            </a:endParaRPr>
          </a:p>
        </p:txBody>
      </p:sp>
      <p:sp>
        <p:nvSpPr>
          <p:cNvPr id="85709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a:solidFill>
                <a:srgbClr val="000000"/>
              </a:solidFill>
              <a:effectLst>
                <a:outerShdw blurRad="38100" dist="38100" dir="2700000" algn="tl">
                  <a:srgbClr val="FFFFFF"/>
                </a:outerShdw>
              </a:effectLst>
              <a:latin typeface="Times New Roman" pitchFamily="18" charset="0"/>
            </a:endParaRPr>
          </a:p>
        </p:txBody>
      </p:sp>
      <p:sp>
        <p:nvSpPr>
          <p:cNvPr id="857091" name="Text Box 3"/>
          <p:cNvSpPr txBox="1">
            <a:spLocks noChangeArrowheads="1"/>
          </p:cNvSpPr>
          <p:nvPr/>
        </p:nvSpPr>
        <p:spPr bwMode="auto">
          <a:xfrm>
            <a:off x="228600" y="406400"/>
            <a:ext cx="53126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a:t>
            </a:r>
            <a:r>
              <a:rPr lang="en-US" sz="3200" b="1" dirty="0">
                <a:solidFill>
                  <a:srgbClr val="000000"/>
                </a:solidFill>
                <a:effectLst>
                  <a:outerShdw blurRad="38100" dist="38100" dir="2700000" algn="tl">
                    <a:srgbClr val="C0C0C0"/>
                  </a:outerShdw>
                </a:effectLst>
                <a:latin typeface="Times" pitchFamily="18" charset="0"/>
              </a:rPr>
              <a:t>DATAGRAM NETWORKS</a:t>
            </a:r>
          </a:p>
        </p:txBody>
      </p:sp>
      <p:sp>
        <p:nvSpPr>
          <p:cNvPr id="85709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a:solidFill>
                <a:srgbClr val="000000"/>
              </a:solidFill>
              <a:latin typeface="Times New Roman" pitchFamily="18" charset="0"/>
            </a:endParaRPr>
          </a:p>
        </p:txBody>
      </p:sp>
      <p:sp>
        <p:nvSpPr>
          <p:cNvPr id="857093" name="Rectangle 5"/>
          <p:cNvSpPr>
            <a:spLocks noChangeArrowheads="1"/>
          </p:cNvSpPr>
          <p:nvPr/>
        </p:nvSpPr>
        <p:spPr bwMode="auto">
          <a:xfrm>
            <a:off x="304800" y="15367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a:solidFill>
                  <a:srgbClr val="000000"/>
                </a:solidFill>
                <a:effectLst>
                  <a:outerShdw blurRad="38100" dist="38100" dir="2700000" algn="tl">
                    <a:srgbClr val="C0C0C0"/>
                  </a:outerShdw>
                </a:effectLst>
                <a:latin typeface="Times New Roman"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
        <p:nvSpPr>
          <p:cNvPr id="857094" name="Rectangle 6"/>
          <p:cNvSpPr>
            <a:spLocks noChangeArrowheads="1"/>
          </p:cNvSpPr>
          <p:nvPr/>
        </p:nvSpPr>
        <p:spPr bwMode="auto">
          <a:xfrm>
            <a:off x="152400" y="490855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a:solidFill>
                  <a:srgbClr val="0033CC"/>
                </a:solidFill>
                <a:latin typeface="Times New Roman" pitchFamily="18" charset="0"/>
              </a:rPr>
              <a:t>Routing Table</a:t>
            </a:r>
            <a:r>
              <a:rPr lang="fr-FR" sz="2400" b="1">
                <a:solidFill>
                  <a:srgbClr val="0033CC"/>
                </a:solidFill>
                <a:latin typeface="Times New Roman" pitchFamily="18" charset="0"/>
              </a:rPr>
              <a:t/>
            </a:r>
            <a:br>
              <a:rPr lang="fr-FR" sz="2400" b="1">
                <a:solidFill>
                  <a:srgbClr val="0033CC"/>
                </a:solidFill>
                <a:latin typeface="Times New Roman" pitchFamily="18" charset="0"/>
              </a:rPr>
            </a:br>
            <a:r>
              <a:rPr lang="fr-FR" sz="2400" b="1">
                <a:solidFill>
                  <a:srgbClr val="0033CC"/>
                </a:solidFill>
                <a:latin typeface="Times New Roman" pitchFamily="18" charset="0"/>
              </a:rPr>
              <a:t>Efficiency</a:t>
            </a:r>
            <a:br>
              <a:rPr lang="fr-FR" sz="2400" b="1">
                <a:solidFill>
                  <a:srgbClr val="0033CC"/>
                </a:solidFill>
                <a:latin typeface="Times New Roman" pitchFamily="18" charset="0"/>
              </a:rPr>
            </a:br>
            <a:r>
              <a:rPr lang="fr-FR" sz="2400" b="1">
                <a:solidFill>
                  <a:srgbClr val="0033CC"/>
                </a:solidFill>
                <a:latin typeface="Times New Roman" pitchFamily="18" charset="0"/>
              </a:rPr>
              <a:t>Delay</a:t>
            </a:r>
          </a:p>
          <a:p>
            <a:pPr eaLnBrk="0" fontAlgn="base" hangingPunct="0">
              <a:spcBef>
                <a:spcPct val="0"/>
              </a:spcBef>
              <a:spcAft>
                <a:spcPct val="0"/>
              </a:spcAft>
              <a:buClr>
                <a:srgbClr val="000000"/>
              </a:buClr>
              <a:buSzPct val="117000"/>
              <a:buFont typeface="Wingdings" pitchFamily="2" charset="2"/>
              <a:buNone/>
            </a:pPr>
            <a:r>
              <a:rPr lang="en-US" sz="2400" b="1">
                <a:solidFill>
                  <a:srgbClr val="0033CC"/>
                </a:solidFill>
                <a:latin typeface="Times New Roman" pitchFamily="18" charset="0"/>
              </a:rPr>
              <a:t>Datagram Networks in the Internet</a:t>
            </a:r>
          </a:p>
        </p:txBody>
      </p:sp>
      <p:sp>
        <p:nvSpPr>
          <p:cNvPr id="857095" name="Text Box 7"/>
          <p:cNvSpPr txBox="1">
            <a:spLocks noChangeArrowheads="1"/>
          </p:cNvSpPr>
          <p:nvPr/>
        </p:nvSpPr>
        <p:spPr bwMode="auto">
          <a:xfrm>
            <a:off x="165100" y="44323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3688095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0001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VIRTUAL-CIRCUIT NETWORKS</a:t>
            </a: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3" name="Content Placeholder 2"/>
          <p:cNvSpPr>
            <a:spLocks noGrp="1"/>
          </p:cNvSpPr>
          <p:nvPr>
            <p:ph idx="1"/>
          </p:nvPr>
        </p:nvSpPr>
        <p:spPr/>
        <p:txBody>
          <a:bodyPr/>
          <a:lstStyle/>
          <a:p>
            <a:r>
              <a:rPr lang="en-GB" sz="2400" dirty="0" smtClean="0"/>
              <a:t>As in a circuit-switched network, there are setup and teardown phases in addition to the data transfer phase.</a:t>
            </a:r>
          </a:p>
          <a:p>
            <a:r>
              <a:rPr lang="en-GB" sz="2400" dirty="0" smtClean="0"/>
              <a:t>Resources can be allocated during the setup phase, as in a circuit-switched network, or on demand, as in a datagram network.</a:t>
            </a:r>
          </a:p>
          <a:p>
            <a:r>
              <a:rPr lang="en-GB" sz="2400" dirty="0" smtClean="0"/>
              <a:t>As in a datagram network, data are packetized and each packet carries an address in the header. However, the address in the header has local jurisdiction (it defines what should be the next switch and the channel on which the packet is being carried), not end-to-end jurisdiction.</a:t>
            </a:r>
          </a:p>
        </p:txBody>
      </p:sp>
    </p:spTree>
    <p:extLst>
      <p:ext uri="{BB962C8B-B14F-4D97-AF65-F5344CB8AC3E}">
        <p14:creationId xmlns:p14="http://schemas.microsoft.com/office/powerpoint/2010/main" val="145387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0001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VIRTUAL-CIRCUIT NETWORKS</a:t>
            </a: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3" name="Content Placeholder 2"/>
          <p:cNvSpPr>
            <a:spLocks noGrp="1"/>
          </p:cNvSpPr>
          <p:nvPr>
            <p:ph idx="1"/>
          </p:nvPr>
        </p:nvSpPr>
        <p:spPr/>
        <p:txBody>
          <a:bodyPr/>
          <a:lstStyle/>
          <a:p>
            <a:r>
              <a:rPr lang="en-GB" sz="2400" dirty="0" smtClean="0"/>
              <a:t>As in a circuit-switched network, all packets follow the same path established during the connection.</a:t>
            </a:r>
          </a:p>
          <a:p>
            <a:r>
              <a:rPr lang="en-GB" sz="2400" dirty="0" smtClean="0"/>
              <a:t>A virtual-circuit network is normally implemented in the data link layer, while a circuit-switched network is implemented in the physical layer and a datagram network in the network layer. But this may change in the future.</a:t>
            </a:r>
            <a:endParaRPr lang="en-GB" sz="2400" dirty="0"/>
          </a:p>
          <a:p>
            <a:r>
              <a:rPr lang="en-GB" sz="2400" dirty="0" smtClean="0"/>
              <a:t>IMP:</a:t>
            </a:r>
            <a:r>
              <a:rPr lang="en-GB" sz="2400" dirty="0">
                <a:solidFill>
                  <a:schemeClr val="tx1"/>
                </a:solidFill>
                <a:latin typeface="+mn-lt"/>
                <a:ea typeface="+mn-ea"/>
                <a:cs typeface="+mn-cs"/>
              </a:rPr>
              <a:t>A source or destination can be a </a:t>
            </a:r>
            <a:r>
              <a:rPr lang="en-GB" sz="2400" dirty="0" smtClean="0">
                <a:solidFill>
                  <a:schemeClr val="tx1"/>
                </a:solidFill>
                <a:latin typeface="+mn-lt"/>
                <a:ea typeface="+mn-ea"/>
                <a:cs typeface="+mn-cs"/>
              </a:rPr>
              <a:t>computer, packet </a:t>
            </a:r>
            <a:r>
              <a:rPr lang="en-GB" sz="2400" dirty="0">
                <a:solidFill>
                  <a:schemeClr val="tx1"/>
                </a:solidFill>
                <a:latin typeface="+mn-lt"/>
                <a:ea typeface="+mn-ea"/>
                <a:cs typeface="+mn-cs"/>
              </a:rPr>
              <a:t>switch, bridge, or any other device that connects other networks.</a:t>
            </a:r>
            <a:endParaRPr lang="en-GB" sz="2400" dirty="0"/>
          </a:p>
        </p:txBody>
      </p:sp>
    </p:spTree>
    <p:extLst>
      <p:ext uri="{BB962C8B-B14F-4D97-AF65-F5344CB8AC3E}">
        <p14:creationId xmlns:p14="http://schemas.microsoft.com/office/powerpoint/2010/main" val="3387957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93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9380" name="Text Box 4"/>
          <p:cNvSpPr txBox="1">
            <a:spLocks noChangeArrowheads="1"/>
          </p:cNvSpPr>
          <p:nvPr/>
        </p:nvSpPr>
        <p:spPr bwMode="auto">
          <a:xfrm>
            <a:off x="304800" y="38100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8.10  </a:t>
            </a:r>
            <a:r>
              <a:rPr lang="en-US" sz="2000" b="1" i="1" smtClean="0">
                <a:solidFill>
                  <a:srgbClr val="000000"/>
                </a:solidFill>
                <a:latin typeface="Times New Roman" pitchFamily="18" charset="0"/>
              </a:rPr>
              <a:t>Virtual-circuit network</a:t>
            </a:r>
          </a:p>
        </p:txBody>
      </p:sp>
      <p:sp>
        <p:nvSpPr>
          <p:cNvPr id="86938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1812925"/>
            <a:ext cx="826293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25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4733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a:t>
            </a:r>
            <a:r>
              <a:rPr lang="en-GB" sz="3200" dirty="0"/>
              <a:t>Addressing</a:t>
            </a:r>
            <a:endParaRPr lang="en-US" sz="3200" b="1" dirty="0" smtClean="0">
              <a:solidFill>
                <a:srgbClr val="000000"/>
              </a:solidFill>
              <a:effectLst>
                <a:outerShdw blurRad="38100" dist="38100" dir="2700000" algn="tl">
                  <a:srgbClr val="C0C0C0"/>
                </a:outerShdw>
              </a:effectLst>
              <a:latin typeface="Times" pitchFamily="18" charset="0"/>
            </a:endParaRP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3" name="Content Placeholder 2"/>
          <p:cNvSpPr>
            <a:spLocks noGrp="1"/>
          </p:cNvSpPr>
          <p:nvPr>
            <p:ph idx="1"/>
          </p:nvPr>
        </p:nvSpPr>
        <p:spPr/>
        <p:txBody>
          <a:bodyPr/>
          <a:lstStyle/>
          <a:p>
            <a:pPr marL="0" indent="0">
              <a:buNone/>
            </a:pPr>
            <a:r>
              <a:rPr lang="en-GB" sz="2400" dirty="0" smtClean="0"/>
              <a:t>Global Addressing</a:t>
            </a:r>
          </a:p>
          <a:p>
            <a:r>
              <a:rPr lang="en-GB" sz="2400" dirty="0" smtClean="0"/>
              <a:t>A source or a destination needs to have a global address-an address that can be unique in the scope of the network or internationally if the network is part of an international network. </a:t>
            </a:r>
          </a:p>
          <a:p>
            <a:r>
              <a:rPr lang="en-GB" sz="2400" dirty="0" smtClean="0"/>
              <a:t>a global address in virtual-circuit networks is used only to create a virtual-circuit identifier.</a:t>
            </a:r>
            <a:endParaRPr lang="en-GB" sz="2400" dirty="0"/>
          </a:p>
        </p:txBody>
      </p:sp>
    </p:spTree>
    <p:extLst>
      <p:ext uri="{BB962C8B-B14F-4D97-AF65-F5344CB8AC3E}">
        <p14:creationId xmlns:p14="http://schemas.microsoft.com/office/powerpoint/2010/main" val="264812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4733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a:t>
            </a:r>
            <a:r>
              <a:rPr lang="en-GB" sz="3200" dirty="0"/>
              <a:t>Addressing</a:t>
            </a:r>
            <a:endParaRPr lang="en-US" sz="3200" b="1" dirty="0" smtClean="0">
              <a:solidFill>
                <a:srgbClr val="000000"/>
              </a:solidFill>
              <a:effectLst>
                <a:outerShdw blurRad="38100" dist="38100" dir="2700000" algn="tl">
                  <a:srgbClr val="C0C0C0"/>
                </a:outerShdw>
              </a:effectLst>
              <a:latin typeface="Times" pitchFamily="18" charset="0"/>
            </a:endParaRP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3" name="Content Placeholder 2"/>
          <p:cNvSpPr>
            <a:spLocks noGrp="1"/>
          </p:cNvSpPr>
          <p:nvPr>
            <p:ph idx="1"/>
          </p:nvPr>
        </p:nvSpPr>
        <p:spPr/>
        <p:txBody>
          <a:bodyPr/>
          <a:lstStyle/>
          <a:p>
            <a:pPr marL="0" indent="0">
              <a:buNone/>
            </a:pPr>
            <a:r>
              <a:rPr lang="en-GB" sz="2400" dirty="0" smtClean="0"/>
              <a:t>Virtual-Circuit Identifier</a:t>
            </a:r>
          </a:p>
          <a:p>
            <a:r>
              <a:rPr lang="en-GB" sz="2400" dirty="0" smtClean="0"/>
              <a:t>The identifier that is actually used for data transfer is called the virtual-circuit identifier (VCI). </a:t>
            </a:r>
          </a:p>
          <a:p>
            <a:r>
              <a:rPr lang="en-GB" sz="2400" dirty="0" smtClean="0"/>
              <a:t>A VCI, unlike a global address, is a small number that has only switch scope; it is used by a frame between two switches. </a:t>
            </a:r>
          </a:p>
          <a:p>
            <a:r>
              <a:rPr lang="en-GB" sz="2400" dirty="0" smtClean="0"/>
              <a:t>When a frame arrives at a switch, it has a VCI; when it leaves, it has a different </a:t>
            </a:r>
            <a:r>
              <a:rPr lang="en-GB" sz="2400" dirty="0" err="1" smtClean="0"/>
              <a:t>VCl</a:t>
            </a:r>
            <a:r>
              <a:rPr lang="en-GB" sz="2400" dirty="0" smtClean="0"/>
              <a:t>. </a:t>
            </a:r>
            <a:endParaRPr lang="en-GB" sz="2400" dirty="0"/>
          </a:p>
        </p:txBody>
      </p:sp>
    </p:spTree>
    <p:extLst>
      <p:ext uri="{BB962C8B-B14F-4D97-AF65-F5344CB8AC3E}">
        <p14:creationId xmlns:p14="http://schemas.microsoft.com/office/powerpoint/2010/main" val="150151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04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0404" name="Text Box 4"/>
          <p:cNvSpPr txBox="1">
            <a:spLocks noChangeArrowheads="1"/>
          </p:cNvSpPr>
          <p:nvPr/>
        </p:nvSpPr>
        <p:spPr bwMode="auto">
          <a:xfrm>
            <a:off x="304800" y="381000"/>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8.11  </a:t>
            </a:r>
            <a:r>
              <a:rPr lang="en-US" sz="2000" b="1" i="1" smtClean="0">
                <a:solidFill>
                  <a:srgbClr val="000000"/>
                </a:solidFill>
                <a:latin typeface="Times New Roman" pitchFamily="18" charset="0"/>
              </a:rPr>
              <a:t>Virtual-circuit identifier</a:t>
            </a:r>
          </a:p>
        </p:txBody>
      </p:sp>
      <p:sp>
        <p:nvSpPr>
          <p:cNvPr id="87040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04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74961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41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Three Phases</a:t>
            </a:r>
            <a:br>
              <a:rPr lang="en-GB" dirty="0" smtClean="0"/>
            </a:br>
            <a:endParaRPr lang="en-GB" dirty="0"/>
          </a:p>
        </p:txBody>
      </p:sp>
      <p:sp>
        <p:nvSpPr>
          <p:cNvPr id="3" name="Content Placeholder 2"/>
          <p:cNvSpPr>
            <a:spLocks noGrp="1"/>
          </p:cNvSpPr>
          <p:nvPr>
            <p:ph idx="1"/>
          </p:nvPr>
        </p:nvSpPr>
        <p:spPr>
          <a:xfrm>
            <a:off x="457200" y="1219200"/>
            <a:ext cx="8229600" cy="4525963"/>
          </a:xfrm>
        </p:spPr>
        <p:txBody>
          <a:bodyPr/>
          <a:lstStyle/>
          <a:p>
            <a:r>
              <a:rPr lang="en-GB" sz="2400" dirty="0" smtClean="0"/>
              <a:t>As in a circuit-switched network, a source and destination need to go through three phases in a virtual-circuit network: setup, data transfer, and teardown. </a:t>
            </a:r>
          </a:p>
          <a:p>
            <a:r>
              <a:rPr lang="en-GB" sz="2400" dirty="0" smtClean="0"/>
              <a:t>In the setup phase, the source and destination use their global addresses to help switches make table entries for the connection. </a:t>
            </a:r>
          </a:p>
          <a:p>
            <a:r>
              <a:rPr lang="en-GB" sz="2400" dirty="0" smtClean="0"/>
              <a:t>In the teardown phase, the source and destination inform the switches to delete the corresponding entry.</a:t>
            </a:r>
          </a:p>
          <a:p>
            <a:r>
              <a:rPr lang="en-GB" sz="2400" dirty="0" smtClean="0"/>
              <a:t>Data transfer occurs between these two phases. </a:t>
            </a:r>
            <a:endParaRPr lang="en-GB" sz="2400" dirty="0"/>
          </a:p>
        </p:txBody>
      </p:sp>
    </p:spTree>
    <p:extLst>
      <p:ext uri="{BB962C8B-B14F-4D97-AF65-F5344CB8AC3E}">
        <p14:creationId xmlns:p14="http://schemas.microsoft.com/office/powerpoint/2010/main" val="11051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1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1428" name="Text Box 4"/>
          <p:cNvSpPr txBox="1">
            <a:spLocks noChangeArrowheads="1"/>
          </p:cNvSpPr>
          <p:nvPr/>
        </p:nvSpPr>
        <p:spPr bwMode="auto">
          <a:xfrm>
            <a:off x="304800" y="381000"/>
            <a:ext cx="652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8.12  </a:t>
            </a:r>
            <a:r>
              <a:rPr lang="en-US" sz="2000" b="1" i="1" smtClean="0">
                <a:solidFill>
                  <a:srgbClr val="000000"/>
                </a:solidFill>
                <a:latin typeface="Times New Roman" pitchFamily="18" charset="0"/>
              </a:rPr>
              <a:t>Switch and tables in a virtual-circuit network</a:t>
            </a:r>
          </a:p>
        </p:txBody>
      </p:sp>
      <p:sp>
        <p:nvSpPr>
          <p:cNvPr id="87142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96975"/>
            <a:ext cx="7404100"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220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24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2452" name="Text Box 4"/>
          <p:cNvSpPr txBox="1">
            <a:spLocks noChangeArrowheads="1"/>
          </p:cNvSpPr>
          <p:nvPr/>
        </p:nvSpPr>
        <p:spPr bwMode="auto">
          <a:xfrm>
            <a:off x="304800" y="381000"/>
            <a:ext cx="835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8.13  </a:t>
            </a:r>
            <a:r>
              <a:rPr lang="en-US" sz="2000" b="1" i="1" smtClean="0">
                <a:solidFill>
                  <a:srgbClr val="000000"/>
                </a:solidFill>
                <a:latin typeface="Times New Roman" pitchFamily="18" charset="0"/>
              </a:rPr>
              <a:t>Source-to-destination data transfer in a virtual-circuit network</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24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211263"/>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494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3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3476" name="Text Box 4"/>
          <p:cNvSpPr txBox="1">
            <a:spLocks noChangeArrowheads="1"/>
          </p:cNvSpPr>
          <p:nvPr/>
        </p:nvSpPr>
        <p:spPr bwMode="auto">
          <a:xfrm>
            <a:off x="304800" y="381000"/>
            <a:ext cx="6762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solidFill>
                  <a:srgbClr val="3333CC"/>
                </a:solidFill>
                <a:latin typeface="Times New Roman" pitchFamily="18" charset="0"/>
              </a:rPr>
              <a:t>Figure 8.14  </a:t>
            </a:r>
            <a:r>
              <a:rPr lang="en-US" sz="2800" b="1" i="1" dirty="0" smtClean="0">
                <a:solidFill>
                  <a:srgbClr val="000000"/>
                </a:solidFill>
                <a:latin typeface="Times New Roman" pitchFamily="18" charset="0"/>
              </a:rPr>
              <a:t>Setup request </a:t>
            </a:r>
            <a:r>
              <a:rPr lang="en-US" sz="2000" b="1" i="1" dirty="0" smtClean="0">
                <a:solidFill>
                  <a:srgbClr val="000000"/>
                </a:solidFill>
                <a:latin typeface="Times New Roman" pitchFamily="18" charset="0"/>
              </a:rPr>
              <a:t>in a virtual-circuit network</a:t>
            </a:r>
          </a:p>
        </p:txBody>
      </p:sp>
      <p:sp>
        <p:nvSpPr>
          <p:cNvPr id="873477"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47825"/>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670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solidFill>
                  <a:srgbClr val="1C1C1C"/>
                </a:solidFill>
              </a:rPr>
              <a:t>8.</a:t>
            </a:r>
            <a:fld id="{4305692B-DBA2-45B7-A8C6-B8A812DA05C5}" type="slidenum">
              <a:rPr lang="en-US">
                <a:solidFill>
                  <a:srgbClr val="1C1C1C"/>
                </a:solidFill>
              </a:rPr>
              <a:pPr/>
              <a:t>2</a:t>
            </a:fld>
            <a:endParaRPr lang="en-US">
              <a:solidFill>
                <a:srgbClr val="1C1C1C"/>
              </a:solidFill>
            </a:endParaRPr>
          </a:p>
        </p:txBody>
      </p:sp>
      <p:sp>
        <p:nvSpPr>
          <p:cNvPr id="8908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0889"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089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0891"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charset="0"/>
              </a:rPr>
              <a:t>In a packet-switched network, there </a:t>
            </a:r>
            <a:br>
              <a:rPr lang="en-US" sz="3200" b="1">
                <a:solidFill>
                  <a:srgbClr val="000000"/>
                </a:solidFill>
                <a:latin typeface="Arial" charset="0"/>
              </a:rPr>
            </a:br>
            <a:r>
              <a:rPr lang="en-US" sz="3200" b="1">
                <a:solidFill>
                  <a:srgbClr val="000000"/>
                </a:solidFill>
                <a:latin typeface="Arial" charset="0"/>
              </a:rPr>
              <a:t>is no resource reservation;</a:t>
            </a:r>
          </a:p>
          <a:p>
            <a:pPr algn="ctr" eaLnBrk="0" fontAlgn="base" hangingPunct="0">
              <a:spcBef>
                <a:spcPct val="0"/>
              </a:spcBef>
              <a:spcAft>
                <a:spcPct val="0"/>
              </a:spcAft>
            </a:pPr>
            <a:r>
              <a:rPr lang="en-US" sz="3200" b="1">
                <a:solidFill>
                  <a:srgbClr val="000000"/>
                </a:solidFill>
                <a:latin typeface="Arial" charset="0"/>
              </a:rPr>
              <a:t>resources are allocated on demand.</a:t>
            </a:r>
          </a:p>
        </p:txBody>
      </p:sp>
      <p:grpSp>
        <p:nvGrpSpPr>
          <p:cNvPr id="890892" name="Group 12"/>
          <p:cNvGrpSpPr>
            <a:grpSpLocks/>
          </p:cNvGrpSpPr>
          <p:nvPr/>
        </p:nvGrpSpPr>
        <p:grpSpPr bwMode="auto">
          <a:xfrm>
            <a:off x="457200" y="1981200"/>
            <a:ext cx="1143000" cy="566738"/>
            <a:chOff x="1200" y="1248"/>
            <a:chExt cx="720" cy="357"/>
          </a:xfrm>
        </p:grpSpPr>
        <p:pic>
          <p:nvPicPr>
            <p:cNvPr id="8908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89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itchFamily="18" charset="0"/>
                </a:rPr>
                <a:t>Note</a:t>
              </a:r>
            </a:p>
          </p:txBody>
        </p:sp>
      </p:grpSp>
    </p:spTree>
    <p:extLst>
      <p:ext uri="{BB962C8B-B14F-4D97-AF65-F5344CB8AC3E}">
        <p14:creationId xmlns:p14="http://schemas.microsoft.com/office/powerpoint/2010/main" val="2391878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44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4500" name="Text Box 4"/>
          <p:cNvSpPr txBox="1">
            <a:spLocks noChangeArrowheads="1"/>
          </p:cNvSpPr>
          <p:nvPr/>
        </p:nvSpPr>
        <p:spPr bwMode="auto">
          <a:xfrm>
            <a:off x="304800" y="381000"/>
            <a:ext cx="81780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solidFill>
                  <a:srgbClr val="3333CC"/>
                </a:solidFill>
                <a:latin typeface="Times New Roman" pitchFamily="18" charset="0"/>
              </a:rPr>
              <a:t>Figure 8.15  </a:t>
            </a:r>
            <a:r>
              <a:rPr lang="en-US" sz="2800" b="1" i="1" dirty="0" smtClean="0">
                <a:solidFill>
                  <a:srgbClr val="000000"/>
                </a:solidFill>
                <a:latin typeface="Times New Roman" pitchFamily="18" charset="0"/>
              </a:rPr>
              <a:t>Setup acknowledgment </a:t>
            </a:r>
            <a:r>
              <a:rPr lang="en-US" sz="2000" b="1" i="1" dirty="0" smtClean="0">
                <a:solidFill>
                  <a:srgbClr val="000000"/>
                </a:solidFill>
                <a:latin typeface="Times New Roman" pitchFamily="18" charset="0"/>
              </a:rPr>
              <a:t>in a virtual-circuit network</a:t>
            </a:r>
          </a:p>
        </p:txBody>
      </p:sp>
      <p:sp>
        <p:nvSpPr>
          <p:cNvPr id="874501"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776413"/>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39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5" name="Line 9"/>
          <p:cNvSpPr>
            <a:spLocks noChangeShapeType="1"/>
          </p:cNvSpPr>
          <p:nvPr/>
        </p:nvSpPr>
        <p:spPr bwMode="auto">
          <a:xfrm>
            <a:off x="356394" y="121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4986" name="Line 10"/>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4987" name="Rectangle 11"/>
          <p:cNvSpPr>
            <a:spLocks noChangeArrowheads="1"/>
          </p:cNvSpPr>
          <p:nvPr/>
        </p:nvSpPr>
        <p:spPr bwMode="auto">
          <a:xfrm>
            <a:off x="522698" y="1524000"/>
            <a:ext cx="8077200" cy="452431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itchFamily="34" charset="0"/>
              <a:buChar char="•"/>
            </a:pPr>
            <a:r>
              <a:rPr lang="en-GB" sz="2400" b="1" dirty="0" smtClean="0">
                <a:solidFill>
                  <a:srgbClr val="000000"/>
                </a:solidFill>
                <a:latin typeface="Arial" charset="0"/>
              </a:rPr>
              <a:t>resource </a:t>
            </a:r>
            <a:r>
              <a:rPr lang="en-GB" sz="2400" b="1" dirty="0">
                <a:solidFill>
                  <a:srgbClr val="000000"/>
                </a:solidFill>
                <a:latin typeface="Arial" charset="0"/>
              </a:rPr>
              <a:t>reservation in a virtual-circuit network can be made </a:t>
            </a:r>
            <a:r>
              <a:rPr lang="en-GB" sz="2400" b="1" dirty="0" smtClean="0">
                <a:solidFill>
                  <a:srgbClr val="000000"/>
                </a:solidFill>
                <a:latin typeface="Arial" charset="0"/>
              </a:rPr>
              <a:t>during the </a:t>
            </a:r>
            <a:r>
              <a:rPr lang="en-GB" sz="2400" b="1" dirty="0">
                <a:solidFill>
                  <a:srgbClr val="000000"/>
                </a:solidFill>
                <a:latin typeface="Arial" charset="0"/>
              </a:rPr>
              <a:t>setup or can be on demand during the data transfer phase.</a:t>
            </a:r>
          </a:p>
          <a:p>
            <a:pPr marL="457200" indent="-457200">
              <a:buFont typeface="Arial" pitchFamily="34" charset="0"/>
              <a:buChar char="•"/>
            </a:pPr>
            <a:r>
              <a:rPr lang="en-US" sz="2400" b="1" dirty="0" smtClean="0">
                <a:solidFill>
                  <a:srgbClr val="000000"/>
                </a:solidFill>
                <a:latin typeface="Arial" charset="0"/>
              </a:rPr>
              <a:t>In virtual-circuit switching, all packets belonging to the same source and </a:t>
            </a:r>
            <a:br>
              <a:rPr lang="en-US" sz="2400" b="1" dirty="0" smtClean="0">
                <a:solidFill>
                  <a:srgbClr val="000000"/>
                </a:solidFill>
                <a:latin typeface="Arial" charset="0"/>
              </a:rPr>
            </a:br>
            <a:r>
              <a:rPr lang="en-US" sz="2400" b="1" dirty="0" smtClean="0">
                <a:solidFill>
                  <a:srgbClr val="000000"/>
                </a:solidFill>
                <a:latin typeface="Arial" charset="0"/>
              </a:rPr>
              <a:t>destination travel the same </a:t>
            </a:r>
            <a:r>
              <a:rPr lang="en-US" sz="2400" b="1" dirty="0" err="1" smtClean="0">
                <a:solidFill>
                  <a:srgbClr val="000000"/>
                </a:solidFill>
                <a:latin typeface="Arial" charset="0"/>
              </a:rPr>
              <a:t>path;but</a:t>
            </a:r>
            <a:r>
              <a:rPr lang="en-US" sz="2400" b="1" dirty="0" smtClean="0">
                <a:solidFill>
                  <a:srgbClr val="000000"/>
                </a:solidFill>
                <a:latin typeface="Arial" charset="0"/>
              </a:rPr>
              <a:t> the packets  may arrive at the destination with different delays </a:t>
            </a:r>
            <a:br>
              <a:rPr lang="en-US" sz="2400" b="1" dirty="0" smtClean="0">
                <a:solidFill>
                  <a:srgbClr val="000000"/>
                </a:solidFill>
                <a:latin typeface="Arial" charset="0"/>
              </a:rPr>
            </a:br>
            <a:r>
              <a:rPr lang="en-US" sz="2400" b="1" dirty="0" smtClean="0">
                <a:solidFill>
                  <a:srgbClr val="000000"/>
                </a:solidFill>
                <a:latin typeface="Arial" charset="0"/>
              </a:rPr>
              <a:t>if resource allocation is on demand.</a:t>
            </a:r>
          </a:p>
          <a:p>
            <a:pPr marL="457200" indent="-457200" eaLnBrk="0" fontAlgn="base" hangingPunct="0">
              <a:spcBef>
                <a:spcPct val="0"/>
              </a:spcBef>
              <a:spcAft>
                <a:spcPct val="0"/>
              </a:spcAft>
              <a:buFont typeface="Arial" pitchFamily="34" charset="0"/>
              <a:buChar char="•"/>
            </a:pPr>
            <a:r>
              <a:rPr lang="en-GB" sz="2400" b="1" dirty="0" smtClean="0">
                <a:solidFill>
                  <a:srgbClr val="000000"/>
                </a:solidFill>
                <a:latin typeface="Arial" charset="0"/>
              </a:rPr>
              <a:t>There </a:t>
            </a:r>
            <a:r>
              <a:rPr lang="en-GB" sz="2400" b="1" dirty="0">
                <a:solidFill>
                  <a:srgbClr val="000000"/>
                </a:solidFill>
                <a:latin typeface="Arial" charset="0"/>
              </a:rPr>
              <a:t>is one big advantage in a virtual-circuit network even if resource </a:t>
            </a:r>
            <a:r>
              <a:rPr lang="en-GB" sz="2400" b="1" dirty="0" smtClean="0">
                <a:solidFill>
                  <a:srgbClr val="000000"/>
                </a:solidFill>
                <a:latin typeface="Arial" charset="0"/>
              </a:rPr>
              <a:t>allocation is </a:t>
            </a:r>
            <a:r>
              <a:rPr lang="en-GB" sz="2400" b="1" dirty="0">
                <a:solidFill>
                  <a:srgbClr val="000000"/>
                </a:solidFill>
                <a:latin typeface="Arial" charset="0"/>
              </a:rPr>
              <a:t>on demand. </a:t>
            </a:r>
            <a:endParaRPr lang="en-GB" sz="2400" b="1" dirty="0" smtClean="0">
              <a:solidFill>
                <a:srgbClr val="000000"/>
              </a:solidFill>
              <a:latin typeface="Arial" charset="0"/>
            </a:endParaRPr>
          </a:p>
          <a:p>
            <a:pPr marL="457200" indent="-457200" eaLnBrk="0" fontAlgn="base" hangingPunct="0">
              <a:spcBef>
                <a:spcPct val="0"/>
              </a:spcBef>
              <a:spcAft>
                <a:spcPct val="0"/>
              </a:spcAft>
              <a:buFont typeface="Arial" pitchFamily="34" charset="0"/>
              <a:buChar char="•"/>
            </a:pPr>
            <a:r>
              <a:rPr lang="en-GB" sz="2400" b="1" dirty="0" smtClean="0">
                <a:solidFill>
                  <a:srgbClr val="000000"/>
                </a:solidFill>
                <a:latin typeface="Arial" charset="0"/>
              </a:rPr>
              <a:t>The </a:t>
            </a:r>
            <a:r>
              <a:rPr lang="en-GB" sz="2400" b="1" dirty="0">
                <a:solidFill>
                  <a:srgbClr val="000000"/>
                </a:solidFill>
                <a:latin typeface="Arial" charset="0"/>
              </a:rPr>
              <a:t>source can check the availability of the resources, without </a:t>
            </a:r>
            <a:r>
              <a:rPr lang="en-GB" sz="2400" b="1" dirty="0" smtClean="0">
                <a:solidFill>
                  <a:srgbClr val="000000"/>
                </a:solidFill>
                <a:latin typeface="Arial" charset="0"/>
              </a:rPr>
              <a:t>actually reserving </a:t>
            </a:r>
            <a:r>
              <a:rPr lang="en-GB" sz="2400" b="1" dirty="0">
                <a:solidFill>
                  <a:srgbClr val="000000"/>
                </a:solidFill>
                <a:latin typeface="Arial" charset="0"/>
              </a:rPr>
              <a:t>it. </a:t>
            </a:r>
            <a:endParaRPr lang="en-US" sz="2400" b="1" dirty="0" smtClean="0">
              <a:solidFill>
                <a:srgbClr val="000000"/>
              </a:solidFill>
              <a:latin typeface="Arial" charset="0"/>
            </a:endParaRPr>
          </a:p>
        </p:txBody>
      </p:sp>
      <p:sp>
        <p:nvSpPr>
          <p:cNvPr id="2" name="TextBox 1"/>
          <p:cNvSpPr txBox="1"/>
          <p:nvPr/>
        </p:nvSpPr>
        <p:spPr>
          <a:xfrm>
            <a:off x="1228725" y="345281"/>
            <a:ext cx="2522807" cy="769441"/>
          </a:xfrm>
          <a:prstGeom prst="rect">
            <a:avLst/>
          </a:prstGeom>
          <a:noFill/>
        </p:spPr>
        <p:txBody>
          <a:bodyPr wrap="none" rtlCol="0">
            <a:spAutoFit/>
          </a:bodyPr>
          <a:lstStyle/>
          <a:p>
            <a:r>
              <a:rPr lang="en-GB" sz="4400" dirty="0"/>
              <a:t>Efficiency</a:t>
            </a:r>
            <a:endParaRPr lang="en-GB" dirty="0"/>
          </a:p>
        </p:txBody>
      </p:sp>
    </p:spTree>
    <p:extLst>
      <p:ext uri="{BB962C8B-B14F-4D97-AF65-F5344CB8AC3E}">
        <p14:creationId xmlns:p14="http://schemas.microsoft.com/office/powerpoint/2010/main" val="2805615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5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5524" name="Text Box 4"/>
          <p:cNvSpPr txBox="1">
            <a:spLocks noChangeArrowheads="1"/>
          </p:cNvSpPr>
          <p:nvPr/>
        </p:nvSpPr>
        <p:spPr bwMode="auto">
          <a:xfrm>
            <a:off x="304800" y="381000"/>
            <a:ext cx="530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8.16  </a:t>
            </a:r>
            <a:r>
              <a:rPr lang="en-US" sz="2000" b="1" i="1" smtClean="0">
                <a:solidFill>
                  <a:srgbClr val="000000"/>
                </a:solidFill>
                <a:latin typeface="Times New Roman" pitchFamily="18" charset="0"/>
              </a:rPr>
              <a:t>Delay in a virtual-circuit network</a:t>
            </a:r>
          </a:p>
        </p:txBody>
      </p:sp>
      <p:sp>
        <p:nvSpPr>
          <p:cNvPr id="87552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473200"/>
            <a:ext cx="87296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651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9" name="Line 9"/>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6010" name="Line 10"/>
          <p:cNvSpPr>
            <a:spLocks noChangeShapeType="1"/>
          </p:cNvSpPr>
          <p:nvPr/>
        </p:nvSpPr>
        <p:spPr bwMode="auto">
          <a:xfrm>
            <a:off x="458788" y="4648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6011" name="Rectangle 11"/>
          <p:cNvSpPr>
            <a:spLocks noChangeArrowheads="1"/>
          </p:cNvSpPr>
          <p:nvPr/>
        </p:nvSpPr>
        <p:spPr bwMode="auto">
          <a:xfrm>
            <a:off x="495300" y="24542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Switching at the data link layer in a switched WAN is normally</a:t>
            </a:r>
          </a:p>
          <a:p>
            <a:pPr algn="ctr" eaLnBrk="0" fontAlgn="base" hangingPunct="0">
              <a:spcBef>
                <a:spcPct val="0"/>
              </a:spcBef>
              <a:spcAft>
                <a:spcPct val="0"/>
              </a:spcAft>
            </a:pPr>
            <a:r>
              <a:rPr lang="en-US" sz="3200" b="1" smtClean="0">
                <a:solidFill>
                  <a:srgbClr val="000000"/>
                </a:solidFill>
                <a:latin typeface="Arial" charset="0"/>
              </a:rPr>
              <a:t>implemented by using </a:t>
            </a:r>
            <a:br>
              <a:rPr lang="en-US" sz="3200" b="1" smtClean="0">
                <a:solidFill>
                  <a:srgbClr val="000000"/>
                </a:solidFill>
                <a:latin typeface="Arial" charset="0"/>
              </a:rPr>
            </a:br>
            <a:r>
              <a:rPr lang="en-US" sz="3200" b="1" smtClean="0">
                <a:solidFill>
                  <a:srgbClr val="000000"/>
                </a:solidFill>
                <a:latin typeface="Arial" charset="0"/>
              </a:rPr>
              <a:t>virtual-circuit techniques.</a:t>
            </a:r>
          </a:p>
        </p:txBody>
      </p:sp>
      <p:grpSp>
        <p:nvGrpSpPr>
          <p:cNvPr id="896012" name="Group 12"/>
          <p:cNvGrpSpPr>
            <a:grpSpLocks/>
          </p:cNvGrpSpPr>
          <p:nvPr/>
        </p:nvGrpSpPr>
        <p:grpSpPr bwMode="auto">
          <a:xfrm>
            <a:off x="457200" y="1676400"/>
            <a:ext cx="1143000" cy="566738"/>
            <a:chOff x="1200" y="1248"/>
            <a:chExt cx="720" cy="357"/>
          </a:xfrm>
        </p:grpSpPr>
        <p:pic>
          <p:nvPicPr>
            <p:cNvPr id="8960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005490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solidFill>
                  <a:srgbClr val="1C1C1C"/>
                </a:solidFill>
              </a:rPr>
              <a:t>8.</a:t>
            </a:r>
            <a:fld id="{AFA357EA-C189-49CA-9452-4EADBD4F626E}" type="slidenum">
              <a:rPr lang="en-US">
                <a:solidFill>
                  <a:srgbClr val="1C1C1C"/>
                </a:solidFill>
              </a:rPr>
              <a:pPr/>
              <a:t>3</a:t>
            </a:fld>
            <a:endParaRPr lang="en-US">
              <a:solidFill>
                <a:srgbClr val="1C1C1C"/>
              </a:solidFill>
            </a:endParaRPr>
          </a:p>
        </p:txBody>
      </p:sp>
      <p:sp>
        <p:nvSpPr>
          <p:cNvPr id="8663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663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66308" name="Text Box 4"/>
          <p:cNvSpPr txBox="1">
            <a:spLocks noChangeArrowheads="1"/>
          </p:cNvSpPr>
          <p:nvPr/>
        </p:nvSpPr>
        <p:spPr bwMode="auto">
          <a:xfrm>
            <a:off x="304800" y="381000"/>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itchFamily="18" charset="0"/>
              </a:rPr>
              <a:t>Figure 8.7  </a:t>
            </a:r>
            <a:r>
              <a:rPr lang="en-US" sz="2000" b="1" i="1">
                <a:solidFill>
                  <a:srgbClr val="000000"/>
                </a:solidFill>
                <a:latin typeface="Times New Roman" pitchFamily="18" charset="0"/>
              </a:rPr>
              <a:t>A datagram network with four switches (routers)</a:t>
            </a:r>
          </a:p>
        </p:txBody>
      </p:sp>
      <p:sp>
        <p:nvSpPr>
          <p:cNvPr id="86630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020888"/>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635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solidFill>
                  <a:srgbClr val="1C1C1C"/>
                </a:solidFill>
              </a:rPr>
              <a:t>8.</a:t>
            </a:r>
            <a:fld id="{3E5AD4E9-B390-4BC6-81CB-D81FD08283AD}" type="slidenum">
              <a:rPr lang="en-US">
                <a:solidFill>
                  <a:srgbClr val="1C1C1C"/>
                </a:solidFill>
              </a:rPr>
              <a:pPr/>
              <a:t>4</a:t>
            </a:fld>
            <a:endParaRPr lang="en-US">
              <a:solidFill>
                <a:srgbClr val="1C1C1C"/>
              </a:solidFill>
            </a:endParaRPr>
          </a:p>
        </p:txBody>
      </p:sp>
      <p:sp>
        <p:nvSpPr>
          <p:cNvPr id="867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67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67332" name="Text Box 4"/>
          <p:cNvSpPr txBox="1">
            <a:spLocks noChangeArrowheads="1"/>
          </p:cNvSpPr>
          <p:nvPr/>
        </p:nvSpPr>
        <p:spPr bwMode="auto">
          <a:xfrm>
            <a:off x="304800" y="381000"/>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itchFamily="18" charset="0"/>
              </a:rPr>
              <a:t>Figure 8.8  </a:t>
            </a:r>
            <a:r>
              <a:rPr lang="en-US" sz="2000" b="1" i="1">
                <a:solidFill>
                  <a:srgbClr val="000000"/>
                </a:solidFill>
                <a:latin typeface="Times New Roman" pitchFamily="18" charset="0"/>
              </a:rPr>
              <a:t>Routing table in a datagram network</a:t>
            </a:r>
          </a:p>
        </p:txBody>
      </p:sp>
      <p:sp>
        <p:nvSpPr>
          <p:cNvPr id="86733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1497013"/>
            <a:ext cx="273367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891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solidFill>
                  <a:srgbClr val="1C1C1C"/>
                </a:solidFill>
              </a:rPr>
              <a:t>8.</a:t>
            </a:r>
            <a:fld id="{5DC75A92-0C85-49CD-B9B1-EA08894C54FB}" type="slidenum">
              <a:rPr lang="en-US">
                <a:solidFill>
                  <a:srgbClr val="1C1C1C"/>
                </a:solidFill>
              </a:rPr>
              <a:pPr/>
              <a:t>5</a:t>
            </a:fld>
            <a:endParaRPr lang="en-US">
              <a:solidFill>
                <a:srgbClr val="1C1C1C"/>
              </a:solidFill>
            </a:endParaRPr>
          </a:p>
        </p:txBody>
      </p:sp>
      <p:sp>
        <p:nvSpPr>
          <p:cNvPr id="8919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1913"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191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1915"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charset="0"/>
              </a:rPr>
              <a:t>A switch in a datagram network uses a routing table that is based on the destination address.</a:t>
            </a:r>
          </a:p>
        </p:txBody>
      </p:sp>
      <p:grpSp>
        <p:nvGrpSpPr>
          <p:cNvPr id="891916" name="Group 12"/>
          <p:cNvGrpSpPr>
            <a:grpSpLocks/>
          </p:cNvGrpSpPr>
          <p:nvPr/>
        </p:nvGrpSpPr>
        <p:grpSpPr bwMode="auto">
          <a:xfrm>
            <a:off x="457200" y="1981200"/>
            <a:ext cx="1143000" cy="566738"/>
            <a:chOff x="1200" y="1248"/>
            <a:chExt cx="720" cy="357"/>
          </a:xfrm>
        </p:grpSpPr>
        <p:pic>
          <p:nvPicPr>
            <p:cNvPr id="8919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itchFamily="18" charset="0"/>
                </a:rPr>
                <a:t>Note</a:t>
              </a:r>
            </a:p>
          </p:txBody>
        </p:sp>
      </p:grpSp>
    </p:spTree>
    <p:extLst>
      <p:ext uri="{BB962C8B-B14F-4D97-AF65-F5344CB8AC3E}">
        <p14:creationId xmlns:p14="http://schemas.microsoft.com/office/powerpoint/2010/main" val="512470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solidFill>
                  <a:srgbClr val="1C1C1C"/>
                </a:solidFill>
              </a:rPr>
              <a:t>8.</a:t>
            </a:r>
            <a:fld id="{D6B51066-3B6A-4C68-AAB9-A3683BAB1976}" type="slidenum">
              <a:rPr lang="en-US">
                <a:solidFill>
                  <a:srgbClr val="1C1C1C"/>
                </a:solidFill>
              </a:rPr>
              <a:pPr/>
              <a:t>6</a:t>
            </a:fld>
            <a:endParaRPr lang="en-US">
              <a:solidFill>
                <a:srgbClr val="1C1C1C"/>
              </a:solidFill>
            </a:endParaRPr>
          </a:p>
        </p:txBody>
      </p:sp>
      <p:sp>
        <p:nvSpPr>
          <p:cNvPr id="8929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2937"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293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2939"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charset="0"/>
              </a:rPr>
              <a:t>The destination address in the header of a packet in a datagram network</a:t>
            </a:r>
          </a:p>
          <a:p>
            <a:pPr algn="ctr" eaLnBrk="0" fontAlgn="base" hangingPunct="0">
              <a:spcBef>
                <a:spcPct val="0"/>
              </a:spcBef>
              <a:spcAft>
                <a:spcPct val="0"/>
              </a:spcAft>
            </a:pPr>
            <a:r>
              <a:rPr lang="en-US" sz="3200" b="1">
                <a:solidFill>
                  <a:srgbClr val="000000"/>
                </a:solidFill>
                <a:latin typeface="Arial" charset="0"/>
              </a:rPr>
              <a:t>remains the same during the entire journey of the packet.</a:t>
            </a:r>
          </a:p>
        </p:txBody>
      </p:sp>
      <p:grpSp>
        <p:nvGrpSpPr>
          <p:cNvPr id="892940" name="Group 12"/>
          <p:cNvGrpSpPr>
            <a:grpSpLocks/>
          </p:cNvGrpSpPr>
          <p:nvPr/>
        </p:nvGrpSpPr>
        <p:grpSpPr bwMode="auto">
          <a:xfrm>
            <a:off x="457200" y="1981200"/>
            <a:ext cx="1143000" cy="566738"/>
            <a:chOff x="1200" y="1248"/>
            <a:chExt cx="720" cy="357"/>
          </a:xfrm>
        </p:grpSpPr>
        <p:pic>
          <p:nvPicPr>
            <p:cNvPr id="8929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itchFamily="18" charset="0"/>
                </a:rPr>
                <a:t>Note</a:t>
              </a:r>
            </a:p>
          </p:txBody>
        </p:sp>
      </p:grpSp>
    </p:spTree>
    <p:extLst>
      <p:ext uri="{BB962C8B-B14F-4D97-AF65-F5344CB8AC3E}">
        <p14:creationId xmlns:p14="http://schemas.microsoft.com/office/powerpoint/2010/main" val="59933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solidFill>
                  <a:srgbClr val="1C1C1C"/>
                </a:solidFill>
              </a:rPr>
              <a:t>8.</a:t>
            </a:r>
            <a:fld id="{92E8C9F2-7ED7-4DE1-9EE9-65DA64808AA7}" type="slidenum">
              <a:rPr lang="en-US">
                <a:solidFill>
                  <a:srgbClr val="1C1C1C"/>
                </a:solidFill>
              </a:rPr>
              <a:pPr/>
              <a:t>7</a:t>
            </a:fld>
            <a:endParaRPr lang="en-US">
              <a:solidFill>
                <a:srgbClr val="1C1C1C"/>
              </a:solidFill>
            </a:endParaRPr>
          </a:p>
        </p:txBody>
      </p:sp>
      <p:sp>
        <p:nvSpPr>
          <p:cNvPr id="8683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683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68356" name="Text Box 4"/>
          <p:cNvSpPr txBox="1">
            <a:spLocks noChangeArrowheads="1"/>
          </p:cNvSpPr>
          <p:nvPr/>
        </p:nvSpPr>
        <p:spPr bwMode="auto">
          <a:xfrm>
            <a:off x="304800" y="3810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3333CC"/>
                </a:solidFill>
                <a:latin typeface="Times New Roman" pitchFamily="18" charset="0"/>
              </a:rPr>
              <a:t>Figure 8.9  </a:t>
            </a:r>
            <a:r>
              <a:rPr lang="en-US" sz="2000" b="1" i="1">
                <a:solidFill>
                  <a:srgbClr val="000000"/>
                </a:solidFill>
                <a:latin typeface="Times New Roman" pitchFamily="18" charset="0"/>
              </a:rPr>
              <a:t>Delay in a datagram network</a:t>
            </a:r>
          </a:p>
        </p:txBody>
      </p:sp>
      <p:sp>
        <p:nvSpPr>
          <p:cNvPr id="86835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043113"/>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842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solidFill>
                  <a:srgbClr val="1C1C1C"/>
                </a:solidFill>
              </a:rPr>
              <a:t>8.</a:t>
            </a:r>
            <a:fld id="{5D576688-7035-40C6-A423-F935BB16B0DF}" type="slidenum">
              <a:rPr lang="en-US">
                <a:solidFill>
                  <a:srgbClr val="1C1C1C"/>
                </a:solidFill>
              </a:rPr>
              <a:pPr/>
              <a:t>8</a:t>
            </a:fld>
            <a:endParaRPr lang="en-US">
              <a:solidFill>
                <a:srgbClr val="1C1C1C"/>
              </a:solidFill>
            </a:endParaRPr>
          </a:p>
        </p:txBody>
      </p:sp>
      <p:sp>
        <p:nvSpPr>
          <p:cNvPr id="8939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93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396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a:solidFill>
                <a:srgbClr val="000000"/>
              </a:solidFill>
              <a:latin typeface="Arial" charset="0"/>
            </a:endParaRPr>
          </a:p>
        </p:txBody>
      </p:sp>
      <p:sp>
        <p:nvSpPr>
          <p:cNvPr id="893963"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a:solidFill>
                  <a:srgbClr val="000000"/>
                </a:solidFill>
                <a:latin typeface="Arial" charset="0"/>
              </a:rPr>
              <a:t>Switching in the Internet is done by using the datagram approach </a:t>
            </a:r>
            <a:br>
              <a:rPr lang="en-US" sz="3200" b="1">
                <a:solidFill>
                  <a:srgbClr val="000000"/>
                </a:solidFill>
                <a:latin typeface="Arial" charset="0"/>
              </a:rPr>
            </a:br>
            <a:r>
              <a:rPr lang="en-US" sz="3200" b="1">
                <a:solidFill>
                  <a:srgbClr val="000000"/>
                </a:solidFill>
                <a:latin typeface="Arial" charset="0"/>
              </a:rPr>
              <a:t>to packet switching at </a:t>
            </a:r>
            <a:br>
              <a:rPr lang="en-US" sz="3200" b="1">
                <a:solidFill>
                  <a:srgbClr val="000000"/>
                </a:solidFill>
                <a:latin typeface="Arial" charset="0"/>
              </a:rPr>
            </a:br>
            <a:r>
              <a:rPr lang="en-US" sz="3200" b="1">
                <a:solidFill>
                  <a:srgbClr val="000000"/>
                </a:solidFill>
                <a:latin typeface="Arial" charset="0"/>
              </a:rPr>
              <a:t>the network layer.</a:t>
            </a:r>
          </a:p>
        </p:txBody>
      </p:sp>
      <p:grpSp>
        <p:nvGrpSpPr>
          <p:cNvPr id="893964" name="Group 12"/>
          <p:cNvGrpSpPr>
            <a:grpSpLocks/>
          </p:cNvGrpSpPr>
          <p:nvPr/>
        </p:nvGrpSpPr>
        <p:grpSpPr bwMode="auto">
          <a:xfrm>
            <a:off x="457200" y="1981200"/>
            <a:ext cx="1143000" cy="566738"/>
            <a:chOff x="1200" y="1248"/>
            <a:chExt cx="720" cy="357"/>
          </a:xfrm>
        </p:grpSpPr>
        <p:pic>
          <p:nvPicPr>
            <p:cNvPr id="893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a:solidFill>
                    <a:srgbClr val="FF0000"/>
                  </a:solidFill>
                  <a:latin typeface="Times New Roman" pitchFamily="18" charset="0"/>
                </a:rPr>
                <a:t>Note</a:t>
              </a:r>
            </a:p>
          </p:txBody>
        </p:sp>
      </p:grpSp>
    </p:spTree>
    <p:extLst>
      <p:ext uri="{BB962C8B-B14F-4D97-AF65-F5344CB8AC3E}">
        <p14:creationId xmlns:p14="http://schemas.microsoft.com/office/powerpoint/2010/main" val="31214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0001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VIRTUAL-CIRCUIT NETWORKS</a:t>
            </a: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858117" name="Rectangle 5"/>
          <p:cNvSpPr>
            <a:spLocks noChangeArrowheads="1"/>
          </p:cNvSpPr>
          <p:nvPr/>
        </p:nvSpPr>
        <p:spPr bwMode="auto">
          <a:xfrm>
            <a:off x="304800" y="16748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smtClean="0">
                <a:solidFill>
                  <a:srgbClr val="000000"/>
                </a:solidFill>
                <a:effectLst>
                  <a:outerShdw blurRad="38100" dist="38100" dir="2700000" algn="tl">
                    <a:srgbClr val="C0C0C0"/>
                  </a:outerShdw>
                </a:effectLst>
                <a:latin typeface="Times New Roman" pitchFamily="18" charset="0"/>
              </a:rPr>
              <a:t>A virtual-circuit network is a cross between a circuit-switched network and a datagram network. It has some characteristics of both.</a:t>
            </a:r>
          </a:p>
        </p:txBody>
      </p:sp>
      <p:sp>
        <p:nvSpPr>
          <p:cNvPr id="858118" name="Rectangle 6"/>
          <p:cNvSpPr>
            <a:spLocks noChangeArrowheads="1"/>
          </p:cNvSpPr>
          <p:nvPr/>
        </p:nvSpPr>
        <p:spPr bwMode="auto">
          <a:xfrm>
            <a:off x="152400" y="4210050"/>
            <a:ext cx="7696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Addressing</a:t>
            </a:r>
            <a:r>
              <a:rPr lang="fr-FR" sz="2400" b="1" smtClean="0">
                <a:solidFill>
                  <a:srgbClr val="0033CC"/>
                </a:solidFill>
                <a:latin typeface="Times New Roman" pitchFamily="18" charset="0"/>
              </a:rPr>
              <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Three Phases</a:t>
            </a:r>
          </a:p>
          <a:p>
            <a:pPr eaLnBrk="0" fontAlgn="base" hangingPunct="0">
              <a:spcBef>
                <a:spcPct val="0"/>
              </a:spcBef>
              <a:spcAft>
                <a:spcPct val="0"/>
              </a:spcAft>
              <a:buClr>
                <a:srgbClr val="000000"/>
              </a:buClr>
              <a:buSzPct val="117000"/>
              <a:buFont typeface="Wingdings" pitchFamily="2" charset="2"/>
              <a:buNone/>
            </a:pPr>
            <a:r>
              <a:rPr lang="fr-FR" sz="2400" b="1" smtClean="0">
                <a:solidFill>
                  <a:srgbClr val="0033CC"/>
                </a:solidFill>
                <a:latin typeface="Times New Roman" pitchFamily="18" charset="0"/>
              </a:rPr>
              <a:t>Efficiency</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Delay</a:t>
            </a:r>
          </a:p>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Circuit-Switched Technology in WANs</a:t>
            </a:r>
          </a:p>
        </p:txBody>
      </p:sp>
      <p:sp>
        <p:nvSpPr>
          <p:cNvPr id="858119" name="Text Box 7"/>
          <p:cNvSpPr txBox="1">
            <a:spLocks noChangeArrowheads="1"/>
          </p:cNvSpPr>
          <p:nvPr/>
        </p:nvSpPr>
        <p:spPr bwMode="auto">
          <a:xfrm>
            <a:off x="165100" y="3733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2584691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707</Words>
  <Application>Microsoft Office PowerPoint</Application>
  <PresentationFormat>On-screen Show (4:3)</PresentationFormat>
  <Paragraphs>91</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Phases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UG-CSE</dc:creator>
  <cp:lastModifiedBy>Admin</cp:lastModifiedBy>
  <cp:revision>7</cp:revision>
  <dcterms:created xsi:type="dcterms:W3CDTF">2006-08-16T00:00:00Z</dcterms:created>
  <dcterms:modified xsi:type="dcterms:W3CDTF">2020-12-16T13:02:37Z</dcterms:modified>
</cp:coreProperties>
</file>