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2" r:id="rId2"/>
  </p:sldMasterIdLst>
  <p:notesMasterIdLst>
    <p:notesMasterId r:id="rId5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-1242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66226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5e3fa2c12_0_12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  <p:sp>
        <p:nvSpPr>
          <p:cNvPr id="205" name="Google Shape;205;ga5e3fa2c12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6" name="Google Shape;206;ga5e3fa2c12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5e3fa2c12_0_25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  <p:sp>
        <p:nvSpPr>
          <p:cNvPr id="217" name="Google Shape;217;ga5e3fa2c12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8" name="Google Shape;218;ga5e3fa2c12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5e3fa2c12_0_26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  <p:sp>
        <p:nvSpPr>
          <p:cNvPr id="227" name="Google Shape;227;ga5e3fa2c12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8" name="Google Shape;228;ga5e3fa2c12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5e3fa2c12_0_13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  <p:sp>
        <p:nvSpPr>
          <p:cNvPr id="237" name="Google Shape;237;ga5e3fa2c12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8" name="Google Shape;238;ga5e3fa2c12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5e3fa2c12_0_14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  <p:sp>
        <p:nvSpPr>
          <p:cNvPr id="249" name="Google Shape;249;ga5e3fa2c12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0" name="Google Shape;250;ga5e3fa2c12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5e3fa2c12_0_27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24</a:t>
            </a:fld>
            <a:endParaRPr/>
          </a:p>
        </p:txBody>
      </p:sp>
      <p:sp>
        <p:nvSpPr>
          <p:cNvPr id="268" name="Google Shape;268;ga5e3fa2c12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9" name="Google Shape;269;ga5e3fa2c12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5e3fa2c12_0_16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25</a:t>
            </a:fld>
            <a:endParaRPr/>
          </a:p>
        </p:txBody>
      </p:sp>
      <p:sp>
        <p:nvSpPr>
          <p:cNvPr id="284" name="Google Shape;284;ga5e3fa2c12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5" name="Google Shape;285;ga5e3fa2c12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5e3fa2c12_0_17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26</a:t>
            </a:fld>
            <a:endParaRPr/>
          </a:p>
        </p:txBody>
      </p:sp>
      <p:sp>
        <p:nvSpPr>
          <p:cNvPr id="295" name="Google Shape;295;ga5e3fa2c12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6" name="Google Shape;296;ga5e3fa2c12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5e3fa2c12_0_19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27</a:t>
            </a:fld>
            <a:endParaRPr/>
          </a:p>
        </p:txBody>
      </p:sp>
      <p:sp>
        <p:nvSpPr>
          <p:cNvPr id="314" name="Google Shape;314;ga5e3fa2c12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5" name="Google Shape;315;ga5e3fa2c12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5e3fa2c12_0_20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28</a:t>
            </a:fld>
            <a:endParaRPr/>
          </a:p>
        </p:txBody>
      </p:sp>
      <p:sp>
        <p:nvSpPr>
          <p:cNvPr id="326" name="Google Shape;326;ga5e3fa2c12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7" name="Google Shape;327;ga5e3fa2c12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a5e3fa2c12_0_22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29</a:t>
            </a:fld>
            <a:endParaRPr/>
          </a:p>
        </p:txBody>
      </p:sp>
      <p:sp>
        <p:nvSpPr>
          <p:cNvPr id="345" name="Google Shape;345;ga5e3fa2c12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6" name="Google Shape;346;ga5e3fa2c12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a5e3fa2c12_0_23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30</a:t>
            </a:fld>
            <a:endParaRPr/>
          </a:p>
        </p:txBody>
      </p:sp>
      <p:sp>
        <p:nvSpPr>
          <p:cNvPr id="356" name="Google Shape;356;ga5e3fa2c12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57" name="Google Shape;357;ga5e3fa2c12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5e3fa2c12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a5e3fa2c12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b0342bac59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32</a:t>
            </a:fld>
            <a:endParaRPr/>
          </a:p>
        </p:txBody>
      </p:sp>
      <p:sp>
        <p:nvSpPr>
          <p:cNvPr id="372" name="Google Shape;372;gb0342bac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3" name="Google Shape;373;gb0342bac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b0342bac59_0_14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33</a:t>
            </a:fld>
            <a:endParaRPr/>
          </a:p>
        </p:txBody>
      </p:sp>
      <p:sp>
        <p:nvSpPr>
          <p:cNvPr id="384" name="Google Shape;384;gb0342bac59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5" name="Google Shape;385;gb0342bac59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b0342bac59_0_15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34</a:t>
            </a:fld>
            <a:endParaRPr/>
          </a:p>
        </p:txBody>
      </p:sp>
      <p:sp>
        <p:nvSpPr>
          <p:cNvPr id="394" name="Google Shape;394;gb0342bac59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5" name="Google Shape;395;gb0342bac59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b0342bac59_0_1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35</a:t>
            </a:fld>
            <a:endParaRPr/>
          </a:p>
        </p:txBody>
      </p:sp>
      <p:sp>
        <p:nvSpPr>
          <p:cNvPr id="404" name="Google Shape;404;gb0342bac5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5" name="Google Shape;405;gb0342bac5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b0342bac59_0_2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36</a:t>
            </a:fld>
            <a:endParaRPr/>
          </a:p>
        </p:txBody>
      </p:sp>
      <p:sp>
        <p:nvSpPr>
          <p:cNvPr id="415" name="Google Shape;415;gb0342bac5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16" name="Google Shape;416;gb0342bac5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0342bac59_0_3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37</a:t>
            </a:fld>
            <a:endParaRPr/>
          </a:p>
        </p:txBody>
      </p:sp>
      <p:sp>
        <p:nvSpPr>
          <p:cNvPr id="434" name="Google Shape;434;gb0342bac5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35" name="Google Shape;435;gb0342bac5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b0342bac59_0_4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38</a:t>
            </a:fld>
            <a:endParaRPr/>
          </a:p>
        </p:txBody>
      </p:sp>
      <p:sp>
        <p:nvSpPr>
          <p:cNvPr id="445" name="Google Shape;445;gb0342bac5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6" name="Google Shape;446;gb0342bac5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b0342bac59_0_5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39</a:t>
            </a:fld>
            <a:endParaRPr/>
          </a:p>
        </p:txBody>
      </p:sp>
      <p:sp>
        <p:nvSpPr>
          <p:cNvPr id="456" name="Google Shape;456;gb0342bac5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7" name="Google Shape;457;gb0342bac5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b0342bac59_0_6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40</a:t>
            </a:fld>
            <a:endParaRPr/>
          </a:p>
        </p:txBody>
      </p:sp>
      <p:sp>
        <p:nvSpPr>
          <p:cNvPr id="467" name="Google Shape;467;gb0342bac5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8" name="Google Shape;468;gb0342bac5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b0342bac59_0_7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41</a:t>
            </a:fld>
            <a:endParaRPr/>
          </a:p>
        </p:txBody>
      </p:sp>
      <p:sp>
        <p:nvSpPr>
          <p:cNvPr id="479" name="Google Shape;479;gb0342bac5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80" name="Google Shape;480;gb0342bac5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b0342bac59_0_8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42</a:t>
            </a:fld>
            <a:endParaRPr/>
          </a:p>
        </p:txBody>
      </p:sp>
      <p:sp>
        <p:nvSpPr>
          <p:cNvPr id="490" name="Google Shape;490;gb0342bac5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91" name="Google Shape;491;gb0342bac5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b0342bac59_0_10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43</a:t>
            </a:fld>
            <a:endParaRPr/>
          </a:p>
        </p:txBody>
      </p:sp>
      <p:sp>
        <p:nvSpPr>
          <p:cNvPr id="509" name="Google Shape;509;gb0342bac5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0" name="Google Shape;510;gb0342bac5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b0342bac59_0_11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44</a:t>
            </a:fld>
            <a:endParaRPr/>
          </a:p>
        </p:txBody>
      </p:sp>
      <p:sp>
        <p:nvSpPr>
          <p:cNvPr id="520" name="Google Shape;520;gb0342bac5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1" name="Google Shape;521;gb0342bac5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b0342bac59_0_12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45</a:t>
            </a:fld>
            <a:endParaRPr/>
          </a:p>
        </p:txBody>
      </p:sp>
      <p:sp>
        <p:nvSpPr>
          <p:cNvPr id="531" name="Google Shape;531;gb0342bac59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32" name="Google Shape;532;gb0342bac59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b1273c9594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46</a:t>
            </a:fld>
            <a:endParaRPr/>
          </a:p>
        </p:txBody>
      </p:sp>
      <p:sp>
        <p:nvSpPr>
          <p:cNvPr id="542" name="Google Shape;542;gb1273c95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43" name="Google Shape;543;gb1273c95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b0ad6758f2_0_1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47</a:t>
            </a:fld>
            <a:endParaRPr/>
          </a:p>
        </p:txBody>
      </p:sp>
      <p:sp>
        <p:nvSpPr>
          <p:cNvPr id="553" name="Google Shape;553;gb0ad6758f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54" name="Google Shape;554;gb0ad6758f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b0ad6758f2_0_2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48</a:t>
            </a:fld>
            <a:endParaRPr/>
          </a:p>
        </p:txBody>
      </p:sp>
      <p:sp>
        <p:nvSpPr>
          <p:cNvPr id="566" name="Google Shape;566;gb0ad6758f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7" name="Google Shape;567;gb0ad6758f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b0ad6758f2_0_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49</a:t>
            </a:fld>
            <a:endParaRPr/>
          </a:p>
        </p:txBody>
      </p:sp>
      <p:sp>
        <p:nvSpPr>
          <p:cNvPr id="577" name="Google Shape;577;gb0ad6758f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78" name="Google Shape;578;gb0ad6758f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b0ad6758f2_0_4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50</a:t>
            </a:fld>
            <a:endParaRPr/>
          </a:p>
        </p:txBody>
      </p:sp>
      <p:sp>
        <p:nvSpPr>
          <p:cNvPr id="588" name="Google Shape;588;gb0ad6758f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89" name="Google Shape;589;gb0ad6758f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b1273c9594_0_1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51</a:t>
            </a:fld>
            <a:endParaRPr/>
          </a:p>
        </p:txBody>
      </p:sp>
      <p:sp>
        <p:nvSpPr>
          <p:cNvPr id="599" name="Google Shape;599;gb1273c959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0" name="Google Shape;600;gb1273c959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b1273c9594_0_3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52</a:t>
            </a:fld>
            <a:endParaRPr/>
          </a:p>
        </p:txBody>
      </p:sp>
      <p:sp>
        <p:nvSpPr>
          <p:cNvPr id="610" name="Google Shape;610;gb1273c959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11" name="Google Shape;611;gb1273c959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b168fa87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b168fa87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  only" type="objOnly">
  <p:cSld name="OBJECT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18.</a:t>
            </a:r>
            <a:fld id="{00000000-1234-1234-1234-123412341234}" type="slidenum">
              <a:rPr lang="en-GB"/>
              <a:t>‹#›</a:t>
            </a:fld>
            <a:endParaRPr sz="1400" b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Circuit switching concepts</a:t>
            </a: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A network built around a single circuit-switching node consists of a collection of stations attached to a central switching unit.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The central switch establishes a dedicated path between any two devices that wish to communicate.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The dotted lines inside the switch symbolize the connections that are currently active.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GB" sz="3959"/>
              <a:t>switching techniques internal to a single</a:t>
            </a:r>
            <a:br>
              <a:rPr lang="en-GB" sz="3959"/>
            </a:br>
            <a:r>
              <a:rPr lang="en-GB" sz="3959"/>
              <a:t>circuit-switching node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GB" sz="2960"/>
              <a:t>Time Division Switching: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GB" sz="2960"/>
              <a:t>Virtually all modern circuit switches use digital time division techniques for establishing and maintaining “circuits.” </a:t>
            </a:r>
            <a:endParaRPr sz="2960"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GB" sz="2960"/>
              <a:t>Time division switching involves the partitioning of a lower-speed bit stream into pieces that share a higher-speed stream with other bit streams.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GB" sz="2960"/>
              <a:t>The individual pieces, or slots, are manipulated by control logic to route data from input to output.</a:t>
            </a:r>
            <a:endParaRPr sz="296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GB" sz="3959"/>
              <a:t>switching techniques internal to a single</a:t>
            </a:r>
            <a:br>
              <a:rPr lang="en-GB" sz="3959"/>
            </a:br>
            <a:r>
              <a:rPr lang="en-GB" sz="3959"/>
              <a:t>circuit-switching node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GB" sz="2960"/>
              <a:t>Time Division Switching: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GB" sz="2960"/>
              <a:t>Virtually all modern circuit switches use digital time division techniques for establishing and maintaining “circuits.” </a:t>
            </a:r>
            <a:endParaRPr sz="2960"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GB" sz="2960"/>
              <a:t>Time division switching involves the partitioning of a lower-speed bit stream into pieces that share a higher-speed stream with other bit streams.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GB" sz="2960"/>
              <a:t>The individual pieces, or slots, are manipulated by control logic to route data from input to output.</a:t>
            </a:r>
            <a:endParaRPr sz="296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SOFTSWITCH ARCHITECTURE</a:t>
            </a: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0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GB" sz="2480" dirty="0" err="1"/>
              <a:t>S</a:t>
            </a:r>
            <a:r>
              <a:rPr lang="en-GB" sz="2480" dirty="0" err="1" smtClean="0"/>
              <a:t>oftswitch</a:t>
            </a:r>
            <a:r>
              <a:rPr lang="en-GB" sz="2480" dirty="0" smtClean="0"/>
              <a:t> </a:t>
            </a:r>
            <a:r>
              <a:rPr lang="en-GB" sz="2480" dirty="0"/>
              <a:t>is a </a:t>
            </a:r>
            <a:r>
              <a:rPr lang="en-GB" sz="2480" b="1" dirty="0"/>
              <a:t>general-purpose computer running specialized software that turns it into a smart phone switch.</a:t>
            </a:r>
            <a:endParaRPr b="1" dirty="0"/>
          </a:p>
          <a:p>
            <a:pPr marL="34290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GB" sz="2480" dirty="0"/>
              <a:t> </a:t>
            </a:r>
            <a:r>
              <a:rPr lang="en-GB" sz="2480" dirty="0" err="1"/>
              <a:t>Softswitches</a:t>
            </a:r>
            <a:r>
              <a:rPr lang="en-GB" sz="2480" dirty="0"/>
              <a:t> cost significantly less than traditional circuit switches and can provide more functionality.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GB" sz="2480" dirty="0"/>
              <a:t>In particular, in This opens up a number of options for transmission, including the increasingly popular voice over IP (Internet Protocol) approach.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GB" sz="2480" dirty="0"/>
              <a:t>In any telephone network switch, the most complex element is the software that controls call processing. </a:t>
            </a:r>
            <a:endParaRPr sz="2480" dirty="0"/>
          </a:p>
          <a:p>
            <a:pPr marL="34290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GB" sz="2480" dirty="0"/>
              <a:t>This software performs call routing and implements call-processing logic for hundreds of custom calling features.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GB" sz="2480" dirty="0"/>
              <a:t>Typically, this software runs on a proprietary processor that is integrated with the physical circuit-switching hardware. </a:t>
            </a:r>
            <a:endParaRPr lang="en-GB" sz="2480" dirty="0" smtClean="0"/>
          </a:p>
          <a:p>
            <a:pPr marL="34290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GB" sz="2480" dirty="0" err="1" smtClean="0"/>
              <a:t>Eg</a:t>
            </a:r>
            <a:r>
              <a:rPr lang="en-GB" sz="2480" dirty="0" smtClean="0"/>
              <a:t>.  Skype Call</a:t>
            </a:r>
            <a:endParaRPr sz="248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X.25</a:t>
            </a: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GB" sz="2960"/>
              <a:t>interface between attached devices and the network.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GB" sz="2960"/>
              <a:t>packet-switching networks, the attached stations must organize their data into packets for transmission.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GB" sz="2960"/>
              <a:t>This requires a certain level of cooperation between the network and the attached stations.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GB" sz="2960"/>
              <a:t>This cooperation is embodied in an interface standard.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GB" sz="2960"/>
              <a:t>The standard used for traditional packet-switching networks is X.25.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X.25</a:t>
            </a:r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X.25 is an ITU-T standard that specifies an interface between a host system and a packet-switching network.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The functionality of X.25 is specified on three levels: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/>
              <a:t> 	• Physical level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/>
              <a:t>	• Link level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/>
              <a:t>	• Packet level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684808"/>
            <a:ext cx="7315200" cy="53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X.25</a:t>
            </a:r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90" name="Google Shape;19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1676401"/>
            <a:ext cx="7631317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X.25</a:t>
            </a:r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GB" sz="2960"/>
              <a:t>User data are passed down to X.25 level 3, which appends control information as a header, creating a packet.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GB" sz="2960"/>
              <a:t>This control information serves several purposes, including</a:t>
            </a:r>
            <a:endParaRPr/>
          </a:p>
          <a:p>
            <a:pPr marL="0" lvl="0" indent="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GB" sz="2960"/>
              <a:t>    1. Identifying by number a particular virtual circuit with which this data is to be associated</a:t>
            </a:r>
            <a:endParaRPr sz="2960"/>
          </a:p>
          <a:p>
            <a:pPr marL="0" lvl="0" indent="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GB" sz="2960"/>
              <a:t>    2. Providing sequence numbers that can be used for flow and error control on a virtual circuit basis</a:t>
            </a:r>
            <a:endParaRPr sz="296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X.25</a:t>
            </a:r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GB" sz="2480"/>
              <a:t>The entire X.25 packet is then passed down to the LAPB entity, which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GB" sz="2480"/>
              <a:t>appends control information at the front and back of the packet, forming a LAPB frame.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GB" sz="2480"/>
              <a:t> Again, the control information in the frame is needed for the operation of the LAPB protocol.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GB" sz="2480"/>
              <a:t>Each X.25 data packet includes send and receive sequence numbers.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GB" sz="2480"/>
              <a:t>The send sequence number, P(S), is used to number sequentially all outgoing data packets on a particular virtual circuit.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GB" sz="2480"/>
              <a:t> The receive sequence number, P(R), is an acknowledgment of packets received on that virtual circuit.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/>
          </a:p>
        </p:txBody>
      </p:sp>
      <p:sp>
        <p:nvSpPr>
          <p:cNvPr id="209" name="Google Shape;209;p34"/>
          <p:cNvSpPr txBox="1"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34"/>
          <p:cNvSpPr txBox="1"/>
          <p:nvPr/>
        </p:nvSpPr>
        <p:spPr>
          <a:xfrm>
            <a:off x="228600" y="406400"/>
            <a:ext cx="42498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lang="en-GB" sz="3200" b="1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18-1   FRAME RELAY</a:t>
            </a:r>
            <a:endParaRPr/>
          </a:p>
        </p:txBody>
      </p:sp>
      <p:sp>
        <p:nvSpPr>
          <p:cNvPr id="211" name="Google Shape;211;p34"/>
          <p:cNvSpPr txBox="1"/>
          <p:nvPr/>
        </p:nvSpPr>
        <p:spPr>
          <a:xfrm>
            <a:off x="8229600" y="6400800"/>
            <a:ext cx="1842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34"/>
          <p:cNvSpPr txBox="1"/>
          <p:nvPr/>
        </p:nvSpPr>
        <p:spPr>
          <a:xfrm>
            <a:off x="304800" y="1447800"/>
            <a:ext cx="8229600" cy="13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GB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 Relay is a virtual-circuit wide-area network that was designed in response to demands for a new type of WAN in the late 1980s and early 1990s.</a:t>
            </a:r>
            <a:endParaRPr/>
          </a:p>
        </p:txBody>
      </p:sp>
      <p:sp>
        <p:nvSpPr>
          <p:cNvPr id="213" name="Google Shape;213;p34"/>
          <p:cNvSpPr txBox="1"/>
          <p:nvPr/>
        </p:nvSpPr>
        <p:spPr>
          <a:xfrm>
            <a:off x="152400" y="3905250"/>
            <a:ext cx="6705600" cy="2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imes New Roman"/>
              <a:buNone/>
            </a:pPr>
            <a:r>
              <a:rPr lang="en-GB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br>
              <a:rPr lang="en-GB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 Relay Layers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imes New Roman"/>
              <a:buNone/>
            </a:pPr>
            <a:r>
              <a:rPr lang="en-GB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Extended Address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imes New Roman"/>
              <a:buNone/>
            </a:pPr>
            <a:r>
              <a:rPr lang="en-GB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FRADs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imes New Roman"/>
              <a:buNone/>
            </a:pPr>
            <a:r>
              <a:rPr lang="en-GB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VOFR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imes New Roman"/>
              <a:buNone/>
            </a:pPr>
            <a:r>
              <a:rPr lang="en-GB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LMI</a:t>
            </a:r>
            <a:endParaRPr/>
          </a:p>
        </p:txBody>
      </p:sp>
      <p:sp>
        <p:nvSpPr>
          <p:cNvPr id="214" name="Google Shape;214;p34"/>
          <p:cNvSpPr txBox="1"/>
          <p:nvPr/>
        </p:nvSpPr>
        <p:spPr>
          <a:xfrm>
            <a:off x="165100" y="3429000"/>
            <a:ext cx="4862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lang="en-GB" sz="2800" b="1" i="1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discussed in this section: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The dotted lines inside the switch symbolize the connections that are currently active.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0800" y="228600"/>
            <a:ext cx="3728422" cy="4369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/>
          </a:p>
        </p:txBody>
      </p:sp>
      <p:sp>
        <p:nvSpPr>
          <p:cNvPr id="221" name="Google Shape;221;p35"/>
          <p:cNvSpPr txBox="1"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35"/>
          <p:cNvSpPr txBox="1"/>
          <p:nvPr/>
        </p:nvSpPr>
        <p:spPr>
          <a:xfrm>
            <a:off x="228600" y="406400"/>
            <a:ext cx="42498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lang="en-GB" sz="3200" b="1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18-1   FRAME RELAY</a:t>
            </a:r>
            <a:endParaRPr/>
          </a:p>
        </p:txBody>
      </p:sp>
      <p:sp>
        <p:nvSpPr>
          <p:cNvPr id="223" name="Google Shape;223;p35"/>
          <p:cNvSpPr txBox="1"/>
          <p:nvPr/>
        </p:nvSpPr>
        <p:spPr>
          <a:xfrm>
            <a:off x="8229600" y="6400800"/>
            <a:ext cx="1842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35"/>
          <p:cNvSpPr txBox="1"/>
          <p:nvPr/>
        </p:nvSpPr>
        <p:spPr>
          <a:xfrm>
            <a:off x="304800" y="3333750"/>
            <a:ext cx="85152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GB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drawbacks of X.25:</a:t>
            </a: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GB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X.25 has low speed.</a:t>
            </a: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GB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and error control at both layers create a large overhead and slow down transmissions.</a:t>
            </a: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GB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requires acknowledgments for both data link layer frames and network layer</a:t>
            </a: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GB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packets that are sent between nodes and between source and destination.</a:t>
            </a: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GB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Internet wants to use X.25, the Internet must deliver its network layer packet, called a datagram, to X.25 for encapsulation in the X.25 packet.</a:t>
            </a: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/>
          </a:p>
        </p:txBody>
      </p:sp>
      <p:sp>
        <p:nvSpPr>
          <p:cNvPr id="231" name="Google Shape;231;p36"/>
          <p:cNvSpPr txBox="1"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36"/>
          <p:cNvSpPr txBox="1"/>
          <p:nvPr/>
        </p:nvSpPr>
        <p:spPr>
          <a:xfrm>
            <a:off x="228600" y="406400"/>
            <a:ext cx="42498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lang="en-GB" sz="3200" b="1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18-1   FRAME RELAY</a:t>
            </a:r>
            <a:endParaRPr/>
          </a:p>
        </p:txBody>
      </p:sp>
      <p:sp>
        <p:nvSpPr>
          <p:cNvPr id="233" name="Google Shape;233;p36"/>
          <p:cNvSpPr txBox="1"/>
          <p:nvPr/>
        </p:nvSpPr>
        <p:spPr>
          <a:xfrm>
            <a:off x="8229600" y="6400800"/>
            <a:ext cx="1842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36"/>
          <p:cNvSpPr txBox="1"/>
          <p:nvPr/>
        </p:nvSpPr>
        <p:spPr>
          <a:xfrm>
            <a:off x="304800" y="3333750"/>
            <a:ext cx="85152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GB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advantages of frame relay over X.25:</a:t>
            </a: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GB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 Relay is less expensive than other traditional WANs.</a:t>
            </a: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GB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 Relay has error detection at the data link layer only. There is no flow control or error control. </a:t>
            </a: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GB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not even a retransmission policy if a frame is damaged; it is silently dropped. </a:t>
            </a: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GB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 Relay was designed in this way to provide fast transmission capability for more reliable media and for those protocols that have flow and error control at the higher layers. </a:t>
            </a: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/>
          </a:p>
        </p:txBody>
      </p:sp>
      <p:cxnSp>
        <p:nvCxnSpPr>
          <p:cNvPr id="241" name="Google Shape;241;p37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2" name="Google Shape;242;p37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43" name="Google Shape;243;p37"/>
          <p:cNvSpPr txBox="1"/>
          <p:nvPr/>
        </p:nvSpPr>
        <p:spPr>
          <a:xfrm>
            <a:off x="304800" y="762000"/>
            <a:ext cx="407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GB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18.1  </a:t>
            </a:r>
            <a:r>
              <a:rPr lang="en-GB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 Relay network</a:t>
            </a:r>
            <a:endParaRPr/>
          </a:p>
        </p:txBody>
      </p:sp>
      <p:cxnSp>
        <p:nvCxnSpPr>
          <p:cNvPr id="244" name="Google Shape;244;p37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45" name="Google Shape;24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825" y="2057400"/>
            <a:ext cx="7394574" cy="300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7"/>
          <p:cNvSpPr txBox="1"/>
          <p:nvPr/>
        </p:nvSpPr>
        <p:spPr>
          <a:xfrm>
            <a:off x="800100" y="5524500"/>
            <a:ext cx="73458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Frame Relay provides permanent virtual circuits and switched virtual circuits.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/>
          </a:p>
        </p:txBody>
      </p:sp>
      <p:sp>
        <p:nvSpPr>
          <p:cNvPr id="253" name="Google Shape;253;p38"/>
          <p:cNvSpPr txBox="1"/>
          <p:nvPr/>
        </p:nvSpPr>
        <p:spPr>
          <a:xfrm>
            <a:off x="366712" y="107950"/>
            <a:ext cx="438300" cy="47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38"/>
          <p:cNvSpPr txBox="1"/>
          <p:nvPr/>
        </p:nvSpPr>
        <p:spPr>
          <a:xfrm>
            <a:off x="749300" y="107950"/>
            <a:ext cx="328500" cy="4746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38"/>
          <p:cNvSpPr txBox="1"/>
          <p:nvPr/>
        </p:nvSpPr>
        <p:spPr>
          <a:xfrm>
            <a:off x="490537" y="530225"/>
            <a:ext cx="422400" cy="4746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38"/>
          <p:cNvSpPr txBox="1"/>
          <p:nvPr/>
        </p:nvSpPr>
        <p:spPr>
          <a:xfrm>
            <a:off x="860425" y="530225"/>
            <a:ext cx="368400" cy="4746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38"/>
          <p:cNvSpPr txBox="1"/>
          <p:nvPr/>
        </p:nvSpPr>
        <p:spPr>
          <a:xfrm>
            <a:off x="76200" y="457200"/>
            <a:ext cx="560400" cy="422400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38"/>
          <p:cNvSpPr txBox="1"/>
          <p:nvPr/>
        </p:nvSpPr>
        <p:spPr>
          <a:xfrm>
            <a:off x="711200" y="0"/>
            <a:ext cx="31800" cy="105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38"/>
          <p:cNvSpPr txBox="1"/>
          <p:nvPr/>
        </p:nvSpPr>
        <p:spPr>
          <a:xfrm>
            <a:off x="442912" y="533400"/>
            <a:ext cx="8226300" cy="31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0" name="Google Shape;260;p38"/>
          <p:cNvCxnSpPr/>
          <p:nvPr/>
        </p:nvCxnSpPr>
        <p:spPr>
          <a:xfrm>
            <a:off x="457200" y="26670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61" name="Google Shape;261;p38"/>
          <p:cNvCxnSpPr/>
          <p:nvPr/>
        </p:nvCxnSpPr>
        <p:spPr>
          <a:xfrm>
            <a:off x="458787" y="34290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62" name="Google Shape;262;p38"/>
          <p:cNvSpPr txBox="1"/>
          <p:nvPr/>
        </p:nvSpPr>
        <p:spPr>
          <a:xfrm>
            <a:off x="495300" y="2759075"/>
            <a:ext cx="8077200" cy="1401900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VCIs in Frame Relay are called data link connection identifier (DLCIs).</a:t>
            </a:r>
            <a:endParaRPr/>
          </a:p>
        </p:txBody>
      </p:sp>
      <p:grpSp>
        <p:nvGrpSpPr>
          <p:cNvPr id="263" name="Google Shape;263;p38"/>
          <p:cNvGrpSpPr/>
          <p:nvPr/>
        </p:nvGrpSpPr>
        <p:grpSpPr>
          <a:xfrm>
            <a:off x="457200" y="2024062"/>
            <a:ext cx="1142925" cy="566741"/>
            <a:chOff x="1200" y="1248"/>
            <a:chExt cx="720" cy="357"/>
          </a:xfrm>
        </p:grpSpPr>
        <p:pic>
          <p:nvPicPr>
            <p:cNvPr id="264" name="Google Shape;264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" name="Google Shape;265;p38"/>
            <p:cNvSpPr txBox="1"/>
            <p:nvPr/>
          </p:nvSpPr>
          <p:spPr>
            <a:xfrm>
              <a:off x="1284" y="1248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800"/>
                <a:buFont typeface="Times New Roman"/>
                <a:buNone/>
              </a:pPr>
              <a:r>
                <a:rPr lang="en-GB" sz="2800" b="1" i="1" u="non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/>
          </a:p>
        </p:txBody>
      </p:sp>
      <p:sp>
        <p:nvSpPr>
          <p:cNvPr id="272" name="Google Shape;272;p39"/>
          <p:cNvSpPr txBox="1"/>
          <p:nvPr/>
        </p:nvSpPr>
        <p:spPr>
          <a:xfrm>
            <a:off x="366712" y="107950"/>
            <a:ext cx="438300" cy="47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39"/>
          <p:cNvSpPr txBox="1"/>
          <p:nvPr/>
        </p:nvSpPr>
        <p:spPr>
          <a:xfrm>
            <a:off x="749300" y="107950"/>
            <a:ext cx="328500" cy="4746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490537" y="530225"/>
            <a:ext cx="422400" cy="4746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39"/>
          <p:cNvSpPr txBox="1"/>
          <p:nvPr/>
        </p:nvSpPr>
        <p:spPr>
          <a:xfrm>
            <a:off x="860425" y="530225"/>
            <a:ext cx="368400" cy="4746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39"/>
          <p:cNvSpPr txBox="1"/>
          <p:nvPr/>
        </p:nvSpPr>
        <p:spPr>
          <a:xfrm>
            <a:off x="76200" y="457200"/>
            <a:ext cx="560400" cy="422400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39"/>
          <p:cNvSpPr txBox="1"/>
          <p:nvPr/>
        </p:nvSpPr>
        <p:spPr>
          <a:xfrm>
            <a:off x="711200" y="0"/>
            <a:ext cx="31800" cy="105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39"/>
          <p:cNvSpPr txBox="1"/>
          <p:nvPr/>
        </p:nvSpPr>
        <p:spPr>
          <a:xfrm>
            <a:off x="442912" y="533400"/>
            <a:ext cx="8226300" cy="31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9" name="Google Shape;279;p39"/>
          <p:cNvCxnSpPr/>
          <p:nvPr/>
        </p:nvCxnSpPr>
        <p:spPr>
          <a:xfrm>
            <a:off x="457200" y="26670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80" name="Google Shape;280;p39"/>
          <p:cNvCxnSpPr/>
          <p:nvPr/>
        </p:nvCxnSpPr>
        <p:spPr>
          <a:xfrm>
            <a:off x="458787" y="34290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81" name="Google Shape;281;p39"/>
          <p:cNvSpPr txBox="1"/>
          <p:nvPr/>
        </p:nvSpPr>
        <p:spPr>
          <a:xfrm>
            <a:off x="517450" y="709625"/>
            <a:ext cx="8077200" cy="5476200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 sz="2800" b="1">
                <a:solidFill>
                  <a:schemeClr val="dk1"/>
                </a:solidFill>
              </a:rPr>
              <a:t>Permanent Versus Switched Virtual Circuits:</a:t>
            </a:r>
            <a:endParaRPr sz="28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 sz="2800" b="1">
                <a:solidFill>
                  <a:schemeClr val="dk1"/>
                </a:solidFill>
              </a:rPr>
              <a:t>PVC: The corresponding table entry is recorded for all switches by the administrator. An outgoing DLCI is given to the source, and an incoming DLCI is given to the destination.</a:t>
            </a:r>
            <a:endParaRPr sz="28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 sz="2800" b="1">
                <a:solidFill>
                  <a:schemeClr val="dk1"/>
                </a:solidFill>
              </a:rPr>
              <a:t>Drawback:costly because two parties</a:t>
            </a:r>
            <a:endParaRPr sz="28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b="1">
                <a:solidFill>
                  <a:schemeClr val="dk1"/>
                </a:solidFill>
              </a:rPr>
              <a:t>pay for the connection all the time even when it is not in use. Second, a connection is created from one source to one single destination.</a:t>
            </a:r>
            <a:endParaRPr sz="28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/>
          </a:p>
        </p:txBody>
      </p:sp>
      <p:cxnSp>
        <p:nvCxnSpPr>
          <p:cNvPr id="288" name="Google Shape;288;p40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89" name="Google Shape;289;p40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90" name="Google Shape;290;p40"/>
          <p:cNvSpPr txBox="1"/>
          <p:nvPr/>
        </p:nvSpPr>
        <p:spPr>
          <a:xfrm>
            <a:off x="304800" y="762000"/>
            <a:ext cx="385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GB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18.2  </a:t>
            </a:r>
            <a:r>
              <a:rPr lang="en-GB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 Relay layers</a:t>
            </a:r>
            <a:endParaRPr/>
          </a:p>
        </p:txBody>
      </p:sp>
      <p:cxnSp>
        <p:nvCxnSpPr>
          <p:cNvPr id="291" name="Google Shape;291;p40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92" name="Google Shape;292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0387" y="2216150"/>
            <a:ext cx="4799012" cy="28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/>
          </a:p>
        </p:txBody>
      </p:sp>
      <p:sp>
        <p:nvSpPr>
          <p:cNvPr id="299" name="Google Shape;299;p41"/>
          <p:cNvSpPr txBox="1"/>
          <p:nvPr/>
        </p:nvSpPr>
        <p:spPr>
          <a:xfrm>
            <a:off x="366712" y="107950"/>
            <a:ext cx="438300" cy="47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41"/>
          <p:cNvSpPr txBox="1"/>
          <p:nvPr/>
        </p:nvSpPr>
        <p:spPr>
          <a:xfrm>
            <a:off x="749300" y="107950"/>
            <a:ext cx="328500" cy="4746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41"/>
          <p:cNvSpPr txBox="1"/>
          <p:nvPr/>
        </p:nvSpPr>
        <p:spPr>
          <a:xfrm>
            <a:off x="490537" y="530225"/>
            <a:ext cx="422400" cy="4746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41"/>
          <p:cNvSpPr txBox="1"/>
          <p:nvPr/>
        </p:nvSpPr>
        <p:spPr>
          <a:xfrm>
            <a:off x="860425" y="530225"/>
            <a:ext cx="368400" cy="4746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41"/>
          <p:cNvSpPr txBox="1"/>
          <p:nvPr/>
        </p:nvSpPr>
        <p:spPr>
          <a:xfrm>
            <a:off x="76200" y="457200"/>
            <a:ext cx="560400" cy="422400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41"/>
          <p:cNvSpPr txBox="1"/>
          <p:nvPr/>
        </p:nvSpPr>
        <p:spPr>
          <a:xfrm>
            <a:off x="711200" y="0"/>
            <a:ext cx="31800" cy="105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41"/>
          <p:cNvSpPr txBox="1"/>
          <p:nvPr/>
        </p:nvSpPr>
        <p:spPr>
          <a:xfrm>
            <a:off x="442912" y="533400"/>
            <a:ext cx="8226300" cy="31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6" name="Google Shape;306;p41"/>
          <p:cNvCxnSpPr/>
          <p:nvPr/>
        </p:nvCxnSpPr>
        <p:spPr>
          <a:xfrm>
            <a:off x="457200" y="26670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07" name="Google Shape;307;p41"/>
          <p:cNvCxnSpPr/>
          <p:nvPr/>
        </p:nvCxnSpPr>
        <p:spPr>
          <a:xfrm>
            <a:off x="458787" y="38862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08" name="Google Shape;308;p41"/>
          <p:cNvSpPr txBox="1"/>
          <p:nvPr/>
        </p:nvSpPr>
        <p:spPr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 Relay operates only at the physical and data link layers.</a:t>
            </a:r>
            <a:endParaRPr/>
          </a:p>
        </p:txBody>
      </p:sp>
      <p:grpSp>
        <p:nvGrpSpPr>
          <p:cNvPr id="309" name="Google Shape;309;p41"/>
          <p:cNvGrpSpPr/>
          <p:nvPr/>
        </p:nvGrpSpPr>
        <p:grpSpPr>
          <a:xfrm>
            <a:off x="457200" y="1981200"/>
            <a:ext cx="1142925" cy="566741"/>
            <a:chOff x="1200" y="1248"/>
            <a:chExt cx="720" cy="357"/>
          </a:xfrm>
        </p:grpSpPr>
        <p:pic>
          <p:nvPicPr>
            <p:cNvPr id="310" name="Google Shape;310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1" name="Google Shape;311;p41"/>
            <p:cNvSpPr txBox="1"/>
            <p:nvPr/>
          </p:nvSpPr>
          <p:spPr>
            <a:xfrm>
              <a:off x="1284" y="1248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800"/>
                <a:buFont typeface="Times New Roman"/>
                <a:buNone/>
              </a:pPr>
              <a:r>
                <a:rPr lang="en-GB" sz="2800" b="1" i="1" u="non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/>
          </a:p>
        </p:txBody>
      </p:sp>
      <p:cxnSp>
        <p:nvCxnSpPr>
          <p:cNvPr id="318" name="Google Shape;318;p42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19" name="Google Shape;319;p42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20" name="Google Shape;320;p42"/>
          <p:cNvSpPr txBox="1"/>
          <p:nvPr/>
        </p:nvSpPr>
        <p:spPr>
          <a:xfrm>
            <a:off x="304800" y="762000"/>
            <a:ext cx="385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GB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18.3  </a:t>
            </a:r>
            <a:r>
              <a:rPr lang="en-GB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 Relay frame</a:t>
            </a:r>
            <a:endParaRPr/>
          </a:p>
        </p:txBody>
      </p:sp>
      <p:cxnSp>
        <p:nvCxnSpPr>
          <p:cNvPr id="321" name="Google Shape;321;p42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322" name="Google Shape;322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225" y="2390775"/>
            <a:ext cx="7851775" cy="2409826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2"/>
          <p:cNvSpPr txBox="1"/>
          <p:nvPr/>
        </p:nvSpPr>
        <p:spPr>
          <a:xfrm>
            <a:off x="4207900" y="1647350"/>
            <a:ext cx="45123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frame check sequence (FCS) is an error-detecting code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/>
          </a:p>
        </p:txBody>
      </p:sp>
      <p:sp>
        <p:nvSpPr>
          <p:cNvPr id="330" name="Google Shape;330;p43"/>
          <p:cNvSpPr txBox="1"/>
          <p:nvPr/>
        </p:nvSpPr>
        <p:spPr>
          <a:xfrm>
            <a:off x="366712" y="107950"/>
            <a:ext cx="438300" cy="47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43"/>
          <p:cNvSpPr txBox="1"/>
          <p:nvPr/>
        </p:nvSpPr>
        <p:spPr>
          <a:xfrm>
            <a:off x="749300" y="107950"/>
            <a:ext cx="328500" cy="4746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43"/>
          <p:cNvSpPr txBox="1"/>
          <p:nvPr/>
        </p:nvSpPr>
        <p:spPr>
          <a:xfrm>
            <a:off x="490537" y="530225"/>
            <a:ext cx="422400" cy="4746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43"/>
          <p:cNvSpPr txBox="1"/>
          <p:nvPr/>
        </p:nvSpPr>
        <p:spPr>
          <a:xfrm>
            <a:off x="860425" y="530225"/>
            <a:ext cx="368400" cy="4746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43"/>
          <p:cNvSpPr txBox="1"/>
          <p:nvPr/>
        </p:nvSpPr>
        <p:spPr>
          <a:xfrm>
            <a:off x="76200" y="457200"/>
            <a:ext cx="560400" cy="422400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43"/>
          <p:cNvSpPr txBox="1"/>
          <p:nvPr/>
        </p:nvSpPr>
        <p:spPr>
          <a:xfrm>
            <a:off x="711200" y="0"/>
            <a:ext cx="31800" cy="105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43"/>
          <p:cNvSpPr txBox="1"/>
          <p:nvPr/>
        </p:nvSpPr>
        <p:spPr>
          <a:xfrm>
            <a:off x="442912" y="533400"/>
            <a:ext cx="8226300" cy="31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7" name="Google Shape;337;p43"/>
          <p:cNvCxnSpPr/>
          <p:nvPr/>
        </p:nvCxnSpPr>
        <p:spPr>
          <a:xfrm>
            <a:off x="457200" y="26670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38" name="Google Shape;338;p43"/>
          <p:cNvCxnSpPr/>
          <p:nvPr/>
        </p:nvCxnSpPr>
        <p:spPr>
          <a:xfrm>
            <a:off x="458787" y="44196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39" name="Google Shape;339;p43"/>
          <p:cNvSpPr txBox="1"/>
          <p:nvPr/>
        </p:nvSpPr>
        <p:spPr>
          <a:xfrm>
            <a:off x="495300" y="2759075"/>
            <a:ext cx="8077200" cy="1554300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 Relay does not provide flow or error control; they must be provided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the upper-layer protocols.</a:t>
            </a:r>
            <a:endParaRPr/>
          </a:p>
        </p:txBody>
      </p:sp>
      <p:grpSp>
        <p:nvGrpSpPr>
          <p:cNvPr id="340" name="Google Shape;340;p43"/>
          <p:cNvGrpSpPr/>
          <p:nvPr/>
        </p:nvGrpSpPr>
        <p:grpSpPr>
          <a:xfrm>
            <a:off x="457200" y="2057400"/>
            <a:ext cx="1142925" cy="566741"/>
            <a:chOff x="1200" y="1248"/>
            <a:chExt cx="720" cy="357"/>
          </a:xfrm>
        </p:grpSpPr>
        <p:pic>
          <p:nvPicPr>
            <p:cNvPr id="341" name="Google Shape;341;p4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2" name="Google Shape;342;p43"/>
            <p:cNvSpPr txBox="1"/>
            <p:nvPr/>
          </p:nvSpPr>
          <p:spPr>
            <a:xfrm>
              <a:off x="1284" y="1248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800"/>
                <a:buFont typeface="Times New Roman"/>
                <a:buNone/>
              </a:pPr>
              <a:r>
                <a:rPr lang="en-GB" sz="2800" b="1" i="1" u="non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/>
          </a:p>
        </p:txBody>
      </p:sp>
      <p:cxnSp>
        <p:nvCxnSpPr>
          <p:cNvPr id="349" name="Google Shape;349;p44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50" name="Google Shape;350;p44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51" name="Google Shape;351;p44"/>
          <p:cNvSpPr txBox="1"/>
          <p:nvPr/>
        </p:nvSpPr>
        <p:spPr>
          <a:xfrm>
            <a:off x="304800" y="762000"/>
            <a:ext cx="4146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GB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18.4  </a:t>
            </a:r>
            <a:r>
              <a:rPr lang="en-GB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address formats</a:t>
            </a:r>
            <a:endParaRPr/>
          </a:p>
        </p:txBody>
      </p:sp>
      <p:cxnSp>
        <p:nvCxnSpPr>
          <p:cNvPr id="352" name="Google Shape;352;p44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353" name="Google Shape;35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537" y="2360612"/>
            <a:ext cx="8272463" cy="2493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Circuit switching concepts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Heart of a modern system -&gt; digital switch.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Function of the digital switch -&gt; provide a transparent signal path between any pair of attached devices.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The path is transparent in that it appears to the attached pair of devices that there is a direct connection between them.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Typically, the connection must allow full-duplex transmission.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/>
          </a:p>
        </p:txBody>
      </p:sp>
      <p:cxnSp>
        <p:nvCxnSpPr>
          <p:cNvPr id="360" name="Google Shape;360;p45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1" name="Google Shape;361;p45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62" name="Google Shape;362;p45"/>
          <p:cNvSpPr txBox="1"/>
          <p:nvPr/>
        </p:nvSpPr>
        <p:spPr>
          <a:xfrm>
            <a:off x="304800" y="762000"/>
            <a:ext cx="250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GB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18.5  </a:t>
            </a:r>
            <a:r>
              <a:rPr lang="en-GB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FRAD</a:t>
            </a:r>
            <a:endParaRPr/>
          </a:p>
        </p:txBody>
      </p:sp>
      <p:cxnSp>
        <p:nvCxnSpPr>
          <p:cNvPr id="363" name="Google Shape;363;p45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364" name="Google Shape;364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4587" y="2760662"/>
            <a:ext cx="6856412" cy="1430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6"/>
          <p:cNvSpPr txBox="1"/>
          <p:nvPr/>
        </p:nvSpPr>
        <p:spPr>
          <a:xfrm>
            <a:off x="476250" y="552450"/>
            <a:ext cx="8172300" cy="60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/>
              <a:t>VOFR</a:t>
            </a:r>
            <a:endParaRPr sz="1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Frame Relay networks offer an option called </a:t>
            </a:r>
            <a:r>
              <a:rPr lang="en-GB" sz="1700" b="1"/>
              <a:t>Voice Over Frame Relay (VOFR)</a:t>
            </a:r>
            <a:r>
              <a:rPr lang="en-GB" sz="1700"/>
              <a:t> that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sends voice through the network.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Voice is </a:t>
            </a:r>
            <a:r>
              <a:rPr lang="en-GB" sz="1700" b="1"/>
              <a:t>digitized using PCM</a:t>
            </a:r>
            <a:r>
              <a:rPr lang="en-GB" sz="1700"/>
              <a:t> and then compressed.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The r</a:t>
            </a:r>
            <a:r>
              <a:rPr lang="en-GB" sz="1700" b="1"/>
              <a:t>esult is sent as data frames over the network.</a:t>
            </a:r>
            <a:r>
              <a:rPr lang="en-GB" sz="1700"/>
              <a:t> This feature allows the inexpensive sending of voice over long distances.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/>
              <a:t>LMI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Frame Relay was originally designed to provide </a:t>
            </a:r>
            <a:r>
              <a:rPr lang="en-GB" sz="1700" b="1"/>
              <a:t>PVC connections.</a:t>
            </a:r>
            <a:r>
              <a:rPr lang="en-GB" sz="1700"/>
              <a:t> There was not,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therefore, a provision for </a:t>
            </a:r>
            <a:r>
              <a:rPr lang="en-GB" sz="1700" b="1"/>
              <a:t>controlling or managing interfaces.</a:t>
            </a:r>
            <a:r>
              <a:rPr lang="en-GB" sz="1700"/>
              <a:t> </a:t>
            </a:r>
            <a:r>
              <a:rPr lang="en-GB" sz="1700" b="1"/>
              <a:t>Local Management Information (LMI)</a:t>
            </a:r>
            <a:r>
              <a:rPr lang="en-GB" sz="1700"/>
              <a:t> is a protocol added recently to the Frame Relay protocol to provide more management features. In particular, LMI can provide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A</a:t>
            </a:r>
            <a:r>
              <a:rPr lang="en-GB" sz="1700" b="1"/>
              <a:t> keep-alive mechanism to check if data are flowing.</a:t>
            </a:r>
            <a:endParaRPr sz="1700" b="1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A </a:t>
            </a:r>
            <a:r>
              <a:rPr lang="en-GB" sz="1700" b="1"/>
              <a:t>multicast mechanism to allow a local end system to send frames to more than one remote end system.</a:t>
            </a:r>
            <a:endParaRPr sz="1700" b="1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A </a:t>
            </a:r>
            <a:r>
              <a:rPr lang="en-GB" sz="1700" b="1"/>
              <a:t>mechanism to allow an end system to check the status of a switch</a:t>
            </a:r>
            <a:r>
              <a:rPr lang="en-GB" sz="1700"/>
              <a:t> (e.g., to see if the switch is congested).</a:t>
            </a:r>
            <a:endParaRPr sz="17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7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32</a:t>
            </a:fld>
            <a:endParaRPr/>
          </a:p>
        </p:txBody>
      </p:sp>
      <p:sp>
        <p:nvSpPr>
          <p:cNvPr id="376" name="Google Shape;376;p47"/>
          <p:cNvSpPr txBox="1"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47"/>
          <p:cNvSpPr txBox="1"/>
          <p:nvPr/>
        </p:nvSpPr>
        <p:spPr>
          <a:xfrm>
            <a:off x="228600" y="406400"/>
            <a:ext cx="21828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lang="en-GB" sz="3200" b="1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18-2   ATM</a:t>
            </a:r>
            <a:endParaRPr/>
          </a:p>
        </p:txBody>
      </p:sp>
      <p:sp>
        <p:nvSpPr>
          <p:cNvPr id="378" name="Google Shape;378;p47"/>
          <p:cNvSpPr txBox="1"/>
          <p:nvPr/>
        </p:nvSpPr>
        <p:spPr>
          <a:xfrm>
            <a:off x="8229600" y="6400800"/>
            <a:ext cx="1842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47"/>
          <p:cNvSpPr txBox="1"/>
          <p:nvPr/>
        </p:nvSpPr>
        <p:spPr>
          <a:xfrm>
            <a:off x="304800" y="1524000"/>
            <a:ext cx="8229600" cy="13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GB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Asynchronous Transfer Mode (ATM) is the </a:t>
            </a:r>
            <a:r>
              <a:rPr lang="en-GB" sz="2800" b="1" i="1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 relay</a:t>
            </a:r>
            <a:r>
              <a:rPr lang="en-GB" sz="2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protocol designed by the ATM Forum and adopted by the ITU-T. </a:t>
            </a:r>
            <a:endParaRPr/>
          </a:p>
        </p:txBody>
      </p:sp>
      <p:sp>
        <p:nvSpPr>
          <p:cNvPr id="380" name="Google Shape;380;p47"/>
          <p:cNvSpPr txBox="1"/>
          <p:nvPr/>
        </p:nvSpPr>
        <p:spPr>
          <a:xfrm>
            <a:off x="152400" y="4330700"/>
            <a:ext cx="6705600" cy="19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imes New Roman"/>
              <a:buNone/>
            </a:pPr>
            <a:r>
              <a:rPr lang="en-GB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Goals</a:t>
            </a:r>
            <a:br>
              <a:rPr lang="en-GB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</a:t>
            </a:r>
            <a:br>
              <a:rPr lang="en-GB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imes New Roman"/>
              <a:buNone/>
            </a:pPr>
            <a:r>
              <a:rPr lang="en-GB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imes New Roman"/>
              <a:buNone/>
            </a:pPr>
            <a:r>
              <a:rPr lang="en-GB" sz="24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ATM Layers</a:t>
            </a:r>
            <a:endParaRPr/>
          </a:p>
        </p:txBody>
      </p:sp>
      <p:sp>
        <p:nvSpPr>
          <p:cNvPr id="381" name="Google Shape;381;p47"/>
          <p:cNvSpPr txBox="1"/>
          <p:nvPr/>
        </p:nvSpPr>
        <p:spPr>
          <a:xfrm>
            <a:off x="165100" y="3854450"/>
            <a:ext cx="48624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lang="en-GB" sz="2800" b="1" i="1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discussed in this section: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8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33</a:t>
            </a:fld>
            <a:endParaRPr/>
          </a:p>
        </p:txBody>
      </p:sp>
      <p:sp>
        <p:nvSpPr>
          <p:cNvPr id="388" name="Google Shape;388;p48"/>
          <p:cNvSpPr txBox="1"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48"/>
          <p:cNvSpPr txBox="1"/>
          <p:nvPr/>
        </p:nvSpPr>
        <p:spPr>
          <a:xfrm>
            <a:off x="228600" y="406400"/>
            <a:ext cx="21828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lang="en-GB" sz="3200" b="1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18-2   ATM</a:t>
            </a:r>
            <a:endParaRPr/>
          </a:p>
        </p:txBody>
      </p:sp>
      <p:sp>
        <p:nvSpPr>
          <p:cNvPr id="390" name="Google Shape;390;p48"/>
          <p:cNvSpPr txBox="1"/>
          <p:nvPr/>
        </p:nvSpPr>
        <p:spPr>
          <a:xfrm>
            <a:off x="8229600" y="6400800"/>
            <a:ext cx="1842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48"/>
          <p:cNvSpPr txBox="1"/>
          <p:nvPr/>
        </p:nvSpPr>
        <p:spPr>
          <a:xfrm>
            <a:off x="304800" y="1524000"/>
            <a:ext cx="8487000" cy="52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GB" sz="2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Goals:</a:t>
            </a: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High-data-rate transmission media, in particular optical fiber.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with existing systems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 inexpensively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connection-oriented to ensure accurate and predictable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Delivery.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as many of the functions to hardware as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possible (for speed) and eliminate as many software functions as possible (again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speed).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9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34</a:t>
            </a:fld>
            <a:endParaRPr/>
          </a:p>
        </p:txBody>
      </p:sp>
      <p:sp>
        <p:nvSpPr>
          <p:cNvPr id="398" name="Google Shape;398;p49"/>
          <p:cNvSpPr txBox="1"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49"/>
          <p:cNvSpPr txBox="1"/>
          <p:nvPr/>
        </p:nvSpPr>
        <p:spPr>
          <a:xfrm>
            <a:off x="228600" y="406400"/>
            <a:ext cx="21828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lang="en-GB" sz="3200" b="1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18-2   ATM</a:t>
            </a:r>
            <a:endParaRPr/>
          </a:p>
        </p:txBody>
      </p:sp>
      <p:sp>
        <p:nvSpPr>
          <p:cNvPr id="400" name="Google Shape;400;p49"/>
          <p:cNvSpPr txBox="1"/>
          <p:nvPr/>
        </p:nvSpPr>
        <p:spPr>
          <a:xfrm>
            <a:off x="8229600" y="6400800"/>
            <a:ext cx="1842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49"/>
          <p:cNvSpPr txBox="1"/>
          <p:nvPr/>
        </p:nvSpPr>
        <p:spPr>
          <a:xfrm>
            <a:off x="304800" y="1524000"/>
            <a:ext cx="8229600" cy="13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GB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 Networks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GB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Mixed Network Traffic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0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35</a:t>
            </a:fld>
            <a:endParaRPr/>
          </a:p>
        </p:txBody>
      </p:sp>
      <p:cxnSp>
        <p:nvCxnSpPr>
          <p:cNvPr id="408" name="Google Shape;408;p50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9" name="Google Shape;409;p50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10" name="Google Shape;410;p50"/>
          <p:cNvSpPr txBox="1"/>
          <p:nvPr/>
        </p:nvSpPr>
        <p:spPr>
          <a:xfrm>
            <a:off x="304800" y="762000"/>
            <a:ext cx="598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GB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18.6  </a:t>
            </a:r>
            <a:r>
              <a:rPr lang="en-GB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Multiplexing using different frame sizes</a:t>
            </a:r>
            <a:endParaRPr/>
          </a:p>
        </p:txBody>
      </p:sp>
      <p:cxnSp>
        <p:nvCxnSpPr>
          <p:cNvPr id="411" name="Google Shape;411;p50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412" name="Google Shape;412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700" y="2722562"/>
            <a:ext cx="7277098" cy="1468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1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36</a:t>
            </a:fld>
            <a:endParaRPr/>
          </a:p>
        </p:txBody>
      </p:sp>
      <p:sp>
        <p:nvSpPr>
          <p:cNvPr id="419" name="Google Shape;419;p51"/>
          <p:cNvSpPr txBox="1"/>
          <p:nvPr/>
        </p:nvSpPr>
        <p:spPr>
          <a:xfrm>
            <a:off x="366712" y="107950"/>
            <a:ext cx="438300" cy="47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0" name="Google Shape;420;p51"/>
          <p:cNvSpPr txBox="1"/>
          <p:nvPr/>
        </p:nvSpPr>
        <p:spPr>
          <a:xfrm>
            <a:off x="749300" y="107950"/>
            <a:ext cx="328500" cy="4746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p51"/>
          <p:cNvSpPr txBox="1"/>
          <p:nvPr/>
        </p:nvSpPr>
        <p:spPr>
          <a:xfrm>
            <a:off x="490537" y="530225"/>
            <a:ext cx="422400" cy="4746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Google Shape;422;p51"/>
          <p:cNvSpPr txBox="1"/>
          <p:nvPr/>
        </p:nvSpPr>
        <p:spPr>
          <a:xfrm>
            <a:off x="860425" y="530225"/>
            <a:ext cx="368400" cy="4746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51"/>
          <p:cNvSpPr txBox="1"/>
          <p:nvPr/>
        </p:nvSpPr>
        <p:spPr>
          <a:xfrm>
            <a:off x="76200" y="457200"/>
            <a:ext cx="560400" cy="422400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p51"/>
          <p:cNvSpPr txBox="1"/>
          <p:nvPr/>
        </p:nvSpPr>
        <p:spPr>
          <a:xfrm>
            <a:off x="711200" y="0"/>
            <a:ext cx="31800" cy="105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51"/>
          <p:cNvSpPr txBox="1"/>
          <p:nvPr/>
        </p:nvSpPr>
        <p:spPr>
          <a:xfrm>
            <a:off x="442912" y="533400"/>
            <a:ext cx="8226300" cy="31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26" name="Google Shape;426;p51"/>
          <p:cNvCxnSpPr/>
          <p:nvPr/>
        </p:nvCxnSpPr>
        <p:spPr>
          <a:xfrm>
            <a:off x="457200" y="22860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27" name="Google Shape;427;p51"/>
          <p:cNvCxnSpPr/>
          <p:nvPr/>
        </p:nvCxnSpPr>
        <p:spPr>
          <a:xfrm>
            <a:off x="458787" y="44958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28" name="Google Shape;428;p51"/>
          <p:cNvSpPr txBox="1"/>
          <p:nvPr/>
        </p:nvSpPr>
        <p:spPr>
          <a:xfrm>
            <a:off x="495300" y="2378075"/>
            <a:ext cx="8077200" cy="2041500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cell network uses the cell as the basic unit of data exchange.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cell is defined as a small, fixed-size block of information.</a:t>
            </a:r>
            <a:endParaRPr/>
          </a:p>
        </p:txBody>
      </p:sp>
      <p:grpSp>
        <p:nvGrpSpPr>
          <p:cNvPr id="429" name="Google Shape;429;p51"/>
          <p:cNvGrpSpPr/>
          <p:nvPr/>
        </p:nvGrpSpPr>
        <p:grpSpPr>
          <a:xfrm>
            <a:off x="457200" y="1643062"/>
            <a:ext cx="1142925" cy="566741"/>
            <a:chOff x="1200" y="1248"/>
            <a:chExt cx="720" cy="357"/>
          </a:xfrm>
        </p:grpSpPr>
        <p:pic>
          <p:nvPicPr>
            <p:cNvPr id="430" name="Google Shape;430;p5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1" name="Google Shape;431;p51"/>
            <p:cNvSpPr txBox="1"/>
            <p:nvPr/>
          </p:nvSpPr>
          <p:spPr>
            <a:xfrm>
              <a:off x="1284" y="1248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800"/>
                <a:buFont typeface="Times New Roman"/>
                <a:buNone/>
              </a:pPr>
              <a:r>
                <a:rPr lang="en-GB" sz="2800" b="1" i="1" u="non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2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37</a:t>
            </a:fld>
            <a:endParaRPr/>
          </a:p>
        </p:txBody>
      </p:sp>
      <p:cxnSp>
        <p:nvCxnSpPr>
          <p:cNvPr id="438" name="Google Shape;438;p52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39" name="Google Shape;439;p52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40" name="Google Shape;440;p52"/>
          <p:cNvSpPr txBox="1"/>
          <p:nvPr/>
        </p:nvSpPr>
        <p:spPr>
          <a:xfrm>
            <a:off x="304800" y="762000"/>
            <a:ext cx="4327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GB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18.7  </a:t>
            </a:r>
            <a:r>
              <a:rPr lang="en-GB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Multiplexing using cells</a:t>
            </a:r>
            <a:endParaRPr/>
          </a:p>
        </p:txBody>
      </p:sp>
      <p:cxnSp>
        <p:nvCxnSpPr>
          <p:cNvPr id="441" name="Google Shape;441;p52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442" name="Google Shape;442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475" y="2824162"/>
            <a:ext cx="7121526" cy="144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3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38</a:t>
            </a:fld>
            <a:endParaRPr/>
          </a:p>
        </p:txBody>
      </p:sp>
      <p:cxnSp>
        <p:nvCxnSpPr>
          <p:cNvPr id="449" name="Google Shape;449;p53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0" name="Google Shape;450;p53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51" name="Google Shape;451;p53"/>
          <p:cNvSpPr txBox="1"/>
          <p:nvPr/>
        </p:nvSpPr>
        <p:spPr>
          <a:xfrm>
            <a:off x="304800" y="762000"/>
            <a:ext cx="37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GB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18.8  </a:t>
            </a:r>
            <a:r>
              <a:rPr lang="en-GB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ATM multiplexing</a:t>
            </a:r>
            <a:endParaRPr/>
          </a:p>
        </p:txBody>
      </p:sp>
      <p:cxnSp>
        <p:nvCxnSpPr>
          <p:cNvPr id="452" name="Google Shape;452;p53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453" name="Google Shape;453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300" y="2524125"/>
            <a:ext cx="7861301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4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39</a:t>
            </a:fld>
            <a:endParaRPr/>
          </a:p>
        </p:txBody>
      </p:sp>
      <p:cxnSp>
        <p:nvCxnSpPr>
          <p:cNvPr id="460" name="Google Shape;460;p54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61" name="Google Shape;461;p54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62" name="Google Shape;462;p54"/>
          <p:cNvSpPr txBox="1"/>
          <p:nvPr/>
        </p:nvSpPr>
        <p:spPr>
          <a:xfrm>
            <a:off x="304800" y="762000"/>
            <a:ext cx="524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GB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18.9  </a:t>
            </a:r>
            <a:r>
              <a:rPr lang="en-GB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of an ATM network</a:t>
            </a:r>
            <a:endParaRPr/>
          </a:p>
        </p:txBody>
      </p:sp>
      <p:cxnSp>
        <p:nvCxnSpPr>
          <p:cNvPr id="463" name="Google Shape;463;p54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464" name="Google Shape;464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3187" y="2154237"/>
            <a:ext cx="5942012" cy="2951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Circuit switching concepts</a:t>
            </a:r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GB" sz="2960"/>
              <a:t>Network Interface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GB" sz="2960"/>
              <a:t>Network interface element represents the functions and hardware needed to connect digital devices, such as data processing devices and digital telephones, to the network.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GB" sz="2960"/>
              <a:t> Analog telephones can also be attached if the network interface contains the logic for converting to digital signals.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GB" sz="2960"/>
              <a:t>Trunks to other digital switches carry TDM signals and provide the links for constructing multiple-node networks.</a:t>
            </a:r>
            <a:endParaRPr sz="2960"/>
          </a:p>
          <a:p>
            <a:pPr marL="342900" lvl="0" indent="-15494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5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40</a:t>
            </a:fld>
            <a:endParaRPr/>
          </a:p>
        </p:txBody>
      </p:sp>
      <p:cxnSp>
        <p:nvCxnSpPr>
          <p:cNvPr id="471" name="Google Shape;471;p55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72" name="Google Shape;472;p55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73" name="Google Shape;473;p55"/>
          <p:cNvSpPr txBox="1"/>
          <p:nvPr/>
        </p:nvSpPr>
        <p:spPr>
          <a:xfrm>
            <a:off x="304800" y="762000"/>
            <a:ext cx="3846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GB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18.10  </a:t>
            </a:r>
            <a:r>
              <a:rPr lang="en-GB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TP, VPs, and VCs</a:t>
            </a:r>
            <a:endParaRPr/>
          </a:p>
        </p:txBody>
      </p:sp>
      <p:cxnSp>
        <p:nvCxnSpPr>
          <p:cNvPr id="474" name="Google Shape;474;p55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475" name="Google Shape;475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0162" y="2649537"/>
            <a:ext cx="6015037" cy="1770062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55"/>
          <p:cNvSpPr txBox="1"/>
          <p:nvPr/>
        </p:nvSpPr>
        <p:spPr>
          <a:xfrm>
            <a:off x="1056450" y="5156925"/>
            <a:ext cx="7842900" cy="9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Transmission path=Physical connection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6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41</a:t>
            </a:fld>
            <a:endParaRPr/>
          </a:p>
        </p:txBody>
      </p:sp>
      <p:cxnSp>
        <p:nvCxnSpPr>
          <p:cNvPr id="483" name="Google Shape;483;p56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84" name="Google Shape;484;p56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5" name="Google Shape;485;p56"/>
          <p:cNvSpPr txBox="1"/>
          <p:nvPr/>
        </p:nvSpPr>
        <p:spPr>
          <a:xfrm>
            <a:off x="304800" y="762000"/>
            <a:ext cx="461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GB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18.11  </a:t>
            </a:r>
            <a:r>
              <a:rPr lang="en-GB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of VPs and VCs</a:t>
            </a:r>
            <a:endParaRPr/>
          </a:p>
        </p:txBody>
      </p:sp>
      <p:cxnSp>
        <p:nvCxnSpPr>
          <p:cNvPr id="486" name="Google Shape;486;p56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487" name="Google Shape;487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7812" y="2232025"/>
            <a:ext cx="5538788" cy="279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7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42</a:t>
            </a:fld>
            <a:endParaRPr/>
          </a:p>
        </p:txBody>
      </p:sp>
      <p:sp>
        <p:nvSpPr>
          <p:cNvPr id="494" name="Google Shape;494;p57"/>
          <p:cNvSpPr txBox="1"/>
          <p:nvPr/>
        </p:nvSpPr>
        <p:spPr>
          <a:xfrm>
            <a:off x="366712" y="107950"/>
            <a:ext cx="438300" cy="47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Google Shape;495;p57"/>
          <p:cNvSpPr txBox="1"/>
          <p:nvPr/>
        </p:nvSpPr>
        <p:spPr>
          <a:xfrm>
            <a:off x="749300" y="107950"/>
            <a:ext cx="328500" cy="4746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6" name="Google Shape;496;p57"/>
          <p:cNvSpPr txBox="1"/>
          <p:nvPr/>
        </p:nvSpPr>
        <p:spPr>
          <a:xfrm>
            <a:off x="490537" y="530225"/>
            <a:ext cx="422400" cy="4746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7" name="Google Shape;497;p57"/>
          <p:cNvSpPr txBox="1"/>
          <p:nvPr/>
        </p:nvSpPr>
        <p:spPr>
          <a:xfrm>
            <a:off x="860425" y="530225"/>
            <a:ext cx="368400" cy="4746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8" name="Google Shape;498;p57"/>
          <p:cNvSpPr txBox="1"/>
          <p:nvPr/>
        </p:nvSpPr>
        <p:spPr>
          <a:xfrm>
            <a:off x="76200" y="457200"/>
            <a:ext cx="560400" cy="422400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9" name="Google Shape;499;p57"/>
          <p:cNvSpPr txBox="1"/>
          <p:nvPr/>
        </p:nvSpPr>
        <p:spPr>
          <a:xfrm>
            <a:off x="711200" y="0"/>
            <a:ext cx="31800" cy="105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0" name="Google Shape;500;p57"/>
          <p:cNvSpPr txBox="1"/>
          <p:nvPr/>
        </p:nvSpPr>
        <p:spPr>
          <a:xfrm>
            <a:off x="442912" y="533400"/>
            <a:ext cx="8226300" cy="31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01" name="Google Shape;501;p57"/>
          <p:cNvCxnSpPr/>
          <p:nvPr/>
        </p:nvCxnSpPr>
        <p:spPr>
          <a:xfrm>
            <a:off x="457200" y="26670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02" name="Google Shape;502;p57"/>
          <p:cNvCxnSpPr/>
          <p:nvPr/>
        </p:nvCxnSpPr>
        <p:spPr>
          <a:xfrm>
            <a:off x="458787" y="44196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03" name="Google Shape;503;p57"/>
          <p:cNvSpPr txBox="1"/>
          <p:nvPr/>
        </p:nvSpPr>
        <p:spPr>
          <a:xfrm>
            <a:off x="495300" y="2759075"/>
            <a:ext cx="8077200" cy="1554300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that a virtual connection is defined by a pair of numbers: </a:t>
            </a:r>
            <a:br>
              <a:rPr lang="en-GB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VPI and the VCI.</a:t>
            </a:r>
            <a:endParaRPr/>
          </a:p>
        </p:txBody>
      </p:sp>
      <p:grpSp>
        <p:nvGrpSpPr>
          <p:cNvPr id="504" name="Google Shape;504;p57"/>
          <p:cNvGrpSpPr/>
          <p:nvPr/>
        </p:nvGrpSpPr>
        <p:grpSpPr>
          <a:xfrm>
            <a:off x="457200" y="1981200"/>
            <a:ext cx="1142925" cy="566741"/>
            <a:chOff x="1200" y="1248"/>
            <a:chExt cx="720" cy="357"/>
          </a:xfrm>
        </p:grpSpPr>
        <p:pic>
          <p:nvPicPr>
            <p:cNvPr id="505" name="Google Shape;505;p5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6" name="Google Shape;506;p57"/>
            <p:cNvSpPr txBox="1"/>
            <p:nvPr/>
          </p:nvSpPr>
          <p:spPr>
            <a:xfrm>
              <a:off x="1284" y="1248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800"/>
                <a:buFont typeface="Times New Roman"/>
                <a:buNone/>
              </a:pPr>
              <a:r>
                <a:rPr lang="en-GB" sz="2800" b="1" i="1" u="non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8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43</a:t>
            </a:fld>
            <a:endParaRPr/>
          </a:p>
        </p:txBody>
      </p:sp>
      <p:cxnSp>
        <p:nvCxnSpPr>
          <p:cNvPr id="513" name="Google Shape;513;p58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14" name="Google Shape;514;p58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15" name="Google Shape;515;p58"/>
          <p:cNvSpPr txBox="1"/>
          <p:nvPr/>
        </p:nvSpPr>
        <p:spPr>
          <a:xfrm>
            <a:off x="304800" y="762000"/>
            <a:ext cx="4290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GB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18.12  </a:t>
            </a:r>
            <a:r>
              <a:rPr lang="en-GB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 identifiers</a:t>
            </a:r>
            <a:endParaRPr/>
          </a:p>
        </p:txBody>
      </p:sp>
      <p:cxnSp>
        <p:nvCxnSpPr>
          <p:cNvPr id="516" name="Google Shape;516;p58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517" name="Google Shape;51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5025" y="1751012"/>
            <a:ext cx="7394575" cy="3963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9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44</a:t>
            </a:fld>
            <a:endParaRPr/>
          </a:p>
        </p:txBody>
      </p:sp>
      <p:cxnSp>
        <p:nvCxnSpPr>
          <p:cNvPr id="524" name="Google Shape;524;p59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25" name="Google Shape;525;p59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26" name="Google Shape;526;p59"/>
          <p:cNvSpPr txBox="1"/>
          <p:nvPr/>
        </p:nvSpPr>
        <p:spPr>
          <a:xfrm>
            <a:off x="304800" y="762000"/>
            <a:ext cx="7034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GB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18.13  </a:t>
            </a:r>
            <a:r>
              <a:rPr lang="en-GB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connection identifiers in UNIs and NNIs</a:t>
            </a:r>
            <a:endParaRPr/>
          </a:p>
        </p:txBody>
      </p:sp>
      <p:cxnSp>
        <p:nvCxnSpPr>
          <p:cNvPr id="527" name="Google Shape;527;p59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528" name="Google Shape;528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862262"/>
            <a:ext cx="8839199" cy="1557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0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45</a:t>
            </a:fld>
            <a:endParaRPr/>
          </a:p>
        </p:txBody>
      </p:sp>
      <p:cxnSp>
        <p:nvCxnSpPr>
          <p:cNvPr id="535" name="Google Shape;535;p60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36" name="Google Shape;536;p60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37" name="Google Shape;537;p60"/>
          <p:cNvSpPr txBox="1"/>
          <p:nvPr/>
        </p:nvSpPr>
        <p:spPr>
          <a:xfrm>
            <a:off x="304800" y="762000"/>
            <a:ext cx="3314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GB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18.14  </a:t>
            </a:r>
            <a:r>
              <a:rPr lang="en-GB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ATM cell</a:t>
            </a:r>
            <a:endParaRPr/>
          </a:p>
        </p:txBody>
      </p:sp>
      <p:cxnSp>
        <p:nvCxnSpPr>
          <p:cNvPr id="538" name="Google Shape;538;p60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539" name="Google Shape;539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2327275"/>
            <a:ext cx="7694611" cy="22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1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46</a:t>
            </a:fld>
            <a:endParaRPr/>
          </a:p>
        </p:txBody>
      </p:sp>
      <p:cxnSp>
        <p:nvCxnSpPr>
          <p:cNvPr id="546" name="Google Shape;546;p61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47" name="Google Shape;547;p61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48" name="Google Shape;548;p61"/>
          <p:cNvSpPr txBox="1"/>
          <p:nvPr/>
        </p:nvSpPr>
        <p:spPr>
          <a:xfrm>
            <a:off x="304800" y="762000"/>
            <a:ext cx="3314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GB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ATM</a:t>
            </a:r>
            <a:endParaRPr/>
          </a:p>
        </p:txBody>
      </p:sp>
      <p:cxnSp>
        <p:nvCxnSpPr>
          <p:cNvPr id="549" name="Google Shape;549;p61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50" name="Google Shape;550;p61"/>
          <p:cNvSpPr txBox="1"/>
          <p:nvPr/>
        </p:nvSpPr>
        <p:spPr>
          <a:xfrm>
            <a:off x="268600" y="1665250"/>
            <a:ext cx="8183100" cy="3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/>
              <a:t>Connection Establishment and Release</a:t>
            </a:r>
            <a:endParaRPr sz="2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PVC 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SVC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/>
              <a:t>Switching:</a:t>
            </a:r>
            <a:endParaRPr sz="2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/>
              <a:t>arrival interface number,incoming VPI, incoming VCI, corresponding outgoing interface number, the new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/>
              <a:t>VPI, and the new VCL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2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47</a:t>
            </a:fld>
            <a:endParaRPr/>
          </a:p>
        </p:txBody>
      </p:sp>
      <p:cxnSp>
        <p:nvCxnSpPr>
          <p:cNvPr id="557" name="Google Shape;557;p62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58" name="Google Shape;558;p62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59" name="Google Shape;559;p62"/>
          <p:cNvSpPr txBox="1"/>
          <p:nvPr/>
        </p:nvSpPr>
        <p:spPr>
          <a:xfrm>
            <a:off x="304800" y="762000"/>
            <a:ext cx="3194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GB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18.16  </a:t>
            </a:r>
            <a:r>
              <a:rPr lang="en-GB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ATM layers</a:t>
            </a:r>
            <a:endParaRPr/>
          </a:p>
        </p:txBody>
      </p:sp>
      <p:cxnSp>
        <p:nvCxnSpPr>
          <p:cNvPr id="560" name="Google Shape;560;p62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561" name="Google Shape;561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8687" y="1860550"/>
            <a:ext cx="6462712" cy="2863849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62"/>
          <p:cNvSpPr txBox="1"/>
          <p:nvPr/>
        </p:nvSpPr>
        <p:spPr>
          <a:xfrm>
            <a:off x="7520525" y="1933850"/>
            <a:ext cx="1414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 Adaptation layer</a:t>
            </a:r>
            <a:endParaRPr/>
          </a:p>
        </p:txBody>
      </p:sp>
      <p:sp>
        <p:nvSpPr>
          <p:cNvPr id="563" name="Google Shape;563;p62"/>
          <p:cNvSpPr txBox="1"/>
          <p:nvPr/>
        </p:nvSpPr>
        <p:spPr>
          <a:xfrm>
            <a:off x="268600" y="5085300"/>
            <a:ext cx="86664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ATM Layer: provides routing, traffic management, switching, and multiplexing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services. It processes outgoing traffic by accepting 48-byte segments from the AAL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sublayers and transforming them into 53-byte cells by the addition of a 5-byte header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3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48</a:t>
            </a:fld>
            <a:endParaRPr/>
          </a:p>
        </p:txBody>
      </p:sp>
      <p:cxnSp>
        <p:nvCxnSpPr>
          <p:cNvPr id="570" name="Google Shape;570;p63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71" name="Google Shape;571;p63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72" name="Google Shape;572;p63"/>
          <p:cNvSpPr txBox="1"/>
          <p:nvPr/>
        </p:nvSpPr>
        <p:spPr>
          <a:xfrm>
            <a:off x="304800" y="762000"/>
            <a:ext cx="6653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GB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18.17  </a:t>
            </a:r>
            <a:r>
              <a:rPr lang="en-GB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ATM layers in endpoint devices and switches</a:t>
            </a:r>
            <a:endParaRPr/>
          </a:p>
        </p:txBody>
      </p:sp>
      <p:cxnSp>
        <p:nvCxnSpPr>
          <p:cNvPr id="573" name="Google Shape;573;p63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574" name="Google Shape;574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075" y="2251075"/>
            <a:ext cx="6435725" cy="247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4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49</a:t>
            </a:fld>
            <a:endParaRPr/>
          </a:p>
        </p:txBody>
      </p:sp>
      <p:cxnSp>
        <p:nvCxnSpPr>
          <p:cNvPr id="581" name="Google Shape;581;p64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82" name="Google Shape;582;p64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83" name="Google Shape;583;p64"/>
          <p:cNvSpPr txBox="1"/>
          <p:nvPr/>
        </p:nvSpPr>
        <p:spPr>
          <a:xfrm>
            <a:off x="304800" y="762000"/>
            <a:ext cx="3095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GB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18.18  </a:t>
            </a:r>
            <a:r>
              <a:rPr lang="en-GB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ATM layer</a:t>
            </a:r>
            <a:endParaRPr/>
          </a:p>
        </p:txBody>
      </p:sp>
      <p:cxnSp>
        <p:nvCxnSpPr>
          <p:cNvPr id="584" name="Google Shape;584;p64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585" name="Google Shape;585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4562" y="2216150"/>
            <a:ext cx="6827836" cy="21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Circuit switching concepts</a:t>
            </a: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/>
              <a:t>Control unit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/>
              <a:t>performs three general tasks. </a:t>
            </a:r>
            <a:endParaRPr sz="200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/>
              <a:t>1) it establishes connections.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/>
              <a:t>This is generally done on demand, that is, at the request of an attached device.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/>
              <a:t>To establish the connection, the control unit must handle and acknowledge the request, determine if the intended destination is free, and construct a path through the switch.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/>
              <a:t>2) the control unit must maintain the connection.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/>
              <a:t>Because the digital switch uses time division principles, this may require ongoing manipulation of the switching elements.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/>
              <a:t>However, the bits of the communication are transferred transparently </a:t>
            </a:r>
            <a:endParaRPr sz="200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/>
              <a:t>3)  the control unit must tear down the connection, either in response to a request from one of the parties or for its own reasons.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5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50</a:t>
            </a:fld>
            <a:endParaRPr/>
          </a:p>
        </p:txBody>
      </p:sp>
      <p:cxnSp>
        <p:nvCxnSpPr>
          <p:cNvPr id="592" name="Google Shape;592;p65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93" name="Google Shape;593;p65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94" name="Google Shape;594;p65"/>
          <p:cNvSpPr txBox="1"/>
          <p:nvPr/>
        </p:nvSpPr>
        <p:spPr>
          <a:xfrm>
            <a:off x="304800" y="762000"/>
            <a:ext cx="339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GB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18.19  </a:t>
            </a:r>
            <a:r>
              <a:rPr lang="en-GB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ATM headers</a:t>
            </a:r>
            <a:endParaRPr/>
          </a:p>
        </p:txBody>
      </p:sp>
      <p:cxnSp>
        <p:nvCxnSpPr>
          <p:cNvPr id="595" name="Google Shape;595;p65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596" name="Google Shape;596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412" y="1600200"/>
            <a:ext cx="6554787" cy="4437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6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51</a:t>
            </a:fld>
            <a:endParaRPr/>
          </a:p>
        </p:txBody>
      </p:sp>
      <p:cxnSp>
        <p:nvCxnSpPr>
          <p:cNvPr id="603" name="Google Shape;603;p66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04" name="Google Shape;604;p66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05" name="Google Shape;605;p66"/>
          <p:cNvSpPr txBox="1"/>
          <p:nvPr/>
        </p:nvSpPr>
        <p:spPr>
          <a:xfrm>
            <a:off x="304800" y="762000"/>
            <a:ext cx="339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GB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ATM headers</a:t>
            </a:r>
            <a:endParaRPr/>
          </a:p>
        </p:txBody>
      </p:sp>
      <p:cxnSp>
        <p:nvCxnSpPr>
          <p:cNvPr id="606" name="Google Shape;606;p66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07" name="Google Shape;607;p66"/>
          <p:cNvSpPr txBox="1"/>
          <p:nvPr/>
        </p:nvSpPr>
        <p:spPr>
          <a:xfrm>
            <a:off x="537175" y="1585050"/>
            <a:ext cx="8200800" cy="42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/>
              <a:t>Generic flow control (GFC). The</a:t>
            </a:r>
            <a:r>
              <a:rPr lang="en-GB" sz="1700" b="1"/>
              <a:t> 4-bit </a:t>
            </a:r>
            <a:r>
              <a:rPr lang="en-GB" sz="1700"/>
              <a:t>GFC field provides flow control at the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UNI level.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/>
              <a:t>The VPI is an 8-bit field in a UNI cell and a 12-bit field in an NNI cell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/>
              <a:t>Virtual circuit identifier (VCI). The VCI is a 16-bit field in both frames.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/>
              <a:t>Payload type (PT). In the</a:t>
            </a:r>
            <a:r>
              <a:rPr lang="en-GB" sz="1700" b="1"/>
              <a:t> 3-bit PT</a:t>
            </a:r>
            <a:r>
              <a:rPr lang="en-GB" sz="1700"/>
              <a:t> field, </a:t>
            </a:r>
            <a:r>
              <a:rPr lang="en-GB" sz="1700" b="1"/>
              <a:t>the first bit defines the payload as user</a:t>
            </a: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 b="1"/>
              <a:t>data or managerial information.</a:t>
            </a:r>
            <a:r>
              <a:rPr lang="en-GB" sz="1700"/>
              <a:t> The interpretation of the last 2 bits depends on the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/>
              <a:t>first bit.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/>
              <a:t>Cell loss priority (CLP). </a:t>
            </a:r>
            <a:r>
              <a:rPr lang="en-GB" sz="1700" b="1"/>
              <a:t>The I-bit CLP field is provided for congestion control</a:t>
            </a:r>
            <a:r>
              <a:rPr lang="en-GB" sz="1700"/>
              <a:t>.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/>
              <a:t>Header error correction (HEC). The HEC is a code computed for the first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/>
              <a:t>4 bytes of the header. It is a CRC with the divisor  x8 + x2 + x + 1 that is used to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/>
              <a:t>correct single-bit errors and a large class of multiple-bit errors.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7"/>
          <p:cNvSpPr txBox="1">
            <a:spLocks noGrp="1"/>
          </p:cNvSpPr>
          <p:nvPr>
            <p:ph type="sldNum" idx="12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52</a:t>
            </a:fld>
            <a:endParaRPr/>
          </a:p>
        </p:txBody>
      </p:sp>
      <p:cxnSp>
        <p:nvCxnSpPr>
          <p:cNvPr id="614" name="Google Shape;614;p67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15" name="Google Shape;615;p67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16" name="Google Shape;616;p67"/>
          <p:cNvSpPr txBox="1"/>
          <p:nvPr/>
        </p:nvSpPr>
        <p:spPr>
          <a:xfrm>
            <a:off x="304800" y="762000"/>
            <a:ext cx="339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lang="en-GB" sz="2400" b="1" i="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Adaptation Layer</a:t>
            </a:r>
            <a:endParaRPr/>
          </a:p>
        </p:txBody>
      </p:sp>
      <p:cxnSp>
        <p:nvCxnSpPr>
          <p:cNvPr id="617" name="Google Shape;617;p67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18" name="Google Shape;618;p67"/>
          <p:cNvSpPr txBox="1"/>
          <p:nvPr/>
        </p:nvSpPr>
        <p:spPr>
          <a:xfrm>
            <a:off x="537175" y="1585050"/>
            <a:ext cx="8200800" cy="42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AAL1 supports applications that transfer information at constant bit rates,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such as video and voice. It allows ATM to connect existing digital telephone networks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AAL2 was intended to support a variable-data-rate bit stream, but it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has been redesigned. It is now used for low-bit-rate traffic and short-frame traffic such as audio (compressed or uncompressed), video, or fax.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AAL3 was intended to support connection-oriented data services and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AAL4 to support connectionless services.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AAL 5: simple and efficient adaptation layer (SEAL). AALS assumes that all cells belonging to a single message travel sequentially and that control functions are included in the upper layers of the sending application.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8"/>
          <p:cNvSpPr txBox="1"/>
          <p:nvPr/>
        </p:nvSpPr>
        <p:spPr>
          <a:xfrm>
            <a:off x="393925" y="232775"/>
            <a:ext cx="8469600" cy="6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/>
              <a:t>Routing in ARPANET</a:t>
            </a:r>
            <a:endParaRPr sz="2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References: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https://www.youtube.com/watch?v=dmS1t2twFrI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Blocking or nonblocking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Blocking occurs when the network is unable to connect two stations because all possible paths between them are already in use.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a nonblocking network permits all stations to be connected (in pairs) at once and grants all possible connection requests as long as the called party is free.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GB" sz="3959"/>
              <a:t>switching techniques internal to a single</a:t>
            </a:r>
            <a:br>
              <a:rPr lang="en-GB" sz="3959"/>
            </a:br>
            <a:r>
              <a:rPr lang="en-GB" sz="3959"/>
              <a:t>circuit-switching node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GB" sz="2960"/>
              <a:t>Space Division Switching: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GB" sz="2960"/>
              <a:t>signal paths are physically separate from one another (divided in space).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GB" sz="2960"/>
              <a:t>Each connection requires the establishment of a physical path through the switch that is dedicated solely to the transfer of signals between the two endpoints.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GB" sz="2960"/>
              <a:t>The basic building block of the switch is a metallic crosspoint or semiconductor gate that can be enabled and disabled by a control unit.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609600"/>
            <a:ext cx="5481637" cy="519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GB" sz="3959"/>
              <a:t>switching techniques internal to a single</a:t>
            </a:r>
            <a:br>
              <a:rPr lang="en-GB" sz="3959"/>
            </a:br>
            <a:r>
              <a:rPr lang="en-GB" sz="3959"/>
              <a:t>circuit-switching node</a:t>
            </a: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/>
              <a:t>Space Division Switching: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2514600"/>
            <a:ext cx="5736488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ends">
  <a:themeElements>
    <a:clrScheme name="Blends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E4A8"/>
      </a:accent4>
      <a:accent5>
        <a:srgbClr val="FFCF01"/>
      </a:accent5>
      <a:accent6>
        <a:srgbClr val="FFFFFF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2169</Words>
  <Application>Microsoft Office PowerPoint</Application>
  <PresentationFormat>On-screen Show (4:3)</PresentationFormat>
  <Paragraphs>296</Paragraphs>
  <Slides>53</Slides>
  <Notes>53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Office Theme</vt:lpstr>
      <vt:lpstr>Blends</vt:lpstr>
      <vt:lpstr>Circuit switching concepts</vt:lpstr>
      <vt:lpstr>PowerPoint Presentation</vt:lpstr>
      <vt:lpstr>Circuit switching concepts</vt:lpstr>
      <vt:lpstr>Circuit switching concepts</vt:lpstr>
      <vt:lpstr>Circuit switching concepts</vt:lpstr>
      <vt:lpstr>Blocking or nonblocking</vt:lpstr>
      <vt:lpstr>switching techniques internal to a single circuit-switching node</vt:lpstr>
      <vt:lpstr>PowerPoint Presentation</vt:lpstr>
      <vt:lpstr>switching techniques internal to a single circuit-switching node</vt:lpstr>
      <vt:lpstr>switching techniques internal to a single circuit-switching node</vt:lpstr>
      <vt:lpstr>switching techniques internal to a single circuit-switching node</vt:lpstr>
      <vt:lpstr>SOFTSWITCH ARCHITECTURE</vt:lpstr>
      <vt:lpstr>X.25</vt:lpstr>
      <vt:lpstr>X.25</vt:lpstr>
      <vt:lpstr>PowerPoint Presentation</vt:lpstr>
      <vt:lpstr>X.25</vt:lpstr>
      <vt:lpstr>X.25</vt:lpstr>
      <vt:lpstr>X.25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 switching concepts</dc:title>
  <cp:lastModifiedBy>Admin</cp:lastModifiedBy>
  <cp:revision>1</cp:revision>
  <dcterms:modified xsi:type="dcterms:W3CDTF">2020-12-16T12:57:53Z</dcterms:modified>
</cp:coreProperties>
</file>