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36"/>
  </p:notesMasterIdLst>
  <p:handoutMasterIdLst>
    <p:handoutMasterId r:id="rId37"/>
  </p:handoutMasterIdLst>
  <p:sldIdLst>
    <p:sldId id="332" r:id="rId2"/>
    <p:sldId id="256" r:id="rId3"/>
    <p:sldId id="257" r:id="rId4"/>
    <p:sldId id="258" r:id="rId5"/>
    <p:sldId id="259" r:id="rId6"/>
    <p:sldId id="425" r:id="rId7"/>
    <p:sldId id="260" r:id="rId8"/>
    <p:sldId id="261" r:id="rId9"/>
    <p:sldId id="262" r:id="rId10"/>
    <p:sldId id="263" r:id="rId11"/>
    <p:sldId id="264" r:id="rId12"/>
    <p:sldId id="434" r:id="rId13"/>
    <p:sldId id="265" r:id="rId14"/>
    <p:sldId id="327" r:id="rId15"/>
    <p:sldId id="328" r:id="rId16"/>
    <p:sldId id="268" r:id="rId17"/>
    <p:sldId id="269" r:id="rId18"/>
    <p:sldId id="454" r:id="rId19"/>
    <p:sldId id="270" r:id="rId20"/>
    <p:sldId id="381" r:id="rId21"/>
    <p:sldId id="382" r:id="rId22"/>
    <p:sldId id="383" r:id="rId23"/>
    <p:sldId id="384" r:id="rId24"/>
    <p:sldId id="416" r:id="rId25"/>
    <p:sldId id="387" r:id="rId26"/>
    <p:sldId id="427" r:id="rId27"/>
    <p:sldId id="271" r:id="rId28"/>
    <p:sldId id="435" r:id="rId29"/>
    <p:sldId id="272" r:id="rId30"/>
    <p:sldId id="273" r:id="rId31"/>
    <p:sldId id="428" r:id="rId32"/>
    <p:sldId id="400" r:id="rId33"/>
    <p:sldId id="380" r:id="rId34"/>
    <p:sldId id="419" r:id="rId3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771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05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23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7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1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4D67-3A9F-42B6-82B2-2B1E3CE0D621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1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BC5AB9-34BB-442E-A644-79BF67BF4889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32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8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7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44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90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9A8B4-FE31-4F70-9BCC-8CB6AE40496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58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28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04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16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48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1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7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48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0D2EDC-C647-4EAB-B0E7-9DFE63A1F010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06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20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A27F80-6753-4C3D-9BDA-7CF02B83A0A8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2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9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2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88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78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xmlns="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2" r:id="rId12"/>
    <p:sldLayoutId id="214748383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dirty="0"/>
              <a:t>Two-phase locking </a:t>
            </a:r>
            <a:r>
              <a:rPr lang="en-US" altLang="en-US" i="1" dirty="0"/>
              <a:t>does not</a:t>
            </a:r>
            <a:r>
              <a:rPr lang="en-US" altLang="en-US" dirty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dirty="0"/>
              <a:t>a transaction must hold all its exclusive locks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locking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9527" y="1106807"/>
            <a:ext cx="4274213" cy="5133916"/>
          </a:xfrm>
        </p:spPr>
        <p:txBody>
          <a:bodyPr/>
          <a:lstStyle/>
          <a:p>
            <a:r>
              <a:rPr lang="en-US" altLang="en-US" dirty="0"/>
              <a:t>Two-phase locking is not a necessary condition for serializability</a:t>
            </a:r>
          </a:p>
          <a:p>
            <a:pPr lvl="1"/>
            <a:r>
              <a:rPr lang="en-US" altLang="en-US" dirty="0"/>
              <a:t>There are conflict serializable schedules that cannot be obtained if the two-phase locking protocol is used.  </a:t>
            </a:r>
          </a:p>
          <a:p>
            <a:r>
              <a:rPr lang="en-US" altLang="en-US" dirty="0"/>
              <a:t>In the absence of extra information (e.g., ordering of  access to data), two-phase locking is necessary for conflict serializability </a:t>
            </a:r>
            <a:r>
              <a:rPr lang="en-US" altLang="en-US" i="1" dirty="0"/>
              <a:t>in the following sense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Given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that does not follow two-phase locking, we can find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uses two-phase locking, and a schedule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is not conflict serializable.</a:t>
            </a:r>
          </a:p>
          <a:p>
            <a:pPr lvl="1"/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B425639-A7C9-4745-9067-3FEACF8F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6" r="51213"/>
          <a:stretch/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08163" cy="5367972"/>
          </a:xfrm>
        </p:spPr>
        <p:txBody>
          <a:bodyPr/>
          <a:lstStyle/>
          <a:p>
            <a:r>
              <a:rPr lang="en-US" altLang="en-US" dirty="0"/>
              <a:t>Given a locking protocol (such as 2PL)</a:t>
            </a:r>
          </a:p>
          <a:p>
            <a:pPr lvl="1"/>
            <a:r>
              <a:rPr lang="en-US" altLang="en-US" dirty="0"/>
              <a:t>A schedule S is </a:t>
            </a:r>
            <a:r>
              <a:rPr lang="en-US" altLang="en-US" b="1" dirty="0">
                <a:solidFill>
                  <a:srgbClr val="002060"/>
                </a:solidFill>
              </a:rPr>
              <a:t>legal</a:t>
            </a:r>
            <a:r>
              <a:rPr lang="en-US" altLang="en-US" dirty="0"/>
              <a:t> under a locking protocol if it can be generated by a set of transactions that follow the protocol </a:t>
            </a:r>
          </a:p>
          <a:p>
            <a:pPr lvl="1"/>
            <a:r>
              <a:rPr lang="en-US" altLang="en-US" dirty="0"/>
              <a:t>A protocol </a:t>
            </a:r>
            <a:r>
              <a:rPr lang="en-US" altLang="en-US" b="1" dirty="0">
                <a:solidFill>
                  <a:srgbClr val="002060"/>
                </a:solidFill>
              </a:rPr>
              <a:t>ensures</a:t>
            </a:r>
            <a:r>
              <a:rPr lang="en-US" altLang="en-US" dirty="0"/>
              <a:t> serializability if all legal schedules under that protocol are serializable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Locking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lock manager </a:t>
            </a:r>
            <a:r>
              <a:rPr lang="en-US" altLang="en-US" dirty="0"/>
              <a:t>can be implemented as a separate process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Transactions can send lock and unlock requests </a:t>
            </a:r>
            <a:r>
              <a:rPr lang="en-US" altLang="en-US" dirty="0"/>
              <a:t>as messages</a:t>
            </a:r>
          </a:p>
          <a:p>
            <a:r>
              <a:rPr lang="en-US" altLang="en-US" dirty="0"/>
              <a:t>The lock manager replies to a lock request by sending a </a:t>
            </a:r>
            <a:r>
              <a:rPr lang="en-US" altLang="en-US" dirty="0">
                <a:solidFill>
                  <a:srgbClr val="FF0000"/>
                </a:solidFill>
              </a:rPr>
              <a:t>lock grant messages </a:t>
            </a:r>
            <a:r>
              <a:rPr lang="en-US" altLang="en-US" dirty="0"/>
              <a:t>(or a message asking the transaction to roll back, in case of  a deadlock)</a:t>
            </a:r>
          </a:p>
          <a:p>
            <a:pPr lvl="1"/>
            <a:r>
              <a:rPr lang="en-US" altLang="en-US" dirty="0"/>
              <a:t>The requesting transaction waits until its request is answered</a:t>
            </a:r>
          </a:p>
          <a:p>
            <a:r>
              <a:rPr lang="en-US" altLang="en-US" dirty="0"/>
              <a:t>The lock manager maintains </a:t>
            </a:r>
            <a:r>
              <a:rPr lang="en-US" altLang="en-US" dirty="0">
                <a:solidFill>
                  <a:srgbClr val="FF0000"/>
                </a:solidFill>
              </a:rPr>
              <a:t>an in-memory data-structure </a:t>
            </a:r>
            <a:r>
              <a:rPr lang="en-US" altLang="en-US" dirty="0"/>
              <a:t>called a </a:t>
            </a:r>
            <a:r>
              <a:rPr lang="en-US" altLang="en-US" b="1" dirty="0">
                <a:solidFill>
                  <a:srgbClr val="002060"/>
                </a:solidFill>
              </a:rPr>
              <a:t>lock table </a:t>
            </a:r>
            <a:r>
              <a:rPr lang="en-US" altLang="en-US" dirty="0"/>
              <a:t>to record granted locks and pending requests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923278"/>
            <a:ext cx="4191000" cy="5325122"/>
          </a:xfrm>
          <a:noFill/>
        </p:spPr>
        <p:txBody>
          <a:bodyPr/>
          <a:lstStyle/>
          <a:p>
            <a:r>
              <a:rPr lang="en-US" altLang="en-US" dirty="0"/>
              <a:t>Dark rectangles indicate granted locks, light colored ones indicate waiting requests</a:t>
            </a:r>
          </a:p>
          <a:p>
            <a:r>
              <a:rPr lang="en-US" altLang="en-US" dirty="0"/>
              <a:t>Lock table also records the type of lock granted or requested</a:t>
            </a:r>
          </a:p>
          <a:p>
            <a:r>
              <a:rPr lang="en-US" altLang="en-US" dirty="0"/>
              <a:t>New request is added to the end of the queue of requests for the data item, and granted if it is compatible with all earlier locks</a:t>
            </a:r>
          </a:p>
          <a:p>
            <a:r>
              <a:rPr lang="en-US" altLang="en-US" dirty="0"/>
              <a:t>Unlock requests result in the request being deleted, and later requests are checked to see if they can now be granted</a:t>
            </a:r>
          </a:p>
          <a:p>
            <a:r>
              <a:rPr lang="en-US" altLang="en-US" dirty="0"/>
              <a:t>If transaction aborts, all waiting or granted requests of the transaction are deleted </a:t>
            </a:r>
          </a:p>
          <a:p>
            <a:pPr lvl="1"/>
            <a:r>
              <a:rPr lang="en-US" altLang="en-US" dirty="0"/>
              <a:t>lock manager may keep a list of locks held by each transaction, to implement this efficiently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37BC0C-40AC-4932-83F0-8E305F27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7156" y="1216346"/>
            <a:ext cx="3632559" cy="5189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dirty="0"/>
              <a:t>Graph-based protocols are an alternative to two-phase locking</a:t>
            </a:r>
          </a:p>
          <a:p>
            <a:r>
              <a:rPr lang="en-US" altLang="en-US" dirty="0"/>
              <a:t>Impose a partial ordering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on the set </a:t>
            </a:r>
            <a:r>
              <a:rPr lang="en-US" altLang="en-US" b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d</a:t>
            </a:r>
            <a:r>
              <a:rPr lang="en-US" altLang="en-US" i="1" baseline="-25000" dirty="0"/>
              <a:t>h</a:t>
            </a:r>
            <a:r>
              <a:rPr lang="en-US" altLang="en-US" dirty="0"/>
              <a:t>} of all data items.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If </a:t>
            </a:r>
            <a:r>
              <a:rPr lang="en-US" altLang="en-US" i="1" dirty="0">
                <a:solidFill>
                  <a:srgbClr val="FF0000"/>
                </a:solidFill>
              </a:rPr>
              <a:t>d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olidFill>
                  <a:srgbClr val="FF0000"/>
                </a:solidFill>
              </a:rPr>
              <a:t>d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en-US" i="1" baseline="-25000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then any transaction accessing both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must access d</a:t>
            </a:r>
            <a:r>
              <a:rPr lang="en-US" altLang="en-US" baseline="-25000" dirty="0"/>
              <a:t>i</a:t>
            </a:r>
            <a:r>
              <a:rPr lang="en-US" altLang="en-US" dirty="0"/>
              <a:t> before accessing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Implies that the set </a:t>
            </a:r>
            <a:r>
              <a:rPr lang="en-US" altLang="en-US" b="1" dirty="0"/>
              <a:t>D</a:t>
            </a:r>
            <a:r>
              <a:rPr lang="en-US" altLang="en-US" dirty="0"/>
              <a:t> may now be viewed as a directed acyclic graph, called a </a:t>
            </a:r>
            <a:r>
              <a:rPr lang="en-US" altLang="en-US" i="1" dirty="0"/>
              <a:t>database graph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tree-protocol</a:t>
            </a:r>
            <a:r>
              <a:rPr lang="en-US" altLang="en-US" dirty="0"/>
              <a:t> is a simple kind of graph protocol.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dirty="0"/>
              <a:t>Only exclusive locks are allowed.</a:t>
            </a:r>
          </a:p>
          <a:p>
            <a:r>
              <a:rPr lang="en-US" altLang="en-US" dirty="0"/>
              <a:t>The first lock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be on any data item. Subsequently, a data </a:t>
            </a:r>
            <a:r>
              <a:rPr lang="en-US" altLang="en-US" i="1" dirty="0"/>
              <a:t>Q</a:t>
            </a:r>
            <a:r>
              <a:rPr lang="en-US" altLang="en-US" dirty="0"/>
              <a:t> can </a:t>
            </a:r>
            <a:r>
              <a:rPr lang="en-US" altLang="en-US" dirty="0">
                <a:solidFill>
                  <a:srgbClr val="FF0000"/>
                </a:solidFill>
              </a:rPr>
              <a:t>be locked by </a:t>
            </a:r>
            <a:r>
              <a:rPr lang="en-US" altLang="en-US" i="1" dirty="0" err="1">
                <a:solidFill>
                  <a:srgbClr val="FF0000"/>
                </a:solidFill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only if the parent of 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Data items may be </a:t>
            </a:r>
            <a:r>
              <a:rPr lang="en-US" altLang="en-US" dirty="0">
                <a:solidFill>
                  <a:srgbClr val="FF0000"/>
                </a:solidFill>
              </a:rPr>
              <a:t>unlocked at any time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 data item that has been locked and unlocked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 cannot subsequently be relocked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25404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78" y="727075"/>
            <a:ext cx="5850731" cy="1343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9451"/>
            <a:ext cx="6693622" cy="4538331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30" y="422275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8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tree </a:t>
            </a:r>
            <a:r>
              <a:rPr lang="en-US" altLang="en-US" dirty="0" smtClean="0"/>
              <a:t>protocol </a:t>
            </a:r>
            <a:r>
              <a:rPr lang="en-US" altLang="en-US" dirty="0">
                <a:solidFill>
                  <a:srgbClr val="FF0000"/>
                </a:solidFill>
              </a:rPr>
              <a:t>ensures conflict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serializability </a:t>
            </a:r>
            <a:r>
              <a:rPr lang="en-US" altLang="en-US" dirty="0">
                <a:solidFill>
                  <a:srgbClr val="FF0000"/>
                </a:solidFill>
              </a:rPr>
              <a:t>as well as freedom from deadlock. 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Unlocking </a:t>
            </a:r>
            <a:r>
              <a:rPr lang="en-US" altLang="en-US" dirty="0"/>
              <a:t>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is deadlock-free, </a:t>
            </a:r>
            <a:r>
              <a:rPr lang="en-US" altLang="en-US" dirty="0">
                <a:solidFill>
                  <a:srgbClr val="FF0000"/>
                </a:solidFill>
              </a:rPr>
              <a:t>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</a:t>
            </a:r>
            <a:r>
              <a:rPr lang="en-US" altLang="en-US" dirty="0">
                <a:solidFill>
                  <a:srgbClr val="FF0000"/>
                </a:solidFill>
              </a:rPr>
              <a:t>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increased locking overhead</a:t>
            </a:r>
            <a:r>
              <a:rPr lang="en-US" altLang="en-US" dirty="0"/>
              <a:t>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Schedules not possible under two-phase locking are possible under the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581531" cy="5367972"/>
          </a:xfrm>
        </p:spPr>
        <p:txBody>
          <a:bodyPr/>
          <a:lstStyle/>
          <a:p>
            <a:r>
              <a:rPr lang="en-US" altLang="en-US" dirty="0"/>
              <a:t>Lock-Based </a:t>
            </a:r>
            <a:r>
              <a:rPr lang="en-US" altLang="en-US" dirty="0" smtClean="0"/>
              <a:t>Protocols</a:t>
            </a:r>
          </a:p>
          <a:p>
            <a:r>
              <a:rPr lang="en-US" altLang="en-US" dirty="0" smtClean="0"/>
              <a:t>Graph based protocols</a:t>
            </a:r>
          </a:p>
          <a:p>
            <a:r>
              <a:rPr lang="en-US" altLang="en-US" dirty="0" smtClean="0"/>
              <a:t>Deadlock Handling</a:t>
            </a:r>
            <a:endParaRPr lang="en-US" altLang="en-US" dirty="0"/>
          </a:p>
          <a:p>
            <a:r>
              <a:rPr lang="en-US" altLang="en-US" dirty="0"/>
              <a:t>Timestamp-Based </a:t>
            </a:r>
            <a:r>
              <a:rPr lang="en-US" altLang="en-US" dirty="0" smtClean="0"/>
              <a:t>Protocols</a:t>
            </a:r>
          </a:p>
          <a:p>
            <a:r>
              <a:rPr lang="en-US" altLang="en-US" dirty="0" smtClean="0"/>
              <a:t>Validation-Based Protocols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>
                <a:solidFill>
                  <a:srgbClr val="FF0000"/>
                </a:solidFill>
              </a:rPr>
              <a:t>never</a:t>
            </a:r>
            <a:r>
              <a:rPr lang="en-US" altLang="en-US" dirty="0">
                <a:solidFill>
                  <a:srgbClr val="FF0000"/>
                </a:solidFill>
              </a:rPr>
              <a:t> enter into a deadlock state.</a:t>
            </a:r>
            <a:r>
              <a:rPr lang="en-US" altLang="en-US" dirty="0"/>
              <a:t> Some prevention strategies:</a:t>
            </a:r>
          </a:p>
          <a:p>
            <a:pPr lvl="1"/>
            <a:r>
              <a:rPr lang="en-US" altLang="en-US" dirty="0"/>
              <a:t>Require that each transaction </a:t>
            </a:r>
            <a:r>
              <a:rPr lang="en-US" altLang="en-US" dirty="0">
                <a:solidFill>
                  <a:srgbClr val="FF0000"/>
                </a:solidFill>
              </a:rPr>
              <a:t>locks all its data items before it begins </a:t>
            </a:r>
            <a:r>
              <a:rPr lang="en-US" altLang="en-US" dirty="0"/>
              <a:t>execution (pre-declaration).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Impose partial ordering of all data items </a:t>
            </a:r>
            <a:r>
              <a:rPr lang="en-US" altLang="en-US" dirty="0"/>
              <a:t>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dirty="0">
                <a:solidFill>
                  <a:srgbClr val="FF0000"/>
                </a:solidFill>
              </a:rPr>
              <a:t>waits for a lock only for a specified amount of time</a:t>
            </a:r>
            <a:r>
              <a:rPr lang="en-US" altLang="en-US" dirty="0"/>
              <a:t>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Simple to implement</a:t>
            </a:r>
          </a:p>
          <a:p>
            <a:pPr lvl="1"/>
            <a:r>
              <a:rPr lang="en-US" altLang="en-US" dirty="0"/>
              <a:t>But may </a:t>
            </a:r>
            <a:r>
              <a:rPr lang="en-US" altLang="en-US" dirty="0">
                <a:solidFill>
                  <a:srgbClr val="FF0000"/>
                </a:solidFill>
              </a:rPr>
              <a:t>roll back transaction unnecessarily </a:t>
            </a:r>
            <a:r>
              <a:rPr lang="en-US" altLang="en-US" dirty="0"/>
              <a:t>in absence of deadlock</a:t>
            </a:r>
          </a:p>
          <a:p>
            <a:pPr lvl="2"/>
            <a:r>
              <a:rPr lang="en-US" altLang="en-US" dirty="0"/>
              <a:t>Difficult to determine good value of </a:t>
            </a:r>
            <a:r>
              <a:rPr lang="en-US" altLang="en-US" dirty="0">
                <a:solidFill>
                  <a:srgbClr val="FF0000"/>
                </a:solidFill>
              </a:rPr>
              <a:t>the timeout interval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Starvation</a:t>
            </a:r>
            <a:r>
              <a:rPr lang="en-US" altLang="en-US" dirty="0"/>
              <a:t> is also possible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err="1">
                <a:sym typeface="Symbol" panose="05050102010706020507" pitchFamily="18" charset="2"/>
              </a:rPr>
              <a:t>by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cycle.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xmlns="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set is never chosen as victim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201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Each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is issued a timestamp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when it enters the system.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Each transaction has a </a:t>
            </a:r>
            <a:r>
              <a:rPr lang="en-US" altLang="en-US" i="1" dirty="0"/>
              <a:t>unique</a:t>
            </a:r>
            <a:r>
              <a:rPr lang="en-US" altLang="en-US" dirty="0"/>
              <a:t> timestamp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Newer transactions have timestamps strictly greater than earlier ones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Timestamp could be based on a logical counter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Real time may not be unique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Can use (wall-clock time, logical counter) to ensure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Timestamp-based protocols manage concurrent execution such that 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time-stamp order = serializability order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Several alternative protocols based on timestamps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68806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timestamp ordering (TSO) protocol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Maintains for each data </a:t>
            </a:r>
            <a:r>
              <a:rPr lang="en-US" altLang="en-US" i="1" dirty="0"/>
              <a:t>Q </a:t>
            </a:r>
            <a:r>
              <a:rPr lang="en-US" altLang="en-US" dirty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r>
              <a:rPr lang="en-US" altLang="en-US" dirty="0"/>
              <a:t>Imposes rules on read and write operations to ensure that </a:t>
            </a:r>
          </a:p>
          <a:p>
            <a:pPr lvl="1"/>
            <a:r>
              <a:rPr lang="en-US" altLang="en-US" dirty="0"/>
              <a:t>Any conflicting </a:t>
            </a:r>
            <a:r>
              <a:rPr lang="en-US" altLang="en-US" b="1" dirty="0"/>
              <a:t> </a:t>
            </a:r>
            <a:r>
              <a:rPr lang="en-US" altLang="en-US" dirty="0"/>
              <a:t>operations are executed in timestamp order</a:t>
            </a:r>
          </a:p>
          <a:p>
            <a:pPr lvl="1"/>
            <a:r>
              <a:rPr lang="en-US" altLang="en-US" dirty="0"/>
              <a:t>Out of order operations cause transaction rollback</a:t>
            </a:r>
          </a:p>
        </p:txBody>
      </p:sp>
    </p:spTree>
    <p:extLst>
      <p:ext uri="{BB962C8B-B14F-4D97-AF65-F5344CB8AC3E}">
        <p14:creationId xmlns:p14="http://schemas.microsoft.com/office/powerpoint/2010/main" val="1750817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dirty="0"/>
              <a:t>Suppose a transaction T</a:t>
            </a:r>
            <a:r>
              <a:rPr lang="en-US" altLang="en-US" baseline="-25000" dirty="0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needs to read a value of </a:t>
            </a:r>
            <a:r>
              <a:rPr lang="en-US" altLang="en-US" i="1" dirty="0"/>
              <a:t>Q</a:t>
            </a:r>
            <a:r>
              <a:rPr lang="en-US" altLang="en-US" dirty="0"/>
              <a:t>  that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already overwritten.</a:t>
            </a:r>
          </a:p>
          <a:p>
            <a:pPr lvl="2"/>
            <a:r>
              <a:rPr lang="en-US" altLang="en-US" dirty="0"/>
              <a:t>Hence, the </a:t>
            </a:r>
            <a:r>
              <a:rPr lang="en-US" altLang="en-US" b="1" dirty="0"/>
              <a:t>read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</a:t>
            </a:r>
            <a:r>
              <a:rPr lang="en-US" altLang="en-US" b="1" dirty="0"/>
              <a:t>read</a:t>
            </a:r>
            <a:r>
              <a:rPr lang="en-US" altLang="en-US" dirty="0"/>
              <a:t> operation is executed, and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R-timestamp(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en-US" b="1" dirty="0"/>
              <a:t>                 max</a:t>
            </a:r>
            <a:r>
              <a:rPr lang="en-US" altLang="en-US" dirty="0"/>
              <a:t>(R-timestamp(</a:t>
            </a:r>
            <a:r>
              <a:rPr lang="en-US" altLang="en-US" i="1" dirty="0"/>
              <a:t>Q</a:t>
            </a:r>
            <a:r>
              <a:rPr lang="en-US" altLang="en-US" dirty="0"/>
              <a:t>),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dirty="0"/>
              <a:t>A lock is a mechanism to control concurrent access to a data item</a:t>
            </a:r>
          </a:p>
          <a:p>
            <a:r>
              <a:rPr lang="en-US" altLang="en-US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1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exclusive</a:t>
            </a:r>
            <a:r>
              <a:rPr lang="en-US" altLang="en-US" i="1" dirty="0"/>
              <a:t> (X) mode</a:t>
            </a:r>
            <a:r>
              <a:rPr lang="en-US" altLang="en-US" dirty="0"/>
              <a:t>. Data item can be both read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written. X-lock is requested using </a:t>
            </a:r>
            <a:r>
              <a:rPr lang="en-US" altLang="en-US" b="1" dirty="0"/>
              <a:t> lock-X</a:t>
            </a:r>
            <a:r>
              <a:rPr lang="en-US" altLang="en-US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2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shared</a:t>
            </a:r>
            <a:r>
              <a:rPr lang="en-US" altLang="en-US" i="1" dirty="0"/>
              <a:t> (S) mode</a:t>
            </a:r>
            <a:r>
              <a:rPr lang="en-US" altLang="en-US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requested using </a:t>
            </a:r>
            <a:r>
              <a:rPr lang="en-US" altLang="en-US" b="1" dirty="0"/>
              <a:t> lock-S</a:t>
            </a:r>
            <a:r>
              <a:rPr lang="en-US" altLang="en-US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value of </a:t>
            </a:r>
            <a:r>
              <a:rPr lang="en-US" altLang="en-US" i="1" dirty="0"/>
              <a:t>Q</a:t>
            </a:r>
            <a:r>
              <a:rPr lang="en-US" altLang="en-US" dirty="0"/>
              <a:t>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producing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needed previously, and the system assumed that that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would never be produced.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the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the </a:t>
            </a:r>
            <a:r>
              <a:rPr lang="en-US" altLang="en-US" b="1" dirty="0"/>
              <a:t> write</a:t>
            </a:r>
            <a:r>
              <a:rPr lang="en-US" altLang="en-US" dirty="0"/>
              <a:t> operation is executed,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How 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Assume that initially:</a:t>
            </a:r>
          </a:p>
          <a:p>
            <a:r>
              <a:rPr lang="en-IN" sz="1700" dirty="0"/>
              <a:t>    R-TS(A) = W-TS(A) = 0</a:t>
            </a:r>
          </a:p>
          <a:p>
            <a:r>
              <a:rPr lang="en-IN" sz="1700" dirty="0"/>
              <a:t>    R-TS(B) = W-TS(B) = 0</a:t>
            </a:r>
          </a:p>
          <a:p>
            <a:r>
              <a:rPr lang="en-IN" sz="1700" dirty="0"/>
              <a:t>Assume TS(T</a:t>
            </a:r>
            <a:r>
              <a:rPr lang="en-IN" sz="1700" baseline="-25000" dirty="0"/>
              <a:t>25</a:t>
            </a:r>
            <a:r>
              <a:rPr lang="en-IN" sz="1700" dirty="0"/>
              <a:t>) = 25 and         </a:t>
            </a:r>
            <a:br>
              <a:rPr lang="en-IN" sz="1700" dirty="0"/>
            </a:br>
            <a:r>
              <a:rPr lang="en-IN" sz="1700" dirty="0"/>
              <a:t>              TS(T</a:t>
            </a:r>
            <a:r>
              <a:rPr lang="en-IN" sz="1700" baseline="-25000" dirty="0"/>
              <a:t>26</a:t>
            </a:r>
            <a:r>
              <a:rPr lang="en-IN" sz="1700" dirty="0"/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sz="1700" kern="0" dirty="0"/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9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Another Example Under TSO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745725" y="1085850"/>
            <a:ext cx="735071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dirty="0"/>
              <a:t>A partial schedule for several data items for transactions with</a:t>
            </a:r>
          </a:p>
          <a:p>
            <a:r>
              <a:rPr kumimoji="1" lang="en-US" altLang="en-US" sz="1700" dirty="0"/>
              <a:t>timestamps 1, 2, 3, 4, 5, with all R-TS and W-TS = 0 initially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041525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dirty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the schedule may not be cascade-free, and may  not even be recoverable.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775502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commit dependencies to ensure recoverability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r>
              <a:rPr lang="en-US" altLang="en-US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/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deadlock exists 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conflict-serializable schedules.</a:t>
            </a:r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A9857D5-A3B4-4348-AD13-80AB0BFB7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97687</TotalTime>
  <Words>2242</Words>
  <Application>Microsoft Office PowerPoint</Application>
  <PresentationFormat>On-screen Show (4:3)</PresentationFormat>
  <Paragraphs>279</Paragraphs>
  <Slides>34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Chapter 18 : Concurrency Control </vt:lpstr>
      <vt:lpstr>Outline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</vt:lpstr>
      <vt:lpstr>The Two-Phase Locking Protocol (Cont.)</vt:lpstr>
      <vt:lpstr>The Two-Phase Locking Protocol (Cont.)</vt:lpstr>
      <vt:lpstr>Locking Protocols</vt:lpstr>
      <vt:lpstr>Lock Conversions</vt:lpstr>
      <vt:lpstr>Implementation of Locking</vt:lpstr>
      <vt:lpstr>Lock Table</vt:lpstr>
      <vt:lpstr>Graph-Based Protocols</vt:lpstr>
      <vt:lpstr>Tree Protocol</vt:lpstr>
      <vt:lpstr>Graph-Based Protocols (Cont.)</vt:lpstr>
      <vt:lpstr>Graph-Based Protocols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Recovery</vt:lpstr>
      <vt:lpstr>PowerPoint Presentation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Another Example Under TSO</vt:lpstr>
      <vt:lpstr>Correctness of Timestamp-Ordering Protocol</vt:lpstr>
      <vt:lpstr>Recoverability and Cascade Freedom</vt:lpstr>
    </vt:vector>
  </TitlesOfParts>
  <Company>IITB, Mumbai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Dell</cp:lastModifiedBy>
  <cp:revision>438</cp:revision>
  <dcterms:created xsi:type="dcterms:W3CDTF">2009-12-21T15:40:24Z</dcterms:created>
  <dcterms:modified xsi:type="dcterms:W3CDTF">2023-10-30T05:05:40Z</dcterms:modified>
</cp:coreProperties>
</file>