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9" r:id="rId1"/>
  </p:sldMasterIdLst>
  <p:notesMasterIdLst>
    <p:notesMasterId r:id="rId49"/>
  </p:notesMasterIdLst>
  <p:handoutMasterIdLst>
    <p:handoutMasterId r:id="rId50"/>
  </p:handoutMasterIdLst>
  <p:sldIdLst>
    <p:sldId id="335" r:id="rId2"/>
    <p:sldId id="256" r:id="rId3"/>
    <p:sldId id="257" r:id="rId4"/>
    <p:sldId id="315" r:id="rId5"/>
    <p:sldId id="258" r:id="rId6"/>
    <p:sldId id="375" r:id="rId7"/>
    <p:sldId id="376" r:id="rId8"/>
    <p:sldId id="261" r:id="rId9"/>
    <p:sldId id="262" r:id="rId10"/>
    <p:sldId id="410" r:id="rId11"/>
    <p:sldId id="316" r:id="rId12"/>
    <p:sldId id="266" r:id="rId13"/>
    <p:sldId id="415" r:id="rId14"/>
    <p:sldId id="270" r:id="rId15"/>
    <p:sldId id="379" r:id="rId16"/>
    <p:sldId id="271" r:id="rId17"/>
    <p:sldId id="378" r:id="rId18"/>
    <p:sldId id="377" r:id="rId19"/>
    <p:sldId id="272" r:id="rId20"/>
    <p:sldId id="396" r:id="rId21"/>
    <p:sldId id="273" r:id="rId22"/>
    <p:sldId id="274" r:id="rId23"/>
    <p:sldId id="275" r:id="rId24"/>
    <p:sldId id="276" r:id="rId25"/>
    <p:sldId id="400" r:id="rId26"/>
    <p:sldId id="381" r:id="rId27"/>
    <p:sldId id="382" r:id="rId28"/>
    <p:sldId id="403" r:id="rId29"/>
    <p:sldId id="285" r:id="rId30"/>
    <p:sldId id="318" r:id="rId31"/>
    <p:sldId id="286" r:id="rId32"/>
    <p:sldId id="383" r:id="rId33"/>
    <p:sldId id="287" r:id="rId34"/>
    <p:sldId id="288" r:id="rId35"/>
    <p:sldId id="365" r:id="rId36"/>
    <p:sldId id="366" r:id="rId37"/>
    <p:sldId id="367" r:id="rId38"/>
    <p:sldId id="368" r:id="rId39"/>
    <p:sldId id="369" r:id="rId40"/>
    <p:sldId id="370" r:id="rId41"/>
    <p:sldId id="371" r:id="rId42"/>
    <p:sldId id="372" r:id="rId43"/>
    <p:sldId id="373" r:id="rId44"/>
    <p:sldId id="374" r:id="rId45"/>
    <p:sldId id="393" r:id="rId46"/>
    <p:sldId id="397" r:id="rId47"/>
    <p:sldId id="414" r:id="rId48"/>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BE1FF"/>
    <a:srgbClr val="0000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452" y="78"/>
      </p:cViewPr>
      <p:guideLst>
        <p:guide orient="horz" pos="697"/>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8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619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619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619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0A99E714-F92D-4350-AE85-BDE4CF7BFB4A}" type="slidenum">
              <a:rPr lang="en-US" altLang="en-US"/>
              <a:pPr/>
              <a:t>‹#›</a:t>
            </a:fld>
            <a:endParaRPr lang="en-US" altLang="en-US"/>
          </a:p>
        </p:txBody>
      </p:sp>
    </p:spTree>
    <p:extLst>
      <p:ext uri="{BB962C8B-B14F-4D97-AF65-F5344CB8AC3E}">
        <p14:creationId xmlns:p14="http://schemas.microsoft.com/office/powerpoint/2010/main" val="381541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43363"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65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5"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6"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43367"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6BE1ADF2-F8FC-4B17-8990-962B0742022B}" type="slidenum">
              <a:rPr lang="en-US" altLang="en-US"/>
              <a:pPr/>
              <a:t>‹#›</a:t>
            </a:fld>
            <a:endParaRPr lang="en-US" altLang="en-US"/>
          </a:p>
        </p:txBody>
      </p:sp>
    </p:spTree>
    <p:extLst>
      <p:ext uri="{BB962C8B-B14F-4D97-AF65-F5344CB8AC3E}">
        <p14:creationId xmlns:p14="http://schemas.microsoft.com/office/powerpoint/2010/main" val="6001230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5957E8-AB95-4EAD-8268-8E39798B05F5}"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7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EB57-D52F-4796-A4FB-DA0F4FDB532A}"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30203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EB57-D52F-4796-A4FB-DA0F4FDB532A}"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8736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A860C0F-F052-483A-A0B4-CB5653FF6F9F}"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5133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10A50D1-66C7-4DE4-B552-752994589241}"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77959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E2E5FC2-36D7-45D8-ADE8-05F89B118F12}"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69822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558C5D-5B68-4CCB-AC42-9405337C9B38}"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42669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95ABB6-55A3-454E-8F46-2F41B0DCE156}"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1923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03508E-9F2F-45A9-80E1-A44105580A71}"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8150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1102AC9-F019-4F85-8352-576C9ED62286}"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60293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09DA52E-10D8-4F55-B26D-3B46AEF04816}"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766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588AAE-4E44-4DAC-BD13-F0E89377F707}"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59147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6CAA1E-2707-4253-8876-B90E054AB32C}"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60411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AC709D-A254-4318-AA92-786FE2B063EE}"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69520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41B29F-6524-45A6-8CC2-51A7C9DCD9F1}"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58908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F0B854B-46FD-4737-A451-717CBB3214B4}"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3598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3D2C2C0-FEA5-4114-B24B-769C37879956}" type="slidenum">
              <a:rPr lang="en-US" altLang="en-US" sz="1200">
                <a:latin typeface="Times New Roman" panose="02020603050405020304" pitchFamily="18" charset="0"/>
              </a:rPr>
              <a:pPr algn="r"/>
              <a:t>32</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8435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CB9EDEB-CBF9-46CA-8FB1-A7E03DCC2881}"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00175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6152434-5708-444E-9421-AB52AFDA39AF}"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18711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42D795F-DA65-4D1D-BFC3-A33AC7DA06CB}"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02006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ED65298-390E-4B98-8B28-CF144E95D407}"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74314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8FBB3D-DA11-4A33-A1E7-6FB4869E0164}"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840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48283F4-D500-4571-998F-006AB399577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17615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3E8B95-2BA0-4928-8378-B7E68F09E8DE}"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73804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AA2869-6F37-4D2F-8D3E-1F22A186ACB3}"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12210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B345C75-BA1E-4681-B867-FBC15A70D81C}"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9675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F31757-BF52-4C86-BCC0-6D3E96C24760}"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72276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FCB44-E1F1-4018-BD1D-5B27AA23ABC1}"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7796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2D0D9ED-520F-4961-A523-E1A02842797B}"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07790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42A8D16-79D4-4EB6-8CEA-B36DDA754F24}"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75899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C85A5B-E9B5-4163-89C8-35C991A0DBB4}"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43917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C85A5B-E9B5-4163-89C8-35C991A0DBB4}"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35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3603A47-A9B8-4036-B35F-4E7677BD5663}"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48082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B61A86-E652-4464-9F8A-7090A19B63E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5659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BC3A596-E6E6-45A3-B84F-07362CB27398}" type="slidenum">
              <a:rPr lang="en-US" altLang="en-US" sz="1200">
                <a:latin typeface="Times New Roman" panose="02020603050405020304" pitchFamily="18" charset="0"/>
              </a:rPr>
              <a:pPr algn="r"/>
              <a:t>6</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73948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2E1CD76-094D-4C9E-BC2B-390C0487D597}" type="slidenum">
              <a:rPr lang="en-US" altLang="en-US" sz="1200">
                <a:latin typeface="Times New Roman" panose="02020603050405020304" pitchFamily="18" charset="0"/>
              </a:rPr>
              <a:pPr algn="r"/>
              <a:t>7</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31950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87C14AB-33E0-4FD8-A7BE-6778F99ABC4D}"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8023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866594-44D5-4EDC-BB6A-04607D22D8C2}"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352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xmlns="" id="{51BECEEC-3BC9-4D4E-99DA-2E5AA4578487}"/>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a:t>7</a:t>
            </a:r>
            <a:endParaRPr lang="en-US" dirty="0"/>
          </a:p>
        </p:txBody>
      </p:sp>
      <p:sp>
        <p:nvSpPr>
          <p:cNvPr id="8" name="Rectangle 5">
            <a:extLst>
              <a:ext uri="{FF2B5EF4-FFF2-40B4-BE49-F238E27FC236}">
                <a16:creationId xmlns:a16="http://schemas.microsoft.com/office/drawing/2014/main" xmlns=""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5A1666A-4F16-4D6F-8CC9-19658F8F9F60}"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xmlns=""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xmlns="" id="{12BFBC13-3518-4549-85D9-A32C1D723BA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6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7677CD6D-A5E2-4543-81E0-D97745649CEB}"/>
              </a:ext>
            </a:extLst>
          </p:cNvPr>
          <p:cNvSpPr>
            <a:spLocks noGrp="1" noChangeArrowheads="1"/>
          </p:cNvSpPr>
          <p:nvPr>
            <p:ph type="sldNum" sz="quarter" idx="10"/>
          </p:nvPr>
        </p:nvSpPr>
        <p:spPr>
          <a:ln/>
        </p:spPr>
        <p:txBody>
          <a:bodyPr/>
          <a:lstStyle>
            <a:lvl1pPr>
              <a:defRPr/>
            </a:lvl1pPr>
          </a:lstStyle>
          <a:p>
            <a:fld id="{44B62CAA-081B-42AF-90A2-E1A8BD75245B}" type="slidenum">
              <a:rPr lang="en-US" altLang="en-US" smtClean="0"/>
              <a:pPr/>
              <a:t>‹#›</a:t>
            </a:fld>
            <a:endParaRPr lang="en-US" altLang="en-US"/>
          </a:p>
        </p:txBody>
      </p:sp>
    </p:spTree>
    <p:extLst>
      <p:ext uri="{BB962C8B-B14F-4D97-AF65-F5344CB8AC3E}">
        <p14:creationId xmlns:p14="http://schemas.microsoft.com/office/powerpoint/2010/main" val="65748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66D4BD1A-4145-49C3-8D7D-1F956B760305}"/>
              </a:ext>
            </a:extLst>
          </p:cNvPr>
          <p:cNvSpPr>
            <a:spLocks noGrp="1" noChangeArrowheads="1"/>
          </p:cNvSpPr>
          <p:nvPr>
            <p:ph type="sldNum" sz="quarter" idx="10"/>
          </p:nvPr>
        </p:nvSpPr>
        <p:spPr>
          <a:ln/>
        </p:spPr>
        <p:txBody>
          <a:bodyPr/>
          <a:lstStyle>
            <a:lvl1pPr>
              <a:defRPr/>
            </a:lvl1pPr>
          </a:lstStyle>
          <a:p>
            <a:fld id="{785B9146-0874-4D81-AD0F-79DEE71ECAE8}" type="slidenum">
              <a:rPr lang="en-US" altLang="en-US" smtClean="0"/>
              <a:pPr/>
              <a:t>‹#›</a:t>
            </a:fld>
            <a:endParaRPr lang="en-US" altLang="en-US"/>
          </a:p>
        </p:txBody>
      </p:sp>
    </p:spTree>
    <p:extLst>
      <p:ext uri="{BB962C8B-B14F-4D97-AF65-F5344CB8AC3E}">
        <p14:creationId xmlns:p14="http://schemas.microsoft.com/office/powerpoint/2010/main" val="239148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D7C2D5D2-FFA8-4B97-9D6C-DF120847B519}"/>
              </a:ext>
            </a:extLst>
          </p:cNvPr>
          <p:cNvSpPr>
            <a:spLocks noGrp="1" noChangeArrowheads="1"/>
          </p:cNvSpPr>
          <p:nvPr>
            <p:ph type="sldNum" sz="quarter" idx="10"/>
          </p:nvPr>
        </p:nvSpPr>
        <p:spPr>
          <a:ln/>
        </p:spPr>
        <p:txBody>
          <a:bodyPr/>
          <a:lstStyle>
            <a:lvl1pPr>
              <a:defRPr/>
            </a:lvl1pPr>
          </a:lstStyle>
          <a:p>
            <a:fld id="{C6A00A4D-DB2F-4805-9D30-1601D390370A}" type="slidenum">
              <a:rPr lang="en-US" altLang="en-US" smtClean="0"/>
              <a:pPr/>
              <a:t>‹#›</a:t>
            </a:fld>
            <a:endParaRPr lang="en-US" altLang="en-US"/>
          </a:p>
        </p:txBody>
      </p:sp>
    </p:spTree>
    <p:extLst>
      <p:ext uri="{BB962C8B-B14F-4D97-AF65-F5344CB8AC3E}">
        <p14:creationId xmlns:p14="http://schemas.microsoft.com/office/powerpoint/2010/main" val="1781401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xmlns=""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xmlns=""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6A00A4D-DB2F-4805-9D30-1601D390370A}"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084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fld id="{C5A1666A-4F16-4D6F-8CC9-19658F8F9F60}" type="slidenum">
              <a:rPr lang="en-US" altLang="en-US"/>
              <a:pPr/>
              <a:t>‹#›</a:t>
            </a:fld>
            <a:endParaRPr lang="en-US" altLang="en-US"/>
          </a:p>
        </p:txBody>
      </p:sp>
    </p:spTree>
    <p:extLst>
      <p:ext uri="{BB962C8B-B14F-4D97-AF65-F5344CB8AC3E}">
        <p14:creationId xmlns:p14="http://schemas.microsoft.com/office/powerpoint/2010/main" val="101124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xmlns="" id="{E42D457B-4574-44A7-82F5-364A95AA2566}"/>
              </a:ext>
            </a:extLst>
          </p:cNvPr>
          <p:cNvSpPr>
            <a:spLocks noGrp="1" noChangeArrowheads="1"/>
          </p:cNvSpPr>
          <p:nvPr>
            <p:ph type="sldNum" sz="quarter" idx="10"/>
          </p:nvPr>
        </p:nvSpPr>
        <p:spPr>
          <a:ln/>
        </p:spPr>
        <p:txBody>
          <a:bodyPr/>
          <a:lstStyle>
            <a:lvl1pPr>
              <a:defRPr/>
            </a:lvl1pPr>
          </a:lstStyle>
          <a:p>
            <a:fld id="{7E61BABB-146E-43C2-957A-F74489A8053A}" type="slidenum">
              <a:rPr lang="en-US" altLang="en-US" smtClean="0"/>
              <a:pPr/>
              <a:t>‹#›</a:t>
            </a:fld>
            <a:endParaRPr lang="en-US" altLang="en-US"/>
          </a:p>
        </p:txBody>
      </p:sp>
    </p:spTree>
    <p:extLst>
      <p:ext uri="{BB962C8B-B14F-4D97-AF65-F5344CB8AC3E}">
        <p14:creationId xmlns:p14="http://schemas.microsoft.com/office/powerpoint/2010/main" val="292292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xmlns="" id="{9833A2CD-6A4B-4240-88F1-B4D7FEB50A79}"/>
              </a:ext>
            </a:extLst>
          </p:cNvPr>
          <p:cNvSpPr>
            <a:spLocks noGrp="1" noChangeArrowheads="1"/>
          </p:cNvSpPr>
          <p:nvPr>
            <p:ph type="sldNum" sz="quarter" idx="10"/>
          </p:nvPr>
        </p:nvSpPr>
        <p:spPr>
          <a:ln/>
        </p:spPr>
        <p:txBody>
          <a:bodyPr/>
          <a:lstStyle>
            <a:lvl1pPr>
              <a:defRPr/>
            </a:lvl1pPr>
          </a:lstStyle>
          <a:p>
            <a:fld id="{B8911A7C-8095-450C-8C6E-9FD10552B060}" type="slidenum">
              <a:rPr lang="en-US" altLang="en-US" smtClean="0"/>
              <a:pPr/>
              <a:t>‹#›</a:t>
            </a:fld>
            <a:endParaRPr lang="en-US" altLang="en-US"/>
          </a:p>
        </p:txBody>
      </p:sp>
    </p:spTree>
    <p:extLst>
      <p:ext uri="{BB962C8B-B14F-4D97-AF65-F5344CB8AC3E}">
        <p14:creationId xmlns:p14="http://schemas.microsoft.com/office/powerpoint/2010/main" val="76575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3">
            <a:extLst>
              <a:ext uri="{FF2B5EF4-FFF2-40B4-BE49-F238E27FC236}">
                <a16:creationId xmlns:a16="http://schemas.microsoft.com/office/drawing/2014/main" xmlns="" id="{BC4FAFEB-DA24-40E3-81A3-2C7117781D6B}"/>
              </a:ext>
            </a:extLst>
          </p:cNvPr>
          <p:cNvSpPr>
            <a:spLocks noGrp="1" noChangeArrowheads="1"/>
          </p:cNvSpPr>
          <p:nvPr>
            <p:ph type="sldNum" sz="quarter" idx="10"/>
          </p:nvPr>
        </p:nvSpPr>
        <p:spPr>
          <a:ln/>
        </p:spPr>
        <p:txBody>
          <a:bodyPr/>
          <a:lstStyle>
            <a:lvl1pPr>
              <a:defRPr/>
            </a:lvl1pPr>
          </a:lstStyle>
          <a:p>
            <a:fld id="{C6A00A4D-DB2F-4805-9D30-1601D390370A}" type="slidenum">
              <a:rPr lang="en-US" altLang="en-US" smtClean="0"/>
              <a:pPr/>
              <a:t>‹#›</a:t>
            </a:fld>
            <a:endParaRPr lang="en-US" altLang="en-US"/>
          </a:p>
        </p:txBody>
      </p:sp>
      <p:sp>
        <p:nvSpPr>
          <p:cNvPr id="6" name="Content Placeholder 2">
            <a:extLst>
              <a:ext uri="{FF2B5EF4-FFF2-40B4-BE49-F238E27FC236}">
                <a16:creationId xmlns:a16="http://schemas.microsoft.com/office/drawing/2014/main" xmlns=""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198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xmlns="" id="{42096E68-496F-4499-93E9-D10C62B93D1A}"/>
              </a:ext>
            </a:extLst>
          </p:cNvPr>
          <p:cNvSpPr>
            <a:spLocks noGrp="1" noChangeArrowheads="1"/>
          </p:cNvSpPr>
          <p:nvPr>
            <p:ph type="sldNum" sz="quarter" idx="10"/>
          </p:nvPr>
        </p:nvSpPr>
        <p:spPr>
          <a:ln/>
        </p:spPr>
        <p:txBody>
          <a:bodyPr/>
          <a:lstStyle>
            <a:lvl1pPr>
              <a:defRPr/>
            </a:lvl1pPr>
          </a:lstStyle>
          <a:p>
            <a:fld id="{CDAB9B80-DF76-48EB-90ED-332DFA16C8C5}" type="slidenum">
              <a:rPr lang="en-US" altLang="en-US" smtClean="0"/>
              <a:pPr/>
              <a:t>‹#›</a:t>
            </a:fld>
            <a:endParaRPr lang="en-US" altLang="en-US"/>
          </a:p>
        </p:txBody>
      </p:sp>
    </p:spTree>
    <p:extLst>
      <p:ext uri="{BB962C8B-B14F-4D97-AF65-F5344CB8AC3E}">
        <p14:creationId xmlns:p14="http://schemas.microsoft.com/office/powerpoint/2010/main" val="115835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xmlns="" id="{F8A17BCC-393D-48FB-8CCD-31D1E0C6FA40}"/>
              </a:ext>
            </a:extLst>
          </p:cNvPr>
          <p:cNvSpPr>
            <a:spLocks noGrp="1" noChangeArrowheads="1"/>
          </p:cNvSpPr>
          <p:nvPr>
            <p:ph type="sldNum" sz="quarter" idx="10"/>
          </p:nvPr>
        </p:nvSpPr>
        <p:spPr>
          <a:ln/>
        </p:spPr>
        <p:txBody>
          <a:bodyPr/>
          <a:lstStyle>
            <a:lvl1pPr>
              <a:defRPr/>
            </a:lvl1pPr>
          </a:lstStyle>
          <a:p>
            <a:fld id="{D7F13DB9-4DBA-4FBB-AEC4-DAFE588C3D15}" type="slidenum">
              <a:rPr lang="en-US" altLang="en-US" smtClean="0"/>
              <a:pPr/>
              <a:t>‹#›</a:t>
            </a:fld>
            <a:endParaRPr lang="en-US" altLang="en-US"/>
          </a:p>
        </p:txBody>
      </p:sp>
    </p:spTree>
    <p:extLst>
      <p:ext uri="{BB962C8B-B14F-4D97-AF65-F5344CB8AC3E}">
        <p14:creationId xmlns:p14="http://schemas.microsoft.com/office/powerpoint/2010/main" val="348158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A54EDB4F-7D4C-4F34-9AD3-169F9858A5EE}"/>
              </a:ext>
            </a:extLst>
          </p:cNvPr>
          <p:cNvSpPr>
            <a:spLocks noGrp="1" noChangeArrowheads="1"/>
          </p:cNvSpPr>
          <p:nvPr>
            <p:ph type="sldNum" sz="quarter" idx="10"/>
          </p:nvPr>
        </p:nvSpPr>
        <p:spPr>
          <a:ln/>
        </p:spPr>
        <p:txBody>
          <a:bodyPr/>
          <a:lstStyle>
            <a:lvl1pPr>
              <a:defRPr/>
            </a:lvl1pPr>
          </a:lstStyle>
          <a:p>
            <a:fld id="{56791594-5C2E-4441-B7B6-82984035929F}" type="slidenum">
              <a:rPr lang="en-US" altLang="en-US" smtClean="0"/>
              <a:pPr/>
              <a:t>‹#›</a:t>
            </a:fld>
            <a:endParaRPr lang="en-US" altLang="en-US"/>
          </a:p>
        </p:txBody>
      </p:sp>
    </p:spTree>
    <p:extLst>
      <p:ext uri="{BB962C8B-B14F-4D97-AF65-F5344CB8AC3E}">
        <p14:creationId xmlns:p14="http://schemas.microsoft.com/office/powerpoint/2010/main" val="22724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xmlns="" id="{AA8DFBA5-2441-4C97-8340-430BD863557C}"/>
              </a:ext>
            </a:extLst>
          </p:cNvPr>
          <p:cNvSpPr>
            <a:spLocks noGrp="1" noChangeArrowheads="1"/>
          </p:cNvSpPr>
          <p:nvPr>
            <p:ph type="sldNum" sz="quarter" idx="10"/>
          </p:nvPr>
        </p:nvSpPr>
        <p:spPr>
          <a:ln/>
        </p:spPr>
        <p:txBody>
          <a:bodyPr/>
          <a:lstStyle>
            <a:lvl1pPr>
              <a:defRPr/>
            </a:lvl1pPr>
          </a:lstStyle>
          <a:p>
            <a:fld id="{5A1FC2B3-B7EC-454D-9B6D-F703F1879077}" type="slidenum">
              <a:rPr lang="en-US" altLang="en-US" smtClean="0"/>
              <a:pPr/>
              <a:t>‹#›</a:t>
            </a:fld>
            <a:endParaRPr lang="en-US" altLang="en-US"/>
          </a:p>
        </p:txBody>
      </p:sp>
    </p:spTree>
    <p:extLst>
      <p:ext uri="{BB962C8B-B14F-4D97-AF65-F5344CB8AC3E}">
        <p14:creationId xmlns:p14="http://schemas.microsoft.com/office/powerpoint/2010/main" val="62772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xmlns="" id="{D8B4ACE8-FA36-4C9A-B2D0-93D5FB40D304}"/>
              </a:ext>
            </a:extLst>
          </p:cNvPr>
          <p:cNvSpPr>
            <a:spLocks noGrp="1" noChangeArrowheads="1"/>
          </p:cNvSpPr>
          <p:nvPr>
            <p:ph type="sldNum" sz="quarter" idx="10"/>
          </p:nvPr>
        </p:nvSpPr>
        <p:spPr>
          <a:ln/>
        </p:spPr>
        <p:txBody>
          <a:bodyPr/>
          <a:lstStyle>
            <a:lvl1pPr>
              <a:defRPr/>
            </a:lvl1pPr>
          </a:lstStyle>
          <a:p>
            <a:fld id="{13436E7B-A083-4D63-80EB-4BF9F57C2504}" type="slidenum">
              <a:rPr lang="en-US" altLang="en-US" smtClean="0"/>
              <a:pPr/>
              <a:t>‹#›</a:t>
            </a:fld>
            <a:endParaRPr lang="en-US" altLang="en-US"/>
          </a:p>
        </p:txBody>
      </p:sp>
    </p:spTree>
    <p:extLst>
      <p:ext uri="{BB962C8B-B14F-4D97-AF65-F5344CB8AC3E}">
        <p14:creationId xmlns:p14="http://schemas.microsoft.com/office/powerpoint/2010/main" val="317868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xmlns=""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C6A00A4D-DB2F-4805-9D30-1601D390370A}" type="slidenum">
              <a:rPr lang="en-US" altLang="en-US" smtClean="0"/>
              <a:pPr/>
              <a:t>‹#›</a:t>
            </a:fld>
            <a:endParaRPr lang="en-US" altLang="en-US"/>
          </a:p>
        </p:txBody>
      </p:sp>
      <p:sp>
        <p:nvSpPr>
          <p:cNvPr id="1028" name="Text Box 4">
            <a:extLst>
              <a:ext uri="{FF2B5EF4-FFF2-40B4-BE49-F238E27FC236}">
                <a16:creationId xmlns:a16="http://schemas.microsoft.com/office/drawing/2014/main" xmlns=""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xmlns=""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19.</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xmlns=""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xmlns=""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xmlns=""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xmlns="" id="{8415B884-A6BF-4E61-8F45-53870045B3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xmlns="" id="{9C0BCCEA-1B42-4AE9-A38C-03480ED81B9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41463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798"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19: Recovery System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Example </a:t>
            </a:r>
            <a:r>
              <a:rPr lang="en-US" dirty="0">
                <a:effectLst>
                  <a:outerShdw blurRad="38100" dist="38100" dir="2700000" algn="tl">
                    <a:srgbClr val="C0C0C0"/>
                  </a:outerShdw>
                </a:effectLst>
              </a:rPr>
              <a:t>of Data Access</a:t>
            </a:r>
          </a:p>
        </p:txBody>
      </p:sp>
      <p:pic>
        <p:nvPicPr>
          <p:cNvPr id="3" name="Picture 2"/>
          <p:cNvPicPr>
            <a:picLocks noChangeAspect="1"/>
          </p:cNvPicPr>
          <p:nvPr/>
        </p:nvPicPr>
        <p:blipFill>
          <a:blip r:embed="rId3"/>
          <a:stretch>
            <a:fillRect/>
          </a:stretch>
        </p:blipFill>
        <p:spPr>
          <a:xfrm>
            <a:off x="2255520" y="1256042"/>
            <a:ext cx="5131879" cy="4992737"/>
          </a:xfrm>
          <a:prstGeom prst="rect">
            <a:avLst/>
          </a:prstGeom>
        </p:spPr>
      </p:pic>
    </p:spTree>
    <p:extLst>
      <p:ext uri="{BB962C8B-B14F-4D97-AF65-F5344CB8AC3E}">
        <p14:creationId xmlns:p14="http://schemas.microsoft.com/office/powerpoint/2010/main" val="372167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and Atomicity</a:t>
            </a:r>
          </a:p>
        </p:txBody>
      </p:sp>
      <p:sp>
        <p:nvSpPr>
          <p:cNvPr id="14339" name="Rectangle 3"/>
          <p:cNvSpPr>
            <a:spLocks noGrp="1" noChangeArrowheads="1"/>
          </p:cNvSpPr>
          <p:nvPr>
            <p:ph idx="1"/>
          </p:nvPr>
        </p:nvSpPr>
        <p:spPr>
          <a:xfrm>
            <a:off x="701336" y="1102497"/>
            <a:ext cx="7741328" cy="5367972"/>
          </a:xfrm>
        </p:spPr>
        <p:txBody>
          <a:bodyPr/>
          <a:lstStyle/>
          <a:p>
            <a:r>
              <a:rPr lang="en-US" altLang="en-US" dirty="0"/>
              <a:t>To ensure atomicity despite failures, we first output </a:t>
            </a:r>
            <a:r>
              <a:rPr lang="en-US" altLang="en-US" dirty="0">
                <a:solidFill>
                  <a:srgbClr val="FF0000"/>
                </a:solidFill>
              </a:rPr>
              <a:t>information describing the modifications to stable storage </a:t>
            </a:r>
            <a:r>
              <a:rPr lang="en-US" altLang="en-US" dirty="0"/>
              <a:t>without modifying the database itself.</a:t>
            </a:r>
          </a:p>
          <a:p>
            <a:r>
              <a:rPr lang="en-US" altLang="en-US" dirty="0"/>
              <a:t>We study </a:t>
            </a:r>
            <a:r>
              <a:rPr lang="en-US" altLang="en-US" b="1" dirty="0">
                <a:solidFill>
                  <a:srgbClr val="002060"/>
                </a:solidFill>
              </a:rPr>
              <a:t>log-based recovery</a:t>
            </a:r>
            <a:r>
              <a:rPr lang="en-US" altLang="en-US" dirty="0">
                <a:solidFill>
                  <a:srgbClr val="002060"/>
                </a:solidFill>
              </a:rPr>
              <a:t> </a:t>
            </a:r>
            <a:r>
              <a:rPr lang="en-US" altLang="en-US" b="1" dirty="0">
                <a:solidFill>
                  <a:srgbClr val="002060"/>
                </a:solidFill>
              </a:rPr>
              <a:t>mechanisms</a:t>
            </a:r>
            <a:r>
              <a:rPr lang="en-US" altLang="en-US" dirty="0">
                <a:solidFill>
                  <a:srgbClr val="002060"/>
                </a:solidFill>
              </a:rPr>
              <a:t> </a:t>
            </a:r>
            <a:r>
              <a:rPr lang="en-US" altLang="en-US" dirty="0"/>
              <a:t>in detail</a:t>
            </a:r>
          </a:p>
          <a:p>
            <a:pPr lvl="1"/>
            <a:r>
              <a:rPr lang="en-US" altLang="en-US" dirty="0"/>
              <a:t>We first present key concepts</a:t>
            </a:r>
          </a:p>
          <a:p>
            <a:pPr lvl="1"/>
            <a:r>
              <a:rPr lang="en-US" altLang="en-US" dirty="0"/>
              <a:t>And then present the actual recovery algorithm</a:t>
            </a:r>
          </a:p>
          <a:p>
            <a:r>
              <a:rPr lang="en-US" altLang="en-US" dirty="0"/>
              <a:t>Less used alternative: </a:t>
            </a:r>
            <a:r>
              <a:rPr lang="en-US" altLang="en-US" b="1" dirty="0">
                <a:solidFill>
                  <a:srgbClr val="002060"/>
                </a:solidFill>
              </a:rPr>
              <a:t>shadow-copy</a:t>
            </a:r>
            <a:r>
              <a:rPr lang="en-US" altLang="en-US" b="1" dirty="0">
                <a:solidFill>
                  <a:srgbClr val="000099"/>
                </a:solidFill>
              </a:rPr>
              <a:t> </a:t>
            </a:r>
            <a:r>
              <a:rPr lang="en-US" altLang="en-US" dirty="0"/>
              <a:t>and</a:t>
            </a:r>
            <a:r>
              <a:rPr lang="en-US" altLang="en-US" dirty="0">
                <a:solidFill>
                  <a:srgbClr val="000099"/>
                </a:solidFill>
              </a:rPr>
              <a:t> </a:t>
            </a:r>
            <a:r>
              <a:rPr lang="en-US" altLang="en-US" b="1" dirty="0">
                <a:solidFill>
                  <a:srgbClr val="002060"/>
                </a:solidFill>
              </a:rPr>
              <a:t>shadow-paging</a:t>
            </a:r>
            <a:r>
              <a:rPr lang="en-US" altLang="en-US" b="1" dirty="0">
                <a:solidFill>
                  <a:srgbClr val="000099"/>
                </a:solidFill>
              </a:rPr>
              <a:t> </a:t>
            </a:r>
            <a:r>
              <a:rPr lang="en-US" altLang="en-US" dirty="0"/>
              <a:t>(brief details in book)</a:t>
            </a:r>
          </a:p>
          <a:p>
            <a:pPr>
              <a:buFont typeface="Monotype Sorts" charset="2"/>
              <a:buNone/>
            </a:pPr>
            <a:endParaRPr lang="en-US" altLang="en-US" dirty="0"/>
          </a:p>
        </p:txBody>
      </p:sp>
      <p:pic>
        <p:nvPicPr>
          <p:cNvPr id="14340" name="Picture 1" descr="15-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3988222"/>
            <a:ext cx="363855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2"/>
          <p:cNvSpPr txBox="1">
            <a:spLocks noChangeArrowheads="1"/>
          </p:cNvSpPr>
          <p:nvPr/>
        </p:nvSpPr>
        <p:spPr bwMode="auto">
          <a:xfrm>
            <a:off x="1301750" y="5093122"/>
            <a:ext cx="163698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700" b="1" dirty="0">
                <a:solidFill>
                  <a:srgbClr val="002060"/>
                </a:solidFill>
              </a:rPr>
              <a:t>shadow-copy</a:t>
            </a:r>
            <a:r>
              <a:rPr lang="en-US" altLang="en-US" sz="1700" b="1" dirty="0">
                <a:solidFill>
                  <a:srgbClr val="000099"/>
                </a:solidFill>
              </a:rPr>
              <a:t> </a:t>
            </a:r>
            <a:endParaRPr lang="en-US" alt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Log-Based Recovery</a:t>
            </a:r>
          </a:p>
        </p:txBody>
      </p:sp>
      <p:sp>
        <p:nvSpPr>
          <p:cNvPr id="15363" name="Rectangle 3"/>
          <p:cNvSpPr>
            <a:spLocks noGrp="1" noChangeArrowheads="1"/>
          </p:cNvSpPr>
          <p:nvPr>
            <p:ph idx="1"/>
          </p:nvPr>
        </p:nvSpPr>
        <p:spPr>
          <a:xfrm>
            <a:off x="674702" y="1102497"/>
            <a:ext cx="7838983" cy="5367972"/>
          </a:xfrm>
          <a:prstGeom prst="rect">
            <a:avLst/>
          </a:prstGeom>
        </p:spPr>
        <p:txBody>
          <a:bodyPr/>
          <a:lstStyle/>
          <a:p>
            <a:pPr>
              <a:lnSpc>
                <a:spcPct val="90000"/>
              </a:lnSpc>
            </a:pPr>
            <a:r>
              <a:rPr lang="en-US" altLang="en-US" dirty="0">
                <a:solidFill>
                  <a:srgbClr val="FF0000"/>
                </a:solidFill>
              </a:rPr>
              <a:t>A  </a:t>
            </a:r>
            <a:r>
              <a:rPr lang="en-US" altLang="en-US" b="1" dirty="0">
                <a:solidFill>
                  <a:srgbClr val="FF0000"/>
                </a:solidFill>
              </a:rPr>
              <a:t>log</a:t>
            </a:r>
            <a:r>
              <a:rPr lang="en-US" altLang="en-US" dirty="0">
                <a:solidFill>
                  <a:srgbClr val="FF0000"/>
                </a:solidFill>
              </a:rPr>
              <a:t>  is a sequence of  </a:t>
            </a:r>
            <a:r>
              <a:rPr lang="en-US" altLang="en-US" b="1" dirty="0">
                <a:solidFill>
                  <a:srgbClr val="FF0000"/>
                </a:solidFill>
              </a:rPr>
              <a:t>log records</a:t>
            </a:r>
            <a:r>
              <a:rPr lang="en-US" altLang="en-US" dirty="0"/>
              <a:t>. </a:t>
            </a:r>
            <a:r>
              <a:rPr lang="en-US" altLang="en-US" dirty="0">
                <a:solidFill>
                  <a:srgbClr val="FF0000"/>
                </a:solidFill>
              </a:rPr>
              <a:t>The records  keep information about update activities on the database.</a:t>
            </a:r>
          </a:p>
          <a:p>
            <a:pPr lvl="1">
              <a:lnSpc>
                <a:spcPct val="90000"/>
              </a:lnSpc>
            </a:pPr>
            <a:r>
              <a:rPr lang="en-US" altLang="en-US" dirty="0"/>
              <a:t>The </a:t>
            </a:r>
            <a:r>
              <a:rPr lang="en-US" altLang="en-US" b="1" dirty="0"/>
              <a:t>log</a:t>
            </a:r>
            <a:r>
              <a:rPr lang="en-US" altLang="en-US" dirty="0"/>
              <a:t> is kept on stable storage </a:t>
            </a:r>
          </a:p>
          <a:p>
            <a:pPr>
              <a:lnSpc>
                <a:spcPct val="90000"/>
              </a:lnSpc>
            </a:pPr>
            <a:r>
              <a:rPr lang="en-US" altLang="en-US" dirty="0"/>
              <a:t>When transaction </a:t>
            </a:r>
            <a:r>
              <a:rPr lang="en-US" altLang="en-US" i="1" dirty="0" err="1"/>
              <a:t>T</a:t>
            </a:r>
            <a:r>
              <a:rPr lang="en-US" altLang="en-US" i="1" baseline="-25000" dirty="0" err="1"/>
              <a:t>i</a:t>
            </a:r>
            <a:r>
              <a:rPr lang="en-US" altLang="en-US" i="1" dirty="0"/>
              <a:t> </a:t>
            </a:r>
            <a:r>
              <a:rPr lang="en-US" altLang="en-US" dirty="0"/>
              <a:t>starts, it registers itself by writing a </a:t>
            </a:r>
          </a:p>
          <a:p>
            <a:pPr marL="0" indent="0">
              <a:lnSpc>
                <a:spcPct val="90000"/>
              </a:lnSpc>
              <a:buNone/>
            </a:pPr>
            <a:r>
              <a:rPr lang="en-US" altLang="en-US" sz="800" dirty="0"/>
              <a:t> </a:t>
            </a:r>
            <a:r>
              <a:rPr lang="en-US" altLang="en-US" dirty="0"/>
              <a:t/>
            </a:r>
            <a:br>
              <a:rPr lang="en-US" altLang="en-US" dirty="0"/>
            </a:br>
            <a:r>
              <a:rPr lang="en-US" altLang="en-US" dirty="0">
                <a:solidFill>
                  <a:srgbClr val="FF0000"/>
                </a:solidFill>
              </a:rPr>
              <a:t>       </a:t>
            </a:r>
            <a:r>
              <a:rPr lang="en-US" altLang="en-US" i="1" dirty="0">
                <a:solidFill>
                  <a:srgbClr val="FF0000"/>
                </a:solidFill>
              </a:rPr>
              <a:t>&lt;</a:t>
            </a:r>
            <a:r>
              <a:rPr lang="en-US" altLang="en-US" i="1" dirty="0" err="1">
                <a:solidFill>
                  <a:srgbClr val="FF0000"/>
                </a:solidFill>
              </a:rPr>
              <a:t>T</a:t>
            </a:r>
            <a:r>
              <a:rPr lang="en-US" altLang="en-US" i="1" baseline="-25000" dirty="0" err="1">
                <a:solidFill>
                  <a:srgbClr val="FF0000"/>
                </a:solidFill>
              </a:rPr>
              <a:t>i</a:t>
            </a:r>
            <a:r>
              <a:rPr lang="en-US" altLang="en-US" i="1" baseline="-25000" dirty="0">
                <a:solidFill>
                  <a:srgbClr val="FF0000"/>
                </a:solidFill>
              </a:rPr>
              <a:t>  </a:t>
            </a:r>
            <a:r>
              <a:rPr lang="en-US" altLang="en-US" b="1" dirty="0">
                <a:solidFill>
                  <a:srgbClr val="FF0000"/>
                </a:solidFill>
              </a:rPr>
              <a:t>start</a:t>
            </a:r>
            <a:r>
              <a:rPr lang="en-US" altLang="en-US" dirty="0">
                <a:solidFill>
                  <a:srgbClr val="FF0000"/>
                </a:solidFill>
              </a:rPr>
              <a:t>&gt; log record</a:t>
            </a:r>
          </a:p>
          <a:p>
            <a:pPr marL="0" indent="0">
              <a:lnSpc>
                <a:spcPct val="90000"/>
              </a:lnSpc>
              <a:buNone/>
            </a:pPr>
            <a:endParaRPr lang="en-US" altLang="en-US" sz="800" dirty="0"/>
          </a:p>
          <a:p>
            <a:pPr>
              <a:lnSpc>
                <a:spcPct val="90000"/>
              </a:lnSpc>
            </a:pPr>
            <a:r>
              <a:rPr lang="en-US" altLang="en-US" i="1" dirty="0"/>
              <a:t>Before </a:t>
            </a:r>
            <a:r>
              <a:rPr lang="en-US" altLang="en-US" i="1" dirty="0" err="1"/>
              <a:t>T</a:t>
            </a:r>
            <a:r>
              <a:rPr lang="en-US" altLang="en-US" i="1" baseline="-25000" dirty="0" err="1"/>
              <a:t>i</a:t>
            </a:r>
            <a:r>
              <a:rPr lang="en-US" altLang="en-US" i="1" dirty="0"/>
              <a:t> </a:t>
            </a:r>
            <a:r>
              <a:rPr lang="en-US" altLang="en-US" dirty="0"/>
              <a:t>executes </a:t>
            </a:r>
            <a:r>
              <a:rPr lang="en-US" altLang="en-US" b="1" dirty="0"/>
              <a:t>write</a:t>
            </a:r>
            <a:r>
              <a:rPr lang="en-US" altLang="en-US" dirty="0"/>
              <a:t>(</a:t>
            </a:r>
            <a:r>
              <a:rPr lang="en-US" altLang="en-US" i="1" dirty="0"/>
              <a:t>X</a:t>
            </a:r>
            <a:r>
              <a:rPr lang="en-US" altLang="en-US" dirty="0"/>
              <a:t>), a log record </a:t>
            </a:r>
          </a:p>
          <a:p>
            <a:pPr marL="0" indent="0">
              <a:lnSpc>
                <a:spcPct val="90000"/>
              </a:lnSpc>
              <a:buNone/>
            </a:pPr>
            <a:r>
              <a:rPr lang="en-US" altLang="en-US" sz="800" dirty="0"/>
              <a:t> </a:t>
            </a:r>
            <a:r>
              <a:rPr lang="en-US" altLang="en-US" dirty="0"/>
              <a:t/>
            </a:r>
            <a:br>
              <a:rPr lang="en-US" altLang="en-US" dirty="0"/>
            </a:br>
            <a:r>
              <a:rPr lang="en-US" altLang="en-US" dirty="0">
                <a:solidFill>
                  <a:srgbClr val="FF0000"/>
                </a:solidFill>
              </a:rPr>
              <a:t>       </a:t>
            </a:r>
            <a:r>
              <a:rPr lang="en-US" altLang="en-US" i="1" dirty="0">
                <a:solidFill>
                  <a:srgbClr val="FF0000"/>
                </a:solidFill>
              </a:rPr>
              <a:t>&lt;</a:t>
            </a:r>
            <a:r>
              <a:rPr lang="en-US" altLang="en-US" i="1" dirty="0" err="1">
                <a:solidFill>
                  <a:srgbClr val="FF0000"/>
                </a:solidFill>
              </a:rPr>
              <a:t>T</a:t>
            </a:r>
            <a:r>
              <a:rPr lang="en-US" altLang="en-US" i="1" baseline="-25000" dirty="0" err="1">
                <a:solidFill>
                  <a:srgbClr val="FF0000"/>
                </a:solidFill>
              </a:rPr>
              <a:t>i</a:t>
            </a:r>
            <a:r>
              <a:rPr lang="en-US" altLang="en-US" i="1" dirty="0">
                <a:solidFill>
                  <a:srgbClr val="FF0000"/>
                </a:solidFill>
              </a:rPr>
              <a:t>, X,  V</a:t>
            </a:r>
            <a:r>
              <a:rPr lang="en-US" altLang="en-US" i="1" baseline="-25000" dirty="0">
                <a:solidFill>
                  <a:srgbClr val="FF0000"/>
                </a:solidFill>
              </a:rPr>
              <a:t>1</a:t>
            </a:r>
            <a:r>
              <a:rPr lang="en-US" altLang="en-US" i="1" dirty="0">
                <a:solidFill>
                  <a:srgbClr val="FF0000"/>
                </a:solidFill>
              </a:rPr>
              <a:t>,  V</a:t>
            </a:r>
            <a:r>
              <a:rPr lang="en-US" altLang="en-US" i="1" baseline="-25000" dirty="0">
                <a:solidFill>
                  <a:srgbClr val="FF0000"/>
                </a:solidFill>
              </a:rPr>
              <a:t>2</a:t>
            </a:r>
            <a:r>
              <a:rPr lang="en-US" altLang="en-US" i="1" dirty="0">
                <a:solidFill>
                  <a:srgbClr val="FF0000"/>
                </a:solidFill>
              </a:rPr>
              <a:t>&gt;  </a:t>
            </a:r>
            <a:br>
              <a:rPr lang="en-US" altLang="en-US" i="1" dirty="0">
                <a:solidFill>
                  <a:srgbClr val="FF0000"/>
                </a:solidFill>
              </a:rPr>
            </a:br>
            <a:r>
              <a:rPr lang="en-US" altLang="en-US" sz="800" i="1" dirty="0"/>
              <a:t> </a:t>
            </a:r>
          </a:p>
          <a:p>
            <a:pPr marL="0" indent="0">
              <a:lnSpc>
                <a:spcPct val="90000"/>
              </a:lnSpc>
              <a:buNone/>
            </a:pPr>
            <a:r>
              <a:rPr lang="en-US" altLang="en-US" i="1" dirty="0"/>
              <a:t>        </a:t>
            </a:r>
            <a:r>
              <a:rPr lang="en-US" altLang="en-US" dirty="0"/>
              <a:t>is written, where</a:t>
            </a:r>
            <a:r>
              <a:rPr lang="en-US" altLang="en-US" i="1" dirty="0"/>
              <a:t> V</a:t>
            </a:r>
            <a:r>
              <a:rPr lang="en-US" altLang="en-US" i="1" baseline="-25000" dirty="0"/>
              <a:t>1</a:t>
            </a:r>
            <a:r>
              <a:rPr lang="en-US" altLang="en-US" dirty="0"/>
              <a:t> is the value of </a:t>
            </a:r>
            <a:r>
              <a:rPr lang="en-US" altLang="en-US" i="1" dirty="0"/>
              <a:t>X</a:t>
            </a:r>
            <a:r>
              <a:rPr lang="en-US" altLang="en-US" dirty="0"/>
              <a:t>  before the write (the </a:t>
            </a:r>
            <a:r>
              <a:rPr lang="en-US" altLang="en-US" b="1" dirty="0">
                <a:solidFill>
                  <a:srgbClr val="002060"/>
                </a:solidFill>
              </a:rPr>
              <a:t>old </a:t>
            </a:r>
          </a:p>
          <a:p>
            <a:pPr marL="0" indent="0">
              <a:lnSpc>
                <a:spcPct val="90000"/>
              </a:lnSpc>
              <a:buNone/>
            </a:pPr>
            <a:r>
              <a:rPr lang="en-US" altLang="en-US" b="1" dirty="0">
                <a:solidFill>
                  <a:srgbClr val="002060"/>
                </a:solidFill>
              </a:rPr>
              <a:t>       value</a:t>
            </a:r>
            <a:r>
              <a:rPr lang="en-US" altLang="en-US" dirty="0"/>
              <a:t>)</a:t>
            </a:r>
            <a:r>
              <a:rPr lang="en-US" altLang="en-US" b="1" dirty="0"/>
              <a:t>,</a:t>
            </a:r>
            <a:r>
              <a:rPr lang="en-US" altLang="en-US" dirty="0"/>
              <a:t> and </a:t>
            </a:r>
            <a:r>
              <a:rPr lang="en-US" altLang="en-US" i="1" dirty="0"/>
              <a:t>V</a:t>
            </a:r>
            <a:r>
              <a:rPr lang="en-US" altLang="en-US" i="1" baseline="-25000" dirty="0"/>
              <a:t>2</a:t>
            </a:r>
            <a:r>
              <a:rPr lang="en-US" altLang="en-US" i="1" dirty="0"/>
              <a:t> </a:t>
            </a:r>
            <a:r>
              <a:rPr lang="en-US" altLang="en-US" dirty="0"/>
              <a:t>is the value to be written to </a:t>
            </a:r>
            <a:r>
              <a:rPr lang="en-US" altLang="en-US" i="1" dirty="0"/>
              <a:t>X </a:t>
            </a:r>
            <a:r>
              <a:rPr lang="en-US" altLang="en-US" dirty="0"/>
              <a:t>(the </a:t>
            </a:r>
            <a:r>
              <a:rPr lang="en-US" altLang="en-US" b="1" dirty="0">
                <a:solidFill>
                  <a:srgbClr val="002060"/>
                </a:solidFill>
              </a:rPr>
              <a:t>new value</a:t>
            </a:r>
            <a:r>
              <a:rPr lang="en-US" altLang="en-US" dirty="0"/>
              <a:t>). </a:t>
            </a:r>
          </a:p>
          <a:p>
            <a:pPr>
              <a:lnSpc>
                <a:spcPct val="90000"/>
              </a:lnSpc>
            </a:pPr>
            <a:r>
              <a:rPr lang="en-US" altLang="en-US" dirty="0"/>
              <a:t>When </a:t>
            </a:r>
            <a:r>
              <a:rPr lang="en-US" altLang="en-US" i="1" dirty="0" err="1"/>
              <a:t>T</a:t>
            </a:r>
            <a:r>
              <a:rPr lang="en-US" altLang="en-US" i="1" baseline="-25000" dirty="0" err="1"/>
              <a:t>i</a:t>
            </a:r>
            <a:r>
              <a:rPr lang="en-US" altLang="en-US" dirty="0"/>
              <a:t> finishes it last statement, the log record </a:t>
            </a:r>
            <a:r>
              <a:rPr lang="en-US" altLang="en-US" dirty="0">
                <a:solidFill>
                  <a:srgbClr val="FF0000"/>
                </a:solidFill>
              </a:rPr>
              <a:t>&lt;</a:t>
            </a:r>
            <a:r>
              <a:rPr lang="en-US" altLang="en-US" i="1" dirty="0" err="1">
                <a:solidFill>
                  <a:srgbClr val="FF0000"/>
                </a:solidFill>
              </a:rPr>
              <a:t>T</a:t>
            </a:r>
            <a:r>
              <a:rPr lang="en-US" altLang="en-US" i="1" baseline="-25000" dirty="0" err="1">
                <a:solidFill>
                  <a:srgbClr val="FF0000"/>
                </a:solidFill>
              </a:rPr>
              <a:t>i</a:t>
            </a:r>
            <a:r>
              <a:rPr lang="en-US" altLang="en-US" i="1" dirty="0">
                <a:solidFill>
                  <a:srgbClr val="FF0000"/>
                </a:solidFill>
              </a:rPr>
              <a:t> </a:t>
            </a:r>
            <a:r>
              <a:rPr lang="en-US" altLang="en-US" b="1" i="1" dirty="0">
                <a:solidFill>
                  <a:srgbClr val="FF0000"/>
                </a:solidFill>
              </a:rPr>
              <a:t> </a:t>
            </a:r>
            <a:r>
              <a:rPr lang="en-US" altLang="en-US" b="1" dirty="0">
                <a:solidFill>
                  <a:srgbClr val="FF0000"/>
                </a:solidFill>
              </a:rPr>
              <a:t>commi</a:t>
            </a:r>
            <a:r>
              <a:rPr lang="en-US" altLang="en-US" dirty="0">
                <a:solidFill>
                  <a:srgbClr val="FF0000"/>
                </a:solidFill>
              </a:rPr>
              <a:t>t&gt; </a:t>
            </a:r>
            <a:r>
              <a:rPr lang="en-US" altLang="en-US" dirty="0"/>
              <a:t>is written. </a:t>
            </a:r>
          </a:p>
          <a:p>
            <a:pPr>
              <a:lnSpc>
                <a:spcPct val="90000"/>
              </a:lnSpc>
            </a:pPr>
            <a:r>
              <a:rPr lang="en-US" altLang="en-US" dirty="0"/>
              <a:t>Two approaches using logs</a:t>
            </a:r>
          </a:p>
          <a:p>
            <a:pPr lvl="1">
              <a:lnSpc>
                <a:spcPct val="90000"/>
              </a:lnSpc>
            </a:pPr>
            <a:r>
              <a:rPr lang="en-US" altLang="en-US" dirty="0"/>
              <a:t>Immediate database modification</a:t>
            </a:r>
          </a:p>
          <a:p>
            <a:pPr lvl="1">
              <a:lnSpc>
                <a:spcPct val="90000"/>
              </a:lnSpc>
            </a:pPr>
            <a:r>
              <a:rPr lang="en-US" altLang="en-US" dirty="0"/>
              <a:t>Deferred database modification.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pic>
        <p:nvPicPr>
          <p:cNvPr id="4" name="Content Placeholder 3"/>
          <p:cNvPicPr>
            <a:picLocks noGrp="1" noChangeAspect="1"/>
          </p:cNvPicPr>
          <p:nvPr>
            <p:ph idx="1"/>
          </p:nvPr>
        </p:nvPicPr>
        <p:blipFill>
          <a:blip r:embed="rId2"/>
          <a:stretch>
            <a:fillRect/>
          </a:stretch>
        </p:blipFill>
        <p:spPr>
          <a:xfrm>
            <a:off x="1181305" y="1511879"/>
            <a:ext cx="5925377" cy="1952898"/>
          </a:xfrm>
          <a:prstGeom prst="rect">
            <a:avLst/>
          </a:prstGeom>
        </p:spPr>
      </p:pic>
      <p:pic>
        <p:nvPicPr>
          <p:cNvPr id="5" name="Picture 4"/>
          <p:cNvPicPr>
            <a:picLocks noChangeAspect="1"/>
          </p:cNvPicPr>
          <p:nvPr/>
        </p:nvPicPr>
        <p:blipFill>
          <a:blip r:embed="rId3"/>
          <a:stretch>
            <a:fillRect/>
          </a:stretch>
        </p:blipFill>
        <p:spPr>
          <a:xfrm>
            <a:off x="1332036" y="3642852"/>
            <a:ext cx="4847537" cy="1445722"/>
          </a:xfrm>
          <a:prstGeom prst="rect">
            <a:avLst/>
          </a:prstGeom>
        </p:spPr>
      </p:pic>
    </p:spTree>
    <p:extLst>
      <p:ext uri="{BB962C8B-B14F-4D97-AF65-F5344CB8AC3E}">
        <p14:creationId xmlns:p14="http://schemas.microsoft.com/office/powerpoint/2010/main" val="99601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Immediate Database Modification</a:t>
            </a:r>
          </a:p>
        </p:txBody>
      </p:sp>
      <p:sp>
        <p:nvSpPr>
          <p:cNvPr id="16387" name="Rectangle 3"/>
          <p:cNvSpPr>
            <a:spLocks noGrp="1" noChangeArrowheads="1"/>
          </p:cNvSpPr>
          <p:nvPr>
            <p:ph idx="1"/>
          </p:nvPr>
        </p:nvSpPr>
        <p:spPr>
          <a:xfrm>
            <a:off x="692458" y="1102497"/>
            <a:ext cx="7528264" cy="5367972"/>
          </a:xfrm>
          <a:prstGeom prst="rect">
            <a:avLst/>
          </a:prstGeom>
        </p:spPr>
        <p:txBody>
          <a:bodyPr/>
          <a:lstStyle/>
          <a:p>
            <a:pPr>
              <a:lnSpc>
                <a:spcPct val="90000"/>
              </a:lnSpc>
            </a:pPr>
            <a:r>
              <a:rPr lang="en-US" altLang="en-US" dirty="0"/>
              <a:t>The </a:t>
            </a:r>
            <a:r>
              <a:rPr lang="en-US" altLang="en-US" b="1" dirty="0">
                <a:solidFill>
                  <a:srgbClr val="002060"/>
                </a:solidFill>
              </a:rPr>
              <a:t>immediate-modification</a:t>
            </a:r>
            <a:r>
              <a:rPr lang="en-US" altLang="en-US" dirty="0"/>
              <a:t> scheme allows updates of an uncommitted transaction to be made to the buffer, or the disk itself, before the transaction commits</a:t>
            </a:r>
          </a:p>
          <a:p>
            <a:pPr>
              <a:lnSpc>
                <a:spcPct val="90000"/>
              </a:lnSpc>
            </a:pPr>
            <a:r>
              <a:rPr lang="en-US" altLang="en-US" dirty="0"/>
              <a:t>Update log record must be written </a:t>
            </a:r>
            <a:r>
              <a:rPr lang="en-US" altLang="en-US" i="1" dirty="0"/>
              <a:t>before</a:t>
            </a:r>
            <a:r>
              <a:rPr lang="en-US" altLang="en-US" dirty="0"/>
              <a:t> database item is written</a:t>
            </a:r>
          </a:p>
          <a:p>
            <a:pPr lvl="1">
              <a:lnSpc>
                <a:spcPct val="90000"/>
              </a:lnSpc>
            </a:pPr>
            <a:r>
              <a:rPr lang="en-US" altLang="en-US" dirty="0"/>
              <a:t>We assume that the log record is output directly to stable storage</a:t>
            </a:r>
          </a:p>
          <a:p>
            <a:pPr lvl="1">
              <a:lnSpc>
                <a:spcPct val="90000"/>
              </a:lnSpc>
            </a:pPr>
            <a:r>
              <a:rPr lang="en-US" altLang="en-US" dirty="0"/>
              <a:t>(Will see later that how to postpone log record output to some extent)</a:t>
            </a:r>
          </a:p>
          <a:p>
            <a:pPr>
              <a:lnSpc>
                <a:spcPct val="90000"/>
              </a:lnSpc>
            </a:pPr>
            <a:r>
              <a:rPr lang="en-US" altLang="en-US" dirty="0"/>
              <a:t>Output of updated blocks to disk can take place at any time before or after transaction commit</a:t>
            </a:r>
          </a:p>
          <a:p>
            <a:pPr>
              <a:lnSpc>
                <a:spcPct val="90000"/>
              </a:lnSpc>
            </a:pPr>
            <a:r>
              <a:rPr lang="en-US" altLang="en-US" dirty="0"/>
              <a:t>Order in which blocks are output can be different from the order in which they are written.</a:t>
            </a:r>
          </a:p>
          <a:p>
            <a:pPr>
              <a:lnSpc>
                <a:spcPct val="90000"/>
              </a:lnSpc>
            </a:pPr>
            <a:r>
              <a:rPr lang="en-US" altLang="en-US" dirty="0"/>
              <a:t>The </a:t>
            </a:r>
            <a:r>
              <a:rPr lang="en-US" altLang="en-US" b="1" dirty="0">
                <a:solidFill>
                  <a:srgbClr val="002060"/>
                </a:solidFill>
              </a:rPr>
              <a:t>deferred-modification</a:t>
            </a:r>
            <a:r>
              <a:rPr lang="en-US" altLang="en-US" dirty="0"/>
              <a:t> scheme performs updates to buffer/disk only at the time of transaction commit</a:t>
            </a:r>
          </a:p>
          <a:p>
            <a:pPr lvl="1">
              <a:lnSpc>
                <a:spcPct val="90000"/>
              </a:lnSpc>
            </a:pPr>
            <a:r>
              <a:rPr lang="en-US" altLang="en-US" dirty="0"/>
              <a:t>Simplifies some aspects of recovery</a:t>
            </a:r>
          </a:p>
          <a:p>
            <a:pPr lvl="1">
              <a:lnSpc>
                <a:spcPct val="90000"/>
              </a:lnSpc>
            </a:pPr>
            <a:r>
              <a:rPr lang="en-US" altLang="en-US" dirty="0"/>
              <a:t>But has overhead of storing local copy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Transaction Commit</a:t>
            </a:r>
          </a:p>
        </p:txBody>
      </p:sp>
      <p:sp>
        <p:nvSpPr>
          <p:cNvPr id="17411" name="Rectangle 3"/>
          <p:cNvSpPr>
            <a:spLocks noGrp="1" noChangeArrowheads="1"/>
          </p:cNvSpPr>
          <p:nvPr>
            <p:ph idx="1"/>
          </p:nvPr>
        </p:nvSpPr>
        <p:spPr>
          <a:xfrm>
            <a:off x="692458" y="1102497"/>
            <a:ext cx="7705818" cy="3780221"/>
          </a:xfrm>
        </p:spPr>
        <p:txBody>
          <a:bodyPr/>
          <a:lstStyle/>
          <a:p>
            <a:r>
              <a:rPr lang="en-US" altLang="en-US" dirty="0"/>
              <a:t>A transaction is said to have committed </a:t>
            </a:r>
            <a:r>
              <a:rPr lang="en-US" altLang="en-US" dirty="0">
                <a:solidFill>
                  <a:srgbClr val="FF0000"/>
                </a:solidFill>
              </a:rPr>
              <a:t>when its commit log record is output to stable storage </a:t>
            </a:r>
          </a:p>
          <a:p>
            <a:pPr lvl="1"/>
            <a:r>
              <a:rPr lang="en-US" altLang="en-US" dirty="0"/>
              <a:t>All previous log records of the transaction must have been output already </a:t>
            </a:r>
          </a:p>
          <a:p>
            <a:r>
              <a:rPr lang="en-US" altLang="en-US" dirty="0"/>
              <a:t>Writes performed by a transaction may still be in the buffer when the transaction commits, and may be output later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z="3000">
                <a:effectLst>
                  <a:outerShdw blurRad="38100" dist="38100" dir="2700000" algn="tl">
                    <a:srgbClr val="C0C0C0"/>
                  </a:outerShdw>
                </a:effectLst>
              </a:rPr>
              <a:t>Immediate Database Modification Example</a:t>
            </a:r>
          </a:p>
        </p:txBody>
      </p:sp>
      <p:sp>
        <p:nvSpPr>
          <p:cNvPr id="18435" name="Rectangle 3"/>
          <p:cNvSpPr>
            <a:spLocks noGrp="1" noChangeArrowheads="1"/>
          </p:cNvSpPr>
          <p:nvPr>
            <p:ph idx="1"/>
          </p:nvPr>
        </p:nvSpPr>
        <p:spPr>
          <a:xfrm>
            <a:off x="674703" y="1102497"/>
            <a:ext cx="8170847" cy="5367972"/>
          </a:xfrm>
          <a:prstGeom prst="rect">
            <a:avLst/>
          </a:prstGeom>
        </p:spPr>
        <p:txBody>
          <a:bodyPr/>
          <a:lstStyle/>
          <a:p>
            <a:pPr>
              <a:buFont typeface="Monotype Sorts" charset="2"/>
              <a:buNone/>
            </a:pPr>
            <a:r>
              <a:rPr lang="en-US" altLang="en-US" b="1" dirty="0"/>
              <a:t>Log                                Write                     Output</a:t>
            </a:r>
            <a:endParaRPr lang="en-US" altLang="en-US" dirty="0"/>
          </a:p>
          <a:p>
            <a:pPr>
              <a:lnSpc>
                <a:spcPct val="80000"/>
              </a:lnSpc>
              <a:buFont typeface="Monotype Sorts" charset="2"/>
              <a:buNone/>
            </a:pPr>
            <a:endParaRPr lang="en-US" altLang="en-US" dirty="0"/>
          </a:p>
          <a:p>
            <a:pPr>
              <a:lnSpc>
                <a:spcPct val="60000"/>
              </a:lnSpc>
              <a:buFont typeface="Monotype Sorts" charset="2"/>
              <a:buNone/>
            </a:pPr>
            <a:r>
              <a:rPr lang="en-US" altLang="en-US" dirty="0"/>
              <a:t>&lt;</a:t>
            </a:r>
            <a:r>
              <a:rPr lang="en-US" altLang="en-US" i="1" dirty="0"/>
              <a:t>T</a:t>
            </a:r>
            <a:r>
              <a:rPr lang="en-US" altLang="en-US" baseline="-25000" dirty="0"/>
              <a:t>0</a:t>
            </a:r>
            <a:r>
              <a:rPr lang="en-US" altLang="en-US" i="1" dirty="0"/>
              <a:t> </a:t>
            </a:r>
            <a:r>
              <a:rPr lang="en-US" altLang="en-US" b="1" dirty="0"/>
              <a:t>start</a:t>
            </a:r>
            <a:r>
              <a:rPr lang="en-US" altLang="en-US" dirty="0"/>
              <a:t>&gt;</a:t>
            </a:r>
          </a:p>
          <a:p>
            <a:pPr>
              <a:buFont typeface="Monotype Sorts" charset="2"/>
              <a:buNone/>
            </a:pPr>
            <a:r>
              <a:rPr lang="en-US" altLang="en-US" dirty="0"/>
              <a:t>&lt;</a:t>
            </a:r>
            <a:r>
              <a:rPr lang="en-US" altLang="en-US" i="1" dirty="0"/>
              <a:t>T</a:t>
            </a:r>
            <a:r>
              <a:rPr lang="en-US" altLang="en-US" baseline="-25000" dirty="0"/>
              <a:t>0</a:t>
            </a:r>
            <a:r>
              <a:rPr lang="en-US" altLang="en-US" i="1" dirty="0"/>
              <a:t>,</a:t>
            </a:r>
            <a:r>
              <a:rPr lang="en-US" altLang="en-US" dirty="0"/>
              <a:t> A, 1000, 950&gt;</a:t>
            </a:r>
          </a:p>
          <a:p>
            <a:pPr>
              <a:lnSpc>
                <a:spcPct val="70000"/>
              </a:lnSpc>
              <a:buFont typeface="Monotype Sorts" charset="2"/>
              <a:buNone/>
            </a:pPr>
            <a:r>
              <a:rPr lang="en-US" altLang="en-US" i="1" dirty="0"/>
              <a:t>&lt;T</a:t>
            </a:r>
            <a:r>
              <a:rPr lang="en-US" altLang="en-US" baseline="-25000" dirty="0"/>
              <a:t>0</a:t>
            </a:r>
            <a:r>
              <a:rPr lang="en-US" altLang="en-US" i="1" dirty="0"/>
              <a:t>,</a:t>
            </a:r>
            <a:r>
              <a:rPr lang="en-US" altLang="en-US" dirty="0"/>
              <a:t> B, 2000, 2050&gt;</a:t>
            </a:r>
          </a:p>
          <a:p>
            <a:pPr>
              <a:lnSpc>
                <a:spcPct val="80000"/>
              </a:lnSpc>
              <a:buFont typeface="Monotype Sorts" charset="2"/>
              <a:buNone/>
            </a:pPr>
            <a:r>
              <a:rPr lang="en-US" altLang="en-US" dirty="0"/>
              <a:t>                                    </a:t>
            </a:r>
            <a:r>
              <a:rPr lang="en-US" altLang="en-US" i="1" dirty="0"/>
              <a:t>A</a:t>
            </a:r>
            <a:r>
              <a:rPr lang="en-US" altLang="en-US" dirty="0"/>
              <a:t> = 950</a:t>
            </a:r>
          </a:p>
          <a:p>
            <a:pPr>
              <a:lnSpc>
                <a:spcPct val="60000"/>
              </a:lnSpc>
              <a:buFont typeface="Monotype Sorts" charset="2"/>
              <a:buNone/>
            </a:pPr>
            <a:r>
              <a:rPr lang="en-US" altLang="en-US" dirty="0"/>
              <a:t>                                    </a:t>
            </a:r>
            <a:r>
              <a:rPr lang="en-US" altLang="en-US" i="1" dirty="0"/>
              <a:t>B</a:t>
            </a:r>
            <a:r>
              <a:rPr lang="en-US" altLang="en-US" dirty="0"/>
              <a:t> = 2050</a:t>
            </a:r>
          </a:p>
          <a:p>
            <a:pPr>
              <a:buFont typeface="Monotype Sorts" charset="2"/>
              <a:buNone/>
            </a:pPr>
            <a:r>
              <a:rPr lang="en-US" altLang="en-US" dirty="0"/>
              <a:t>&lt;</a:t>
            </a:r>
            <a:r>
              <a:rPr lang="en-US" altLang="en-US" i="1" dirty="0"/>
              <a:t>T</a:t>
            </a:r>
            <a:r>
              <a:rPr lang="en-US" altLang="en-US" baseline="-25000" dirty="0"/>
              <a:t>0</a:t>
            </a:r>
            <a:r>
              <a:rPr lang="en-US" altLang="en-US" dirty="0"/>
              <a:t> </a:t>
            </a:r>
            <a:r>
              <a:rPr lang="en-US" altLang="en-US" b="1" dirty="0"/>
              <a:t>commit</a:t>
            </a:r>
            <a:r>
              <a:rPr lang="en-US" altLang="en-US" dirty="0"/>
              <a:t>&gt;</a:t>
            </a:r>
          </a:p>
          <a:p>
            <a:pPr>
              <a:lnSpc>
                <a:spcPct val="80000"/>
              </a:lnSpc>
              <a:buFont typeface="Monotype Sorts" charset="2"/>
              <a:buNone/>
            </a:pPr>
            <a:r>
              <a:rPr lang="en-US" altLang="en-US" dirty="0"/>
              <a:t>&lt;</a:t>
            </a:r>
            <a:r>
              <a:rPr lang="en-US" altLang="en-US" i="1" dirty="0"/>
              <a:t>T</a:t>
            </a:r>
            <a:r>
              <a:rPr lang="en-US" altLang="en-US" baseline="-25000" dirty="0"/>
              <a:t>1</a:t>
            </a:r>
            <a:r>
              <a:rPr lang="en-US" altLang="en-US" dirty="0"/>
              <a:t> </a:t>
            </a:r>
            <a:r>
              <a:rPr lang="en-US" altLang="en-US" b="1" dirty="0"/>
              <a:t>start</a:t>
            </a:r>
            <a:r>
              <a:rPr lang="en-US" altLang="en-US" dirty="0"/>
              <a:t>&gt;</a:t>
            </a:r>
          </a:p>
          <a:p>
            <a:pPr>
              <a:lnSpc>
                <a:spcPct val="60000"/>
              </a:lnSpc>
              <a:buFont typeface="Monotype Sorts" charset="2"/>
              <a:buNone/>
            </a:pPr>
            <a:r>
              <a:rPr lang="en-US" altLang="en-US" dirty="0"/>
              <a:t>&lt;</a:t>
            </a:r>
            <a:r>
              <a:rPr lang="en-US" altLang="en-US" i="1" dirty="0"/>
              <a:t>T</a:t>
            </a:r>
            <a:r>
              <a:rPr lang="en-US" altLang="en-US" baseline="-25000" dirty="0"/>
              <a:t>1</a:t>
            </a:r>
            <a:r>
              <a:rPr lang="en-US" altLang="en-US" dirty="0"/>
              <a:t>, C, 700, 600&gt;</a:t>
            </a:r>
          </a:p>
          <a:p>
            <a:pPr>
              <a:lnSpc>
                <a:spcPct val="80000"/>
              </a:lnSpc>
              <a:buFont typeface="Monotype Sorts" charset="2"/>
              <a:buNone/>
            </a:pPr>
            <a:r>
              <a:rPr lang="en-US" altLang="en-US" dirty="0"/>
              <a:t>                                    </a:t>
            </a:r>
            <a:r>
              <a:rPr lang="en-US" altLang="en-US" i="1" dirty="0"/>
              <a:t>C</a:t>
            </a:r>
            <a:r>
              <a:rPr lang="en-US" altLang="en-US" dirty="0"/>
              <a:t> = </a:t>
            </a:r>
            <a:r>
              <a:rPr lang="en-US" altLang="en-US" dirty="0" smtClean="0"/>
              <a:t>600</a:t>
            </a:r>
            <a:endParaRPr lang="en-US" altLang="en-US" dirty="0"/>
          </a:p>
          <a:p>
            <a:pPr>
              <a:lnSpc>
                <a:spcPct val="80000"/>
              </a:lnSpc>
              <a:buFont typeface="Monotype Sorts" charset="2"/>
              <a:buNone/>
            </a:pPr>
            <a:r>
              <a:rPr lang="en-US" altLang="en-US" dirty="0"/>
              <a:t>                                                                    </a:t>
            </a:r>
            <a:r>
              <a:rPr lang="en-US" altLang="en-US" i="1" dirty="0"/>
              <a:t>B</a:t>
            </a:r>
            <a:r>
              <a:rPr lang="en-US" altLang="en-US" i="1" baseline="-25000" dirty="0"/>
              <a:t>B </a:t>
            </a:r>
            <a:r>
              <a:rPr lang="en-US" altLang="en-US" dirty="0"/>
              <a:t>, </a:t>
            </a:r>
            <a:r>
              <a:rPr lang="en-US" altLang="en-US" i="1" dirty="0"/>
              <a:t>B</a:t>
            </a:r>
            <a:r>
              <a:rPr lang="en-US" altLang="en-US" i="1" baseline="-25000" dirty="0"/>
              <a:t>C</a:t>
            </a:r>
            <a:endParaRPr lang="en-US" altLang="en-US" dirty="0"/>
          </a:p>
          <a:p>
            <a:pPr>
              <a:lnSpc>
                <a:spcPct val="70000"/>
              </a:lnSpc>
              <a:buFont typeface="Monotype Sorts" charset="2"/>
              <a:buNone/>
            </a:pPr>
            <a:r>
              <a:rPr lang="en-US" altLang="en-US" dirty="0"/>
              <a:t>&lt;</a:t>
            </a:r>
            <a:r>
              <a:rPr lang="en-US" altLang="en-US" i="1" dirty="0"/>
              <a:t>T</a:t>
            </a:r>
            <a:r>
              <a:rPr lang="en-US" altLang="en-US" baseline="-25000" dirty="0"/>
              <a:t>1</a:t>
            </a:r>
            <a:r>
              <a:rPr lang="en-US" altLang="en-US" dirty="0"/>
              <a:t> </a:t>
            </a:r>
            <a:r>
              <a:rPr lang="en-US" altLang="en-US" b="1" dirty="0"/>
              <a:t>commit</a:t>
            </a:r>
            <a:r>
              <a:rPr lang="en-US" altLang="en-US" dirty="0"/>
              <a:t>&gt;</a:t>
            </a:r>
          </a:p>
          <a:p>
            <a:pPr>
              <a:lnSpc>
                <a:spcPct val="70000"/>
              </a:lnSpc>
              <a:buFont typeface="Monotype Sorts" charset="2"/>
              <a:buNone/>
            </a:pPr>
            <a:r>
              <a:rPr lang="en-US" altLang="en-US" dirty="0"/>
              <a:t>                                                                    </a:t>
            </a:r>
            <a:r>
              <a:rPr lang="en-US" altLang="en-US" i="1" dirty="0"/>
              <a:t>B</a:t>
            </a:r>
            <a:r>
              <a:rPr lang="en-US" altLang="en-US" i="1" baseline="-25000" dirty="0"/>
              <a:t>A</a:t>
            </a:r>
            <a:br>
              <a:rPr lang="en-US" altLang="en-US" i="1" baseline="-25000" dirty="0"/>
            </a:br>
            <a:endParaRPr lang="en-US" altLang="en-US" dirty="0"/>
          </a:p>
          <a:p>
            <a:r>
              <a:rPr lang="en-US" altLang="en-US" dirty="0"/>
              <a:t>Note: </a:t>
            </a:r>
            <a:r>
              <a:rPr lang="en-US" altLang="en-US" i="1" dirty="0"/>
              <a:t>B</a:t>
            </a:r>
            <a:r>
              <a:rPr lang="en-US" altLang="en-US" i="1" baseline="-25000" dirty="0"/>
              <a:t>X</a:t>
            </a:r>
            <a:r>
              <a:rPr lang="en-US" altLang="en-US" i="1" dirty="0"/>
              <a:t> </a:t>
            </a:r>
            <a:r>
              <a:rPr lang="en-US" altLang="en-US" dirty="0"/>
              <a:t>denotes block containing </a:t>
            </a:r>
            <a:r>
              <a:rPr lang="en-US" altLang="en-US" i="1" dirty="0"/>
              <a:t>X</a:t>
            </a:r>
            <a:r>
              <a:rPr lang="en-US" altLang="en-US" dirty="0"/>
              <a:t>.</a:t>
            </a:r>
          </a:p>
          <a:p>
            <a:pPr lvl="4">
              <a:buFontTx/>
              <a:buNone/>
            </a:pPr>
            <a:endParaRPr lang="en-US" altLang="en-US" dirty="0"/>
          </a:p>
        </p:txBody>
      </p:sp>
      <p:sp>
        <p:nvSpPr>
          <p:cNvPr id="18436" name="Line 4"/>
          <p:cNvSpPr>
            <a:spLocks noChangeShapeType="1"/>
          </p:cNvSpPr>
          <p:nvPr/>
        </p:nvSpPr>
        <p:spPr bwMode="auto">
          <a:xfrm>
            <a:off x="914400" y="1592263"/>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7" name="AutoShape 6"/>
          <p:cNvSpPr>
            <a:spLocks noChangeArrowheads="1"/>
          </p:cNvSpPr>
          <p:nvPr/>
        </p:nvSpPr>
        <p:spPr bwMode="auto">
          <a:xfrm>
            <a:off x="6104200" y="4264434"/>
            <a:ext cx="2179637"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p:spPr>
        <p:txBody>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dirty="0"/>
              <a:t>B</a:t>
            </a:r>
            <a:r>
              <a:rPr lang="en-US" altLang="en-US" baseline="-25000" dirty="0"/>
              <a:t>C</a:t>
            </a:r>
            <a:r>
              <a:rPr lang="en-US" altLang="en-US" dirty="0"/>
              <a:t> output before T</a:t>
            </a:r>
            <a:r>
              <a:rPr lang="en-US" altLang="en-US" baseline="-25000" dirty="0"/>
              <a:t>1 </a:t>
            </a:r>
            <a:r>
              <a:rPr lang="en-US" altLang="en-US" dirty="0"/>
              <a:t>commits</a:t>
            </a:r>
          </a:p>
        </p:txBody>
      </p:sp>
      <p:sp>
        <p:nvSpPr>
          <p:cNvPr id="18438" name="AutoShape 7"/>
          <p:cNvSpPr>
            <a:spLocks noChangeArrowheads="1"/>
          </p:cNvSpPr>
          <p:nvPr/>
        </p:nvSpPr>
        <p:spPr bwMode="auto">
          <a:xfrm>
            <a:off x="6104199" y="5906907"/>
            <a:ext cx="2179637" cy="563562"/>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p:spPr>
        <p:txBody>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a:t>B</a:t>
            </a:r>
            <a:r>
              <a:rPr lang="en-US" altLang="en-US" baseline="-25000"/>
              <a:t>A</a:t>
            </a:r>
            <a:r>
              <a:rPr lang="en-US" altLang="en-US"/>
              <a:t> output after T</a:t>
            </a:r>
            <a:r>
              <a:rPr lang="en-US" altLang="en-US" baseline="-25000"/>
              <a:t>0 </a:t>
            </a:r>
            <a:r>
              <a:rPr lang="en-US" altLang="en-US"/>
              <a:t>commits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Concurrency Control and Recovery</a:t>
            </a:r>
          </a:p>
        </p:txBody>
      </p:sp>
      <p:sp>
        <p:nvSpPr>
          <p:cNvPr id="19459" name="Rectangle 3"/>
          <p:cNvSpPr>
            <a:spLocks noGrp="1" noChangeArrowheads="1"/>
          </p:cNvSpPr>
          <p:nvPr>
            <p:ph idx="1"/>
          </p:nvPr>
        </p:nvSpPr>
        <p:spPr>
          <a:xfrm>
            <a:off x="701336" y="1102497"/>
            <a:ext cx="7812349" cy="5367972"/>
          </a:xfrm>
        </p:spPr>
        <p:txBody>
          <a:bodyPr/>
          <a:lstStyle/>
          <a:p>
            <a:r>
              <a:rPr lang="en-US" altLang="en-US" dirty="0"/>
              <a:t>With concurrent transactions, all transactions </a:t>
            </a:r>
            <a:r>
              <a:rPr lang="en-US" altLang="en-US" dirty="0">
                <a:solidFill>
                  <a:srgbClr val="FF0000"/>
                </a:solidFill>
              </a:rPr>
              <a:t>share a single disk buffer and a single log</a:t>
            </a:r>
          </a:p>
          <a:p>
            <a:pPr lvl="1"/>
            <a:r>
              <a:rPr lang="en-US" altLang="en-US" dirty="0"/>
              <a:t>A buffer block can have data items updated by one or more transactions</a:t>
            </a:r>
          </a:p>
          <a:p>
            <a:r>
              <a:rPr lang="en-US" altLang="en-US" dirty="0"/>
              <a:t>We assume that </a:t>
            </a:r>
            <a:r>
              <a:rPr lang="en-US" altLang="en-US" i="1" dirty="0">
                <a:solidFill>
                  <a:srgbClr val="002060"/>
                </a:solidFill>
              </a:rPr>
              <a:t>if a transaction </a:t>
            </a:r>
            <a:r>
              <a:rPr lang="en-US" altLang="en-US" i="1" dirty="0" err="1">
                <a:solidFill>
                  <a:srgbClr val="002060"/>
                </a:solidFill>
              </a:rPr>
              <a:t>T</a:t>
            </a:r>
            <a:r>
              <a:rPr lang="en-US" altLang="en-US" i="1" baseline="-25000" dirty="0" err="1">
                <a:solidFill>
                  <a:srgbClr val="002060"/>
                </a:solidFill>
              </a:rPr>
              <a:t>i</a:t>
            </a:r>
            <a:r>
              <a:rPr lang="en-US" altLang="en-US" i="1" dirty="0">
                <a:solidFill>
                  <a:srgbClr val="002060"/>
                </a:solidFill>
              </a:rPr>
              <a:t> has modified an item, no other transaction can modify the same item until </a:t>
            </a:r>
            <a:r>
              <a:rPr lang="en-US" altLang="en-US" i="1" dirty="0" err="1">
                <a:solidFill>
                  <a:srgbClr val="002060"/>
                </a:solidFill>
              </a:rPr>
              <a:t>T</a:t>
            </a:r>
            <a:r>
              <a:rPr lang="en-US" altLang="en-US" i="1" baseline="-25000" dirty="0" err="1">
                <a:solidFill>
                  <a:srgbClr val="002060"/>
                </a:solidFill>
              </a:rPr>
              <a:t>i</a:t>
            </a:r>
            <a:r>
              <a:rPr lang="en-US" altLang="en-US" i="1" baseline="-25000" dirty="0">
                <a:solidFill>
                  <a:srgbClr val="002060"/>
                </a:solidFill>
              </a:rPr>
              <a:t>  </a:t>
            </a:r>
            <a:r>
              <a:rPr lang="en-US" altLang="en-US" i="1" dirty="0">
                <a:solidFill>
                  <a:srgbClr val="002060"/>
                </a:solidFill>
              </a:rPr>
              <a:t>has committed or aborted</a:t>
            </a:r>
          </a:p>
          <a:p>
            <a:pPr lvl="1"/>
            <a:r>
              <a:rPr lang="en-US" altLang="en-US" dirty="0"/>
              <a:t>i.e., the updates of uncommitted transactions should not be visible to other transactions</a:t>
            </a:r>
          </a:p>
          <a:p>
            <a:pPr lvl="2"/>
            <a:r>
              <a:rPr lang="en-US" altLang="en-US" dirty="0"/>
              <a:t>Otherwise, how to perform undo if </a:t>
            </a:r>
            <a:r>
              <a:rPr lang="en-US" altLang="en-US" i="1" dirty="0">
                <a:solidFill>
                  <a:srgbClr val="002060"/>
                </a:solidFill>
              </a:rPr>
              <a:t>T</a:t>
            </a:r>
            <a:r>
              <a:rPr lang="en-US" altLang="en-US" i="1" baseline="-25000" dirty="0">
                <a:solidFill>
                  <a:srgbClr val="002060"/>
                </a:solidFill>
              </a:rPr>
              <a:t>1</a:t>
            </a:r>
            <a:r>
              <a:rPr lang="en-US" altLang="en-US" dirty="0">
                <a:solidFill>
                  <a:srgbClr val="002060"/>
                </a:solidFill>
              </a:rPr>
              <a:t> </a:t>
            </a:r>
            <a:r>
              <a:rPr lang="en-US" altLang="en-US" dirty="0"/>
              <a:t>updates A, then </a:t>
            </a:r>
            <a:r>
              <a:rPr lang="en-US" altLang="en-US" i="1" dirty="0">
                <a:solidFill>
                  <a:srgbClr val="002060"/>
                </a:solidFill>
              </a:rPr>
              <a:t>T</a:t>
            </a:r>
            <a:r>
              <a:rPr lang="en-US" altLang="en-US" i="1" baseline="-25000" dirty="0">
                <a:solidFill>
                  <a:srgbClr val="002060"/>
                </a:solidFill>
              </a:rPr>
              <a:t>2</a:t>
            </a:r>
            <a:r>
              <a:rPr lang="en-US" altLang="en-US" dirty="0">
                <a:solidFill>
                  <a:srgbClr val="002060"/>
                </a:solidFill>
              </a:rPr>
              <a:t> </a:t>
            </a:r>
            <a:r>
              <a:rPr lang="en-US" altLang="en-US" dirty="0"/>
              <a:t>updates A and commits, and finally </a:t>
            </a:r>
            <a:r>
              <a:rPr lang="en-US" altLang="en-US" i="1" dirty="0">
                <a:solidFill>
                  <a:srgbClr val="002060"/>
                </a:solidFill>
              </a:rPr>
              <a:t>T</a:t>
            </a:r>
            <a:r>
              <a:rPr lang="en-US" altLang="en-US" i="1" baseline="-25000" dirty="0">
                <a:solidFill>
                  <a:srgbClr val="002060"/>
                </a:solidFill>
              </a:rPr>
              <a:t>1</a:t>
            </a:r>
            <a:r>
              <a:rPr lang="en-US" altLang="en-US" i="1" baseline="-25000" dirty="0">
                <a:solidFill>
                  <a:srgbClr val="000099"/>
                </a:solidFill>
              </a:rPr>
              <a:t> </a:t>
            </a:r>
            <a:r>
              <a:rPr lang="en-US" altLang="en-US" dirty="0"/>
              <a:t>has to abort?</a:t>
            </a:r>
          </a:p>
          <a:p>
            <a:pPr lvl="1"/>
            <a:r>
              <a:rPr lang="en-US" altLang="en-US" dirty="0"/>
              <a:t>Can be ensured by obtaining exclusive locks on updated items and holding the locks till end of transaction (strict two-phase locking)</a:t>
            </a:r>
          </a:p>
          <a:p>
            <a:r>
              <a:rPr lang="en-US" altLang="en-US" dirty="0"/>
              <a:t>Log records of different transactions may be interspersed in the log.</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Undo and Redo Operations</a:t>
            </a:r>
          </a:p>
        </p:txBody>
      </p:sp>
      <p:sp>
        <p:nvSpPr>
          <p:cNvPr id="20483" name="Rectangle 3"/>
          <p:cNvSpPr>
            <a:spLocks noGrp="1" noChangeArrowheads="1"/>
          </p:cNvSpPr>
          <p:nvPr>
            <p:ph idx="1"/>
          </p:nvPr>
        </p:nvSpPr>
        <p:spPr>
          <a:xfrm>
            <a:off x="656948" y="1102497"/>
            <a:ext cx="7776838" cy="5367972"/>
          </a:xfrm>
        </p:spPr>
        <p:txBody>
          <a:bodyPr/>
          <a:lstStyle/>
          <a:p>
            <a:r>
              <a:rPr lang="en-US" altLang="en-US" b="1" dirty="0">
                <a:solidFill>
                  <a:srgbClr val="002060"/>
                </a:solidFill>
              </a:rPr>
              <a:t>Undo and Redo of Transactions</a:t>
            </a:r>
          </a:p>
          <a:p>
            <a:pPr lvl="1"/>
            <a:r>
              <a:rPr lang="en-US" altLang="en-US" b="1" dirty="0"/>
              <a:t>undo</a:t>
            </a:r>
            <a:r>
              <a:rPr lang="en-US" altLang="en-US" dirty="0"/>
              <a:t>(</a:t>
            </a:r>
            <a:r>
              <a:rPr lang="en-US" altLang="en-US" i="1" dirty="0" err="1"/>
              <a:t>T</a:t>
            </a:r>
            <a:r>
              <a:rPr lang="en-US" altLang="en-US" baseline="-25000" dirty="0" err="1"/>
              <a:t>i</a:t>
            </a:r>
            <a:r>
              <a:rPr lang="en-US" altLang="en-US" dirty="0"/>
              <a:t>)  -- </a:t>
            </a:r>
            <a:r>
              <a:rPr lang="en-US" altLang="en-US" dirty="0">
                <a:solidFill>
                  <a:srgbClr val="FF0000"/>
                </a:solidFill>
              </a:rPr>
              <a:t>restores the value of all data items updated by </a:t>
            </a:r>
            <a:r>
              <a:rPr lang="en-US" altLang="en-US" i="1" dirty="0" err="1">
                <a:solidFill>
                  <a:srgbClr val="FF0000"/>
                </a:solidFill>
              </a:rPr>
              <a:t>T</a:t>
            </a:r>
            <a:r>
              <a:rPr lang="en-US" altLang="en-US" i="1" baseline="-25000" dirty="0" err="1">
                <a:solidFill>
                  <a:srgbClr val="FF0000"/>
                </a:solidFill>
              </a:rPr>
              <a:t>i</a:t>
            </a:r>
            <a:r>
              <a:rPr lang="en-US" altLang="en-US" dirty="0">
                <a:solidFill>
                  <a:srgbClr val="FF0000"/>
                </a:solidFill>
              </a:rPr>
              <a:t> </a:t>
            </a:r>
            <a:r>
              <a:rPr lang="en-US" altLang="en-US" dirty="0"/>
              <a:t>to their old values, going backwards from the last log record for </a:t>
            </a:r>
            <a:r>
              <a:rPr lang="en-US" altLang="en-US" i="1" dirty="0" err="1"/>
              <a:t>T</a:t>
            </a:r>
            <a:r>
              <a:rPr lang="en-US" altLang="en-US" i="1" baseline="-25000" dirty="0" err="1"/>
              <a:t>i</a:t>
            </a:r>
            <a:endParaRPr lang="en-US" altLang="en-US" i="1" dirty="0"/>
          </a:p>
          <a:p>
            <a:pPr lvl="2"/>
            <a:r>
              <a:rPr lang="en-US" altLang="en-US" dirty="0"/>
              <a:t>Each time a data item X is restored to its old value V a special  log record </a:t>
            </a:r>
            <a:r>
              <a:rPr lang="en-US" altLang="en-US" i="1" dirty="0"/>
              <a:t>&lt;</a:t>
            </a:r>
            <a:r>
              <a:rPr lang="en-US" altLang="en-US" i="1" dirty="0" err="1"/>
              <a:t>T</a:t>
            </a:r>
            <a:r>
              <a:rPr lang="en-US" altLang="en-US" i="1" baseline="-25000" dirty="0" err="1"/>
              <a:t>i</a:t>
            </a:r>
            <a:r>
              <a:rPr lang="en-US" altLang="en-US" i="1" dirty="0"/>
              <a:t> , X, V&gt; </a:t>
            </a:r>
            <a:r>
              <a:rPr lang="en-US" altLang="en-US" dirty="0"/>
              <a:t>is written out</a:t>
            </a:r>
          </a:p>
          <a:p>
            <a:pPr lvl="2"/>
            <a:r>
              <a:rPr lang="en-US" altLang="en-US" dirty="0"/>
              <a:t>When undo of a transaction is complete, a log record </a:t>
            </a:r>
            <a:br>
              <a:rPr lang="en-US" altLang="en-US" dirty="0"/>
            </a:b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written out.</a:t>
            </a:r>
          </a:p>
          <a:p>
            <a:pPr lvl="1"/>
            <a:r>
              <a:rPr lang="en-US" altLang="en-US" b="1" dirty="0"/>
              <a:t>redo</a:t>
            </a:r>
            <a:r>
              <a:rPr lang="en-US" altLang="en-US" dirty="0"/>
              <a:t>(</a:t>
            </a:r>
            <a:r>
              <a:rPr lang="en-US" altLang="en-US" i="1" dirty="0" err="1"/>
              <a:t>T</a:t>
            </a:r>
            <a:r>
              <a:rPr lang="en-US" altLang="en-US" baseline="-25000" dirty="0" err="1"/>
              <a:t>i</a:t>
            </a:r>
            <a:r>
              <a:rPr lang="en-US" altLang="en-US" dirty="0"/>
              <a:t>)  -- </a:t>
            </a:r>
            <a:r>
              <a:rPr lang="en-US" altLang="en-US" dirty="0">
                <a:solidFill>
                  <a:srgbClr val="FF0000"/>
                </a:solidFill>
              </a:rPr>
              <a:t>sets the value of all data items updated by </a:t>
            </a:r>
            <a:r>
              <a:rPr lang="en-US" altLang="en-US" i="1" dirty="0" err="1">
                <a:solidFill>
                  <a:srgbClr val="FF0000"/>
                </a:solidFill>
              </a:rPr>
              <a:t>T</a:t>
            </a:r>
            <a:r>
              <a:rPr lang="en-US" altLang="en-US" i="1" baseline="-25000" dirty="0" err="1">
                <a:solidFill>
                  <a:srgbClr val="FF0000"/>
                </a:solidFill>
              </a:rPr>
              <a:t>i</a:t>
            </a:r>
            <a:r>
              <a:rPr lang="en-US" altLang="en-US" i="1" baseline="-25000" dirty="0">
                <a:solidFill>
                  <a:srgbClr val="FF0000"/>
                </a:solidFill>
              </a:rPr>
              <a:t> </a:t>
            </a:r>
            <a:r>
              <a:rPr lang="en-US" altLang="en-US" i="1" dirty="0">
                <a:solidFill>
                  <a:srgbClr val="FF0000"/>
                </a:solidFill>
              </a:rPr>
              <a:t> </a:t>
            </a:r>
            <a:r>
              <a:rPr lang="en-US" altLang="en-US" dirty="0">
                <a:solidFill>
                  <a:srgbClr val="FF0000"/>
                </a:solidFill>
              </a:rPr>
              <a:t>to the new values</a:t>
            </a:r>
            <a:r>
              <a:rPr lang="en-US" altLang="en-US" dirty="0"/>
              <a:t>, going forward from the first log record for </a:t>
            </a:r>
            <a:r>
              <a:rPr lang="en-US" altLang="en-US" i="1" dirty="0" err="1"/>
              <a:t>T</a:t>
            </a:r>
            <a:r>
              <a:rPr lang="en-US" altLang="en-US" i="1" baseline="-25000" dirty="0" err="1"/>
              <a:t>i</a:t>
            </a:r>
            <a:endParaRPr lang="en-US" altLang="en-US" b="1" dirty="0">
              <a:solidFill>
                <a:schemeClr val="tx2"/>
              </a:solidFill>
            </a:endParaRPr>
          </a:p>
          <a:p>
            <a:pPr lvl="2"/>
            <a:r>
              <a:rPr lang="en-US" altLang="en-US" dirty="0"/>
              <a:t>No logging is done in this case</a:t>
            </a:r>
          </a:p>
          <a:p>
            <a:endParaRPr lang="en-US" altLang="en-US" i="1" dirty="0"/>
          </a:p>
          <a:p>
            <a:endParaRPr lang="en-US" altLang="en-US" i="1" baseline="-25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Recovering from Failure</a:t>
            </a:r>
          </a:p>
        </p:txBody>
      </p:sp>
      <p:sp>
        <p:nvSpPr>
          <p:cNvPr id="21507" name="Rectangle 3"/>
          <p:cNvSpPr>
            <a:spLocks noGrp="1" noChangeArrowheads="1"/>
          </p:cNvSpPr>
          <p:nvPr>
            <p:ph idx="1"/>
          </p:nvPr>
        </p:nvSpPr>
        <p:spPr>
          <a:xfrm>
            <a:off x="683581" y="1102497"/>
            <a:ext cx="7821228" cy="3868998"/>
          </a:xfrm>
          <a:prstGeom prst="rect">
            <a:avLst/>
          </a:prstGeom>
        </p:spPr>
        <p:txBody>
          <a:bodyPr/>
          <a:lstStyle/>
          <a:p>
            <a:r>
              <a:rPr lang="en-US" altLang="en-US" dirty="0"/>
              <a:t>When recovering after failure:</a:t>
            </a:r>
          </a:p>
          <a:p>
            <a:pPr lvl="1"/>
            <a:r>
              <a:rPr lang="en-US" altLang="en-US" dirty="0"/>
              <a:t>Transaction</a:t>
            </a:r>
            <a:r>
              <a:rPr lang="en-US" altLang="en-US" i="1" dirty="0"/>
              <a:t> </a:t>
            </a:r>
            <a:r>
              <a:rPr lang="en-US" altLang="en-US" i="1" dirty="0" err="1"/>
              <a:t>T</a:t>
            </a:r>
            <a:r>
              <a:rPr lang="en-US" altLang="en-US" i="1" baseline="-25000" dirty="0" err="1"/>
              <a:t>i</a:t>
            </a:r>
            <a:r>
              <a:rPr lang="en-US" altLang="en-US" i="1" dirty="0"/>
              <a:t> </a:t>
            </a:r>
            <a:r>
              <a:rPr lang="en-US" altLang="en-US" dirty="0"/>
              <a:t>needs to be undone if the log </a:t>
            </a:r>
          </a:p>
          <a:p>
            <a:pPr lvl="2"/>
            <a:r>
              <a:rPr lang="en-US" altLang="en-US" dirty="0"/>
              <a:t>Contains the record </a:t>
            </a:r>
            <a:r>
              <a:rPr lang="en-US" altLang="en-US" i="1" dirty="0"/>
              <a:t>&lt;</a:t>
            </a:r>
            <a:r>
              <a:rPr lang="en-US" altLang="en-US" i="1" dirty="0" err="1"/>
              <a:t>T</a:t>
            </a:r>
            <a:r>
              <a:rPr lang="en-US" altLang="en-US" i="1" baseline="-25000" dirty="0" err="1"/>
              <a:t>i</a:t>
            </a:r>
            <a:r>
              <a:rPr lang="en-US" altLang="en-US" dirty="0"/>
              <a:t> </a:t>
            </a:r>
            <a:r>
              <a:rPr lang="en-US" altLang="en-US" b="1" dirty="0"/>
              <a:t>start</a:t>
            </a:r>
            <a:r>
              <a:rPr lang="en-US" altLang="en-US" i="1" dirty="0"/>
              <a:t>&gt;</a:t>
            </a:r>
            <a:r>
              <a:rPr lang="en-US" altLang="en-US" dirty="0"/>
              <a:t>,</a:t>
            </a:r>
          </a:p>
          <a:p>
            <a:pPr lvl="2"/>
            <a:r>
              <a:rPr lang="en-US" altLang="en-US" dirty="0"/>
              <a:t>But does not contain either the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r>
              <a:rPr lang="en-US" altLang="en-US" dirty="0"/>
              <a:t>.</a:t>
            </a:r>
          </a:p>
          <a:p>
            <a:pPr lvl="1"/>
            <a:r>
              <a:rPr lang="en-US" altLang="en-US" dirty="0"/>
              <a:t>Transaction </a:t>
            </a:r>
            <a:r>
              <a:rPr lang="en-US" altLang="en-US" i="1" dirty="0" err="1"/>
              <a:t>T</a:t>
            </a:r>
            <a:r>
              <a:rPr lang="en-US" altLang="en-US" i="1" baseline="-25000" dirty="0" err="1"/>
              <a:t>i</a:t>
            </a:r>
            <a:r>
              <a:rPr lang="en-US" altLang="en-US" i="1" dirty="0"/>
              <a:t> </a:t>
            </a:r>
            <a:r>
              <a:rPr lang="en-US" altLang="en-US" dirty="0"/>
              <a:t>needs to be redone if the log </a:t>
            </a:r>
          </a:p>
          <a:p>
            <a:pPr lvl="2"/>
            <a:r>
              <a:rPr lang="en-US" altLang="en-US" dirty="0"/>
              <a:t>Contains the records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a:t>
            </a:r>
            <a:r>
              <a:rPr lang="en-US" altLang="en-US" dirty="0"/>
              <a:t> </a:t>
            </a:r>
          </a:p>
          <a:p>
            <a:pPr lvl="2"/>
            <a:r>
              <a:rPr lang="en-US" altLang="en-US" dirty="0"/>
              <a:t>And contains the record </a:t>
            </a:r>
            <a:r>
              <a:rPr lang="en-US" altLang="en-US" i="1" dirty="0"/>
              <a:t>&lt;</a:t>
            </a:r>
            <a:r>
              <a:rPr lang="en-US" altLang="en-US" i="1" dirty="0" err="1"/>
              <a:t>T</a:t>
            </a:r>
            <a:r>
              <a:rPr lang="en-US" altLang="en-US" i="1" baseline="-25000" dirty="0" err="1"/>
              <a:t>i</a:t>
            </a:r>
            <a:r>
              <a:rPr lang="en-US" altLang="en-US" i="1" baseline="-25000"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701336" y="1102497"/>
            <a:ext cx="7688062" cy="5367972"/>
          </a:xfrm>
          <a:prstGeom prst="rect">
            <a:avLst/>
          </a:prstGeom>
        </p:spPr>
        <p:txBody>
          <a:bodyPr/>
          <a:lstStyle/>
          <a:p>
            <a:r>
              <a:rPr lang="en-US" altLang="en-US" dirty="0"/>
              <a:t>Failure Classification</a:t>
            </a:r>
          </a:p>
          <a:p>
            <a:r>
              <a:rPr lang="en-US" altLang="en-US" dirty="0"/>
              <a:t>Storage Structure</a:t>
            </a:r>
          </a:p>
          <a:p>
            <a:r>
              <a:rPr lang="en-US" altLang="en-US" dirty="0"/>
              <a:t>Recovery and Atomicity</a:t>
            </a:r>
          </a:p>
          <a:p>
            <a:r>
              <a:rPr lang="en-US" altLang="en-US" dirty="0"/>
              <a:t>Log-Based Recovery</a:t>
            </a:r>
          </a:p>
          <a:p>
            <a:r>
              <a:rPr lang="en-US" altLang="en-US" dirty="0" smtClean="0"/>
              <a:t>Shadow paging</a:t>
            </a:r>
            <a:endParaRPr lang="en-US" altLang="en-US" dirty="0"/>
          </a:p>
          <a:p>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Recovering from Failure (Cont.)</a:t>
            </a:r>
          </a:p>
        </p:txBody>
      </p:sp>
      <p:sp>
        <p:nvSpPr>
          <p:cNvPr id="22531" name="Rectangle 3"/>
          <p:cNvSpPr>
            <a:spLocks noGrp="1" noChangeArrowheads="1"/>
          </p:cNvSpPr>
          <p:nvPr>
            <p:ph idx="1"/>
          </p:nvPr>
        </p:nvSpPr>
        <p:spPr>
          <a:xfrm>
            <a:off x="683581" y="1102497"/>
            <a:ext cx="7652552" cy="5367972"/>
          </a:xfrm>
          <a:prstGeom prst="rect">
            <a:avLst/>
          </a:prstGeom>
        </p:spPr>
        <p:txBody>
          <a:bodyPr/>
          <a:lstStyle/>
          <a:p>
            <a:r>
              <a:rPr lang="en-US" altLang="en-US" dirty="0"/>
              <a:t>Suppose that  transaction </a:t>
            </a:r>
            <a:r>
              <a:rPr lang="en-US" altLang="en-US" i="1" dirty="0" err="1"/>
              <a:t>T</a:t>
            </a:r>
            <a:r>
              <a:rPr lang="en-US" altLang="en-US" i="1" baseline="-25000" dirty="0" err="1"/>
              <a:t>i</a:t>
            </a:r>
            <a:r>
              <a:rPr lang="en-US" altLang="en-US" dirty="0"/>
              <a:t> was undone earlier and the </a:t>
            </a: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record  was written to the log,  and then a failure occurs,</a:t>
            </a:r>
          </a:p>
          <a:p>
            <a:r>
              <a:rPr lang="en-US" altLang="en-US" dirty="0"/>
              <a:t>On recovery from failure  transaction </a:t>
            </a:r>
            <a:r>
              <a:rPr lang="en-US" altLang="en-US" i="1" dirty="0" err="1"/>
              <a:t>T</a:t>
            </a:r>
            <a:r>
              <a:rPr lang="en-US" altLang="en-US" i="1" baseline="-25000" dirty="0" err="1"/>
              <a:t>i</a:t>
            </a:r>
            <a:r>
              <a:rPr lang="en-US" altLang="en-US" i="1" baseline="-25000" dirty="0"/>
              <a:t> </a:t>
            </a:r>
            <a:r>
              <a:rPr lang="en-US" altLang="en-US" dirty="0"/>
              <a:t> is redone</a:t>
            </a:r>
          </a:p>
          <a:p>
            <a:pPr lvl="1"/>
            <a:r>
              <a:rPr lang="en-US" altLang="en-US" dirty="0"/>
              <a:t>Such a </a:t>
            </a:r>
            <a:r>
              <a:rPr lang="en-US" altLang="en-US" b="1" dirty="0"/>
              <a:t>redo</a:t>
            </a:r>
            <a:r>
              <a:rPr lang="en-US" altLang="en-US" dirty="0"/>
              <a:t> redoes all the original actions of transaction </a:t>
            </a:r>
            <a:r>
              <a:rPr lang="en-US" altLang="en-US" i="1" dirty="0" err="1"/>
              <a:t>T</a:t>
            </a:r>
            <a:r>
              <a:rPr lang="en-US" altLang="en-US" i="1" baseline="-25000" dirty="0" err="1"/>
              <a:t>i</a:t>
            </a:r>
            <a:r>
              <a:rPr lang="en-US" altLang="en-US" dirty="0"/>
              <a:t> </a:t>
            </a:r>
            <a:r>
              <a:rPr lang="en-US" altLang="en-US" i="1" dirty="0"/>
              <a:t>including the steps that restored old values</a:t>
            </a:r>
          </a:p>
          <a:p>
            <a:pPr lvl="2"/>
            <a:r>
              <a:rPr lang="en-US" altLang="en-US" dirty="0"/>
              <a:t>Known as </a:t>
            </a:r>
            <a:r>
              <a:rPr lang="en-US" altLang="en-US" b="1" dirty="0">
                <a:solidFill>
                  <a:srgbClr val="002060"/>
                </a:solidFill>
              </a:rPr>
              <a:t>repeating history</a:t>
            </a:r>
          </a:p>
          <a:p>
            <a:pPr lvl="2"/>
            <a:r>
              <a:rPr lang="en-US" altLang="en-US" dirty="0"/>
              <a:t>Seems wasteful, but simplifies recovery greatly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69925" y="96838"/>
            <a:ext cx="8166100" cy="608012"/>
          </a:xfrm>
        </p:spPr>
        <p:txBody>
          <a:bodyPr/>
          <a:lstStyle/>
          <a:p>
            <a:pPr>
              <a:defRPr/>
            </a:pPr>
            <a:r>
              <a:rPr lang="en-US" sz="2800" dirty="0">
                <a:ea typeface="ＭＳ Ｐゴシック" charset="0"/>
              </a:rPr>
              <a:t>Immediate DB Modification Recovery Example</a:t>
            </a:r>
          </a:p>
        </p:txBody>
      </p:sp>
      <p:sp>
        <p:nvSpPr>
          <p:cNvPr id="23555" name="Rectangle 3"/>
          <p:cNvSpPr>
            <a:spLocks noGrp="1" noChangeArrowheads="1"/>
          </p:cNvSpPr>
          <p:nvPr>
            <p:ph type="body" idx="4294967295"/>
          </p:nvPr>
        </p:nvSpPr>
        <p:spPr>
          <a:xfrm>
            <a:off x="669926" y="1085850"/>
            <a:ext cx="7692840" cy="5183188"/>
          </a:xfrm>
          <a:prstGeom prst="rect">
            <a:avLst/>
          </a:prstGeom>
        </p:spPr>
        <p:txBody>
          <a:bodyPr/>
          <a:lstStyle/>
          <a:p>
            <a:pPr>
              <a:lnSpc>
                <a:spcPct val="110000"/>
              </a:lnSpc>
              <a:buFont typeface="Monotype Sorts" charset="2"/>
              <a:buNone/>
            </a:pPr>
            <a:r>
              <a:rPr lang="en-US" altLang="en-US" dirty="0"/>
              <a:t>  Below we show the log as it appears at three instances of time.</a:t>
            </a:r>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3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r>
              <a:rPr lang="en-US" altLang="en-US" dirty="0"/>
              <a:t>Recovery actions in each case above are:</a:t>
            </a:r>
          </a:p>
          <a:p>
            <a:pPr>
              <a:lnSpc>
                <a:spcPct val="90000"/>
              </a:lnSpc>
              <a:buFont typeface="Monotype Sorts" charset="2"/>
              <a:buNone/>
            </a:pPr>
            <a:r>
              <a:rPr lang="en-US" altLang="en-US" dirty="0"/>
              <a:t>(a)  undo (</a:t>
            </a:r>
            <a:r>
              <a:rPr lang="en-US" altLang="en-US" i="1" dirty="0"/>
              <a:t>T</a:t>
            </a:r>
            <a:r>
              <a:rPr lang="en-US" altLang="en-US" baseline="-25000" dirty="0"/>
              <a:t>0</a:t>
            </a:r>
            <a:r>
              <a:rPr lang="en-US" altLang="en-US" dirty="0"/>
              <a:t>): B is restored to 2000 and A to 1000, and log records</a:t>
            </a:r>
            <a:br>
              <a:rPr lang="en-US" altLang="en-US" dirty="0"/>
            </a:br>
            <a:r>
              <a:rPr lang="en-US" altLang="en-US" dirty="0"/>
              <a:t>&lt;</a:t>
            </a:r>
            <a:r>
              <a:rPr lang="en-US" altLang="en-US" i="1" dirty="0"/>
              <a:t>T</a:t>
            </a:r>
            <a:r>
              <a:rPr lang="en-US" altLang="en-US" baseline="-25000" dirty="0"/>
              <a:t>0</a:t>
            </a:r>
            <a:r>
              <a:rPr lang="en-US" altLang="en-US" dirty="0"/>
              <a:t>, B, 2000&gt;, &lt;</a:t>
            </a:r>
            <a:r>
              <a:rPr lang="en-US" altLang="en-US" i="1" dirty="0"/>
              <a:t>T</a:t>
            </a:r>
            <a:r>
              <a:rPr lang="en-US" altLang="en-US" baseline="-25000" dirty="0"/>
              <a:t>0</a:t>
            </a:r>
            <a:r>
              <a:rPr lang="en-US" altLang="en-US" dirty="0"/>
              <a:t>, A, 1000&gt;, &lt;</a:t>
            </a:r>
            <a:r>
              <a:rPr lang="en-US" altLang="en-US" i="1" dirty="0"/>
              <a:t>T</a:t>
            </a:r>
            <a:r>
              <a:rPr lang="en-US" altLang="en-US" baseline="-25000" dirty="0"/>
              <a:t>0</a:t>
            </a:r>
            <a:r>
              <a:rPr lang="en-US" altLang="en-US" dirty="0"/>
              <a:t>, </a:t>
            </a:r>
            <a:r>
              <a:rPr lang="en-US" altLang="en-US" b="1" dirty="0"/>
              <a:t>abort</a:t>
            </a:r>
            <a:r>
              <a:rPr lang="en-US" altLang="en-US" dirty="0"/>
              <a:t>&gt; are written out</a:t>
            </a:r>
          </a:p>
          <a:p>
            <a:pPr>
              <a:lnSpc>
                <a:spcPct val="90000"/>
              </a:lnSpc>
              <a:buFont typeface="Monotype Sorts" charset="2"/>
              <a:buNone/>
            </a:pPr>
            <a:r>
              <a:rPr lang="en-US" altLang="en-US" dirty="0"/>
              <a:t>(b) redo (</a:t>
            </a:r>
            <a:r>
              <a:rPr lang="en-US" altLang="en-US" i="1" dirty="0"/>
              <a:t>T</a:t>
            </a:r>
            <a:r>
              <a:rPr lang="en-US" altLang="en-US" baseline="-25000" dirty="0"/>
              <a:t>0</a:t>
            </a:r>
            <a:r>
              <a:rPr lang="en-US" altLang="en-US" dirty="0"/>
              <a:t>) and undo (</a:t>
            </a:r>
            <a:r>
              <a:rPr lang="en-US" altLang="en-US" i="1" dirty="0"/>
              <a:t>T</a:t>
            </a:r>
            <a:r>
              <a:rPr lang="en-US" altLang="en-US" baseline="-25000" dirty="0"/>
              <a:t>1</a:t>
            </a:r>
            <a:r>
              <a:rPr lang="en-US" altLang="en-US" dirty="0"/>
              <a:t>): </a:t>
            </a:r>
            <a:r>
              <a:rPr lang="en-US" altLang="en-US" i="1" dirty="0"/>
              <a:t>A</a:t>
            </a:r>
            <a:r>
              <a:rPr lang="en-US" altLang="en-US" dirty="0"/>
              <a:t> and </a:t>
            </a:r>
            <a:r>
              <a:rPr lang="en-US" altLang="en-US" i="1" dirty="0"/>
              <a:t>B</a:t>
            </a:r>
            <a:r>
              <a:rPr lang="en-US" altLang="en-US" dirty="0"/>
              <a:t> are set to 950 and 2050 and C is restored to 700.  Log records &lt;</a:t>
            </a:r>
            <a:r>
              <a:rPr lang="en-US" altLang="en-US" i="1" dirty="0"/>
              <a:t>T</a:t>
            </a:r>
            <a:r>
              <a:rPr lang="en-US" altLang="en-US" baseline="-25000" dirty="0"/>
              <a:t>1</a:t>
            </a:r>
            <a:r>
              <a:rPr lang="en-US" altLang="en-US" dirty="0"/>
              <a:t>, C, 700&gt;, &lt;</a:t>
            </a:r>
            <a:r>
              <a:rPr lang="en-US" altLang="en-US" i="1" dirty="0"/>
              <a:t>T</a:t>
            </a:r>
            <a:r>
              <a:rPr lang="en-US" altLang="en-US" baseline="-25000" dirty="0"/>
              <a:t>1</a:t>
            </a:r>
            <a:r>
              <a:rPr lang="en-US" altLang="en-US" dirty="0"/>
              <a:t>, </a:t>
            </a:r>
            <a:r>
              <a:rPr lang="en-US" altLang="en-US" b="1" dirty="0"/>
              <a:t>abort</a:t>
            </a:r>
            <a:r>
              <a:rPr lang="en-US" altLang="en-US" dirty="0"/>
              <a:t>&gt; are written out.</a:t>
            </a:r>
          </a:p>
          <a:p>
            <a:pPr>
              <a:lnSpc>
                <a:spcPct val="90000"/>
              </a:lnSpc>
              <a:buFont typeface="Monotype Sorts" charset="2"/>
              <a:buNone/>
            </a:pPr>
            <a:r>
              <a:rPr lang="en-US" altLang="en-US" dirty="0"/>
              <a:t>(c)  redo (</a:t>
            </a:r>
            <a:r>
              <a:rPr lang="en-US" altLang="en-US" i="1" dirty="0"/>
              <a:t>T</a:t>
            </a:r>
            <a:r>
              <a:rPr lang="en-US" altLang="en-US" baseline="-25000" dirty="0"/>
              <a:t>0</a:t>
            </a:r>
            <a:r>
              <a:rPr lang="en-US" altLang="en-US" dirty="0"/>
              <a:t>) and redo (</a:t>
            </a:r>
            <a:r>
              <a:rPr lang="en-US" altLang="en-US" i="1" dirty="0"/>
              <a:t>T</a:t>
            </a:r>
            <a:r>
              <a:rPr lang="en-US" altLang="en-US" baseline="-25000" dirty="0"/>
              <a:t>1</a:t>
            </a:r>
            <a:r>
              <a:rPr lang="en-US" altLang="en-US" dirty="0"/>
              <a:t>): A and B are set to 950 and 2050 </a:t>
            </a:r>
          </a:p>
          <a:p>
            <a:pPr>
              <a:lnSpc>
                <a:spcPct val="90000"/>
              </a:lnSpc>
              <a:buFont typeface="Monotype Sorts" charset="2"/>
              <a:buNone/>
            </a:pPr>
            <a:r>
              <a:rPr lang="en-US" altLang="en-US" dirty="0"/>
              <a:t>       respectively. Then </a:t>
            </a:r>
            <a:r>
              <a:rPr lang="en-US" altLang="en-US" i="1" dirty="0"/>
              <a:t>C</a:t>
            </a:r>
            <a:r>
              <a:rPr lang="en-US" altLang="en-US" dirty="0"/>
              <a:t> is set to 600</a:t>
            </a:r>
          </a:p>
        </p:txBody>
      </p:sp>
      <p:pic>
        <p:nvPicPr>
          <p:cNvPr id="235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601788"/>
            <a:ext cx="6554788"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Checkpoints</a:t>
            </a:r>
          </a:p>
        </p:txBody>
      </p:sp>
      <p:sp>
        <p:nvSpPr>
          <p:cNvPr id="24579" name="Rectangle 3"/>
          <p:cNvSpPr>
            <a:spLocks noGrp="1" noChangeArrowheads="1"/>
          </p:cNvSpPr>
          <p:nvPr>
            <p:ph idx="1"/>
          </p:nvPr>
        </p:nvSpPr>
        <p:spPr>
          <a:xfrm>
            <a:off x="692458" y="1102497"/>
            <a:ext cx="7759084" cy="5367972"/>
          </a:xfrm>
          <a:prstGeom prst="rect">
            <a:avLst/>
          </a:prstGeom>
        </p:spPr>
        <p:txBody>
          <a:bodyPr/>
          <a:lstStyle/>
          <a:p>
            <a:pPr marL="381000" indent="-381000"/>
            <a:r>
              <a:rPr lang="en-US" altLang="en-US" dirty="0"/>
              <a:t>Redoing/undoing all transactions recorded in the log can be very slow </a:t>
            </a:r>
          </a:p>
          <a:p>
            <a:pPr marL="800100" lvl="1" indent="-342900"/>
            <a:r>
              <a:rPr lang="en-US" altLang="en-US" dirty="0"/>
              <a:t>Processing the entire log is time-consuming if the system has run for a long time</a:t>
            </a:r>
          </a:p>
          <a:p>
            <a:pPr marL="800100" lvl="1" indent="-342900"/>
            <a:r>
              <a:rPr lang="en-US" altLang="en-US" dirty="0"/>
              <a:t>We might unnecessarily redo transactions which have already output their updates to the database.</a:t>
            </a:r>
          </a:p>
          <a:p>
            <a:pPr marL="381000" indent="-381000"/>
            <a:r>
              <a:rPr lang="en-US" altLang="en-US" dirty="0"/>
              <a:t>Streamline recovery procedure by periodically performing </a:t>
            </a:r>
            <a:r>
              <a:rPr lang="en-US" altLang="en-US" b="1" dirty="0">
                <a:solidFill>
                  <a:srgbClr val="002060"/>
                </a:solidFill>
              </a:rPr>
              <a:t>checkpointing</a:t>
            </a:r>
          </a:p>
          <a:p>
            <a:pPr marL="0" indent="0">
              <a:buNone/>
            </a:pPr>
            <a:r>
              <a:rPr lang="en-US" altLang="en-US" sz="400" b="1" dirty="0">
                <a:solidFill>
                  <a:srgbClr val="002060"/>
                </a:solidFill>
              </a:rPr>
              <a:t> </a:t>
            </a:r>
            <a:r>
              <a:rPr lang="en-US" altLang="en-US" sz="400" dirty="0">
                <a:solidFill>
                  <a:srgbClr val="002060"/>
                </a:solidFill>
              </a:rPr>
              <a:t> </a:t>
            </a:r>
          </a:p>
          <a:p>
            <a:pPr marL="457200" lvl="1" indent="0">
              <a:spcBef>
                <a:spcPts val="0"/>
              </a:spcBef>
              <a:buNone/>
            </a:pPr>
            <a:r>
              <a:rPr lang="en-US" altLang="en-US" dirty="0">
                <a:solidFill>
                  <a:srgbClr val="FF9900"/>
                </a:solidFill>
              </a:rPr>
              <a:t>1.</a:t>
            </a:r>
            <a:r>
              <a:rPr lang="en-US" altLang="en-US" dirty="0"/>
              <a:t>   Output all log records currently residing in main memory onto stable </a:t>
            </a:r>
          </a:p>
          <a:p>
            <a:pPr marL="457200" lvl="1" indent="0">
              <a:spcBef>
                <a:spcPts val="0"/>
              </a:spcBef>
              <a:buNone/>
            </a:pPr>
            <a:r>
              <a:rPr lang="en-US" altLang="en-US" dirty="0"/>
              <a:t>      storage.</a:t>
            </a:r>
          </a:p>
          <a:p>
            <a:pPr marL="457200" lvl="1" indent="0">
              <a:buNone/>
            </a:pPr>
            <a:r>
              <a:rPr lang="en-US" altLang="en-US" dirty="0">
                <a:solidFill>
                  <a:srgbClr val="FF9900"/>
                </a:solidFill>
              </a:rPr>
              <a:t>2.   </a:t>
            </a:r>
            <a:r>
              <a:rPr lang="en-US" altLang="en-US" dirty="0"/>
              <a:t>Output all modified buffer blocks to the disk.</a:t>
            </a:r>
          </a:p>
          <a:p>
            <a:pPr marL="457200" lvl="1" indent="0">
              <a:buNone/>
            </a:pPr>
            <a:endParaRPr lang="en-US" altLang="en-US" sz="400" dirty="0"/>
          </a:p>
          <a:p>
            <a:pPr marL="457200" lvl="1" indent="0">
              <a:spcBef>
                <a:spcPts val="0"/>
              </a:spcBef>
              <a:buNone/>
            </a:pPr>
            <a:r>
              <a:rPr lang="en-US" altLang="en-US" dirty="0">
                <a:solidFill>
                  <a:srgbClr val="FF9900"/>
                </a:solidFill>
              </a:rPr>
              <a:t>3.</a:t>
            </a:r>
            <a:r>
              <a:rPr lang="en-US" altLang="en-US" dirty="0"/>
              <a:t>   Write a log record &lt;</a:t>
            </a:r>
            <a:r>
              <a:rPr lang="en-US" altLang="en-US" b="1" dirty="0"/>
              <a:t> checkpoint </a:t>
            </a:r>
            <a:r>
              <a:rPr lang="en-US" altLang="en-US" i="1" dirty="0"/>
              <a:t>L</a:t>
            </a:r>
            <a:r>
              <a:rPr lang="en-US" altLang="en-US" dirty="0"/>
              <a:t>&gt; onto stable storage where </a:t>
            </a:r>
            <a:r>
              <a:rPr lang="en-US" altLang="en-US" i="1" dirty="0"/>
              <a:t>L</a:t>
            </a:r>
            <a:r>
              <a:rPr lang="en-US" altLang="en-US" dirty="0"/>
              <a:t> is a </a:t>
            </a:r>
          </a:p>
          <a:p>
            <a:pPr marL="457200" lvl="1" indent="0">
              <a:spcBef>
                <a:spcPts val="0"/>
              </a:spcBef>
              <a:buNone/>
            </a:pPr>
            <a:r>
              <a:rPr lang="en-US" altLang="en-US" dirty="0"/>
              <a:t>      list of all transactions active at the time of checkpoint.</a:t>
            </a:r>
          </a:p>
          <a:p>
            <a:pPr marL="457200" lvl="1" indent="0">
              <a:buNone/>
            </a:pPr>
            <a:r>
              <a:rPr lang="en-US" altLang="en-US" dirty="0">
                <a:solidFill>
                  <a:srgbClr val="FF9900"/>
                </a:solidFill>
              </a:rPr>
              <a:t>4.</a:t>
            </a:r>
            <a:r>
              <a:rPr lang="en-US" altLang="en-US" dirty="0"/>
              <a:t>   All updates are stopped while doing checkpointing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Checkpoints (Cont.)</a:t>
            </a:r>
          </a:p>
        </p:txBody>
      </p:sp>
      <p:sp>
        <p:nvSpPr>
          <p:cNvPr id="25603" name="Rectangle 3"/>
          <p:cNvSpPr>
            <a:spLocks noGrp="1" noChangeArrowheads="1"/>
          </p:cNvSpPr>
          <p:nvPr>
            <p:ph idx="1"/>
          </p:nvPr>
        </p:nvSpPr>
        <p:spPr>
          <a:xfrm>
            <a:off x="692458" y="1102497"/>
            <a:ext cx="7625919" cy="5367972"/>
          </a:xfrm>
          <a:prstGeom prst="rect">
            <a:avLst/>
          </a:prstGeom>
        </p:spPr>
        <p:txBody>
          <a:bodyPr/>
          <a:lstStyle/>
          <a:p>
            <a:pPr marL="381000" indent="-381000"/>
            <a:r>
              <a:rPr lang="en-US" altLang="en-US" dirty="0"/>
              <a:t>During recovery we need to consider only the most recent transaction </a:t>
            </a:r>
            <a:r>
              <a:rPr lang="en-US" altLang="en-US" dirty="0" err="1"/>
              <a:t>T</a:t>
            </a:r>
            <a:r>
              <a:rPr lang="en-US" altLang="en-US" baseline="-25000" dirty="0" err="1"/>
              <a:t>i</a:t>
            </a:r>
            <a:r>
              <a:rPr lang="en-US" altLang="en-US" dirty="0"/>
              <a:t> that started before the checkpoint, and transactions that started after </a:t>
            </a:r>
            <a:r>
              <a:rPr lang="en-US" altLang="en-US" i="1" dirty="0" err="1"/>
              <a:t>T</a:t>
            </a:r>
            <a:r>
              <a:rPr lang="en-US" altLang="en-US" i="1" baseline="-25000" dirty="0" err="1"/>
              <a:t>i</a:t>
            </a:r>
            <a:r>
              <a:rPr lang="en-US" altLang="en-US" dirty="0"/>
              <a:t>. </a:t>
            </a:r>
          </a:p>
          <a:p>
            <a:pPr marL="800100" lvl="1" indent="-342900"/>
            <a:r>
              <a:rPr lang="en-US" altLang="en-US" dirty="0"/>
              <a:t>Scan backwards from end of log to find the most recent &lt;</a:t>
            </a:r>
            <a:r>
              <a:rPr lang="en-US" altLang="en-US" b="1" dirty="0"/>
              <a:t>checkpoint </a:t>
            </a:r>
            <a:r>
              <a:rPr lang="en-US" altLang="en-US" i="1" dirty="0"/>
              <a:t>L</a:t>
            </a:r>
            <a:r>
              <a:rPr lang="en-US" altLang="en-US" dirty="0"/>
              <a:t>&gt; record </a:t>
            </a:r>
          </a:p>
          <a:p>
            <a:pPr marL="800100" lvl="1" indent="-342900"/>
            <a:r>
              <a:rPr lang="en-US" altLang="en-US" dirty="0"/>
              <a:t>Only transactions that are in </a:t>
            </a:r>
            <a:r>
              <a:rPr lang="en-US" altLang="en-US" i="1" dirty="0"/>
              <a:t>L</a:t>
            </a:r>
            <a:r>
              <a:rPr lang="en-US" altLang="en-US" dirty="0"/>
              <a:t> or started after the checkpoint need to be redone or undone</a:t>
            </a:r>
          </a:p>
          <a:p>
            <a:pPr marL="800100" lvl="1" indent="-342900"/>
            <a:r>
              <a:rPr lang="en-US" altLang="en-US" dirty="0"/>
              <a:t>Transactions that committed or aborted before the checkpoint already have all their updates output to stable storage.</a:t>
            </a:r>
          </a:p>
          <a:p>
            <a:pPr marL="381000" indent="-381000"/>
            <a:r>
              <a:rPr lang="en-US" altLang="en-US" dirty="0"/>
              <a:t>Some earlier part of the log may be needed for undo operations</a:t>
            </a:r>
          </a:p>
          <a:p>
            <a:pPr marL="800100" lvl="1" indent="-342900"/>
            <a:r>
              <a:rPr lang="en-US" altLang="en-US" dirty="0"/>
              <a:t>Continue scanning backwards till a record </a:t>
            </a:r>
            <a:r>
              <a:rPr lang="en-US" altLang="en-US" i="1" dirty="0"/>
              <a:t>&lt;</a:t>
            </a:r>
            <a:r>
              <a:rPr lang="en-US" altLang="en-US" i="1" dirty="0" err="1"/>
              <a:t>T</a:t>
            </a:r>
            <a:r>
              <a:rPr lang="en-US" altLang="en-US" i="1" baseline="-25000" dirty="0" err="1"/>
              <a:t>i</a:t>
            </a:r>
            <a:r>
              <a:rPr lang="en-US" altLang="en-US" b="1" dirty="0"/>
              <a:t> start</a:t>
            </a:r>
            <a:r>
              <a:rPr lang="en-US" altLang="en-US" dirty="0"/>
              <a:t>&gt; is found for every transaction </a:t>
            </a:r>
            <a:r>
              <a:rPr lang="en-US" altLang="en-US" i="1" dirty="0" err="1"/>
              <a:t>T</a:t>
            </a:r>
            <a:r>
              <a:rPr lang="en-US" altLang="en-US" i="1" baseline="-25000" dirty="0" err="1"/>
              <a:t>i</a:t>
            </a:r>
            <a:r>
              <a:rPr lang="en-US" altLang="en-US" i="1" baseline="-25000" dirty="0"/>
              <a:t> </a:t>
            </a:r>
            <a:r>
              <a:rPr lang="en-US" altLang="en-US" i="1" dirty="0"/>
              <a:t> </a:t>
            </a:r>
            <a:r>
              <a:rPr lang="en-US" altLang="en-US" dirty="0"/>
              <a:t>in </a:t>
            </a:r>
            <a:r>
              <a:rPr lang="en-US" altLang="en-US" i="1" dirty="0"/>
              <a:t>L</a:t>
            </a:r>
            <a:r>
              <a:rPr lang="en-US" altLang="en-US" dirty="0"/>
              <a:t>.</a:t>
            </a:r>
          </a:p>
          <a:p>
            <a:pPr marL="800100" lvl="1" indent="-342900"/>
            <a:r>
              <a:rPr lang="en-US" altLang="en-US" dirty="0"/>
              <a:t>Parts of log prior to earliest </a:t>
            </a:r>
            <a:r>
              <a:rPr lang="en-US" altLang="en-US" i="1" dirty="0"/>
              <a:t>&lt;</a:t>
            </a:r>
            <a:r>
              <a:rPr lang="en-US" altLang="en-US" i="1" dirty="0" err="1"/>
              <a:t>T</a:t>
            </a:r>
            <a:r>
              <a:rPr lang="en-US" altLang="en-US" i="1" baseline="-25000" dirty="0" err="1"/>
              <a:t>i</a:t>
            </a:r>
            <a:r>
              <a:rPr lang="en-US" altLang="en-US" b="1" dirty="0"/>
              <a:t> start</a:t>
            </a:r>
            <a:r>
              <a:rPr lang="en-US" altLang="en-US" dirty="0"/>
              <a:t>&gt; record above are not needed for recovery, and can be erased whenever desired.</a:t>
            </a:r>
          </a:p>
          <a:p>
            <a:pPr marL="800100" lvl="1" indent="-342900"/>
            <a:endParaRPr lang="en-US" altLang="en-US" dirty="0"/>
          </a:p>
          <a:p>
            <a:pPr marL="800100" lvl="1" indent="-342900">
              <a:buFont typeface="Monotype Sorts" charset="2"/>
              <a:buAutoNum type="arabicPeriod"/>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Checkpoints</a:t>
            </a:r>
          </a:p>
        </p:txBody>
      </p:sp>
      <p:sp>
        <p:nvSpPr>
          <p:cNvPr id="26627" name="Rectangle 3"/>
          <p:cNvSpPr>
            <a:spLocks noGrp="1" noChangeArrowheads="1"/>
          </p:cNvSpPr>
          <p:nvPr>
            <p:ph type="body" idx="4294967295"/>
          </p:nvPr>
        </p:nvSpPr>
        <p:spPr>
          <a:xfrm>
            <a:off x="1816609" y="3788664"/>
            <a:ext cx="7046976" cy="2137347"/>
          </a:xfrm>
          <a:prstGeom prst="rect">
            <a:avLst/>
          </a:prstGeom>
        </p:spPr>
        <p:txBody>
          <a:bodyPr/>
          <a:lstStyle/>
          <a:p>
            <a:pPr marL="0" indent="0">
              <a:buNone/>
            </a:pPr>
            <a:endParaRPr lang="en-US" altLang="en-US" dirty="0"/>
          </a:p>
          <a:p>
            <a:pPr>
              <a:buFont typeface="Wingdings" panose="05000000000000000000" pitchFamily="2" charset="2"/>
              <a:buChar char="§"/>
            </a:pPr>
            <a:r>
              <a:rPr lang="en-US" altLang="en-US" i="1" dirty="0"/>
              <a:t>T</a:t>
            </a:r>
            <a:r>
              <a:rPr lang="en-US" altLang="en-US" baseline="-25000" dirty="0"/>
              <a:t>1</a:t>
            </a:r>
            <a:r>
              <a:rPr lang="en-US" altLang="en-US" dirty="0"/>
              <a:t> can be ignored (updates already output to disk due to checkpoint)</a:t>
            </a:r>
          </a:p>
          <a:p>
            <a:pPr>
              <a:buFont typeface="Wingdings" panose="05000000000000000000" pitchFamily="2" charset="2"/>
              <a:buChar char="§"/>
            </a:pPr>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pPr>
              <a:buFont typeface="Wingdings" panose="05000000000000000000" pitchFamily="2" charset="2"/>
              <a:buChar char="§"/>
            </a:pPr>
            <a:r>
              <a:rPr lang="en-US" altLang="en-US" i="1" dirty="0"/>
              <a:t>T</a:t>
            </a:r>
            <a:r>
              <a:rPr lang="en-US" altLang="en-US" baseline="-25000" dirty="0"/>
              <a:t>4</a:t>
            </a:r>
            <a:r>
              <a:rPr lang="en-US" altLang="en-US" dirty="0"/>
              <a:t> undone</a:t>
            </a:r>
          </a:p>
          <a:p>
            <a:endParaRPr lang="en-US" altLang="en-US" dirty="0"/>
          </a:p>
          <a:p>
            <a:endParaRPr lang="en-US" altLang="en-US" dirty="0"/>
          </a:p>
          <a:p>
            <a:endParaRPr lang="en-US" altLang="en-US" dirty="0"/>
          </a:p>
          <a:p>
            <a:endParaRPr lang="en-US" altLang="en-US" dirty="0"/>
          </a:p>
          <a:p>
            <a:endParaRPr lang="en-US" altLang="en-US" dirty="0"/>
          </a:p>
          <a:p>
            <a:endParaRPr lang="en-US" altLang="en-US" sz="1000" i="1" dirty="0"/>
          </a:p>
          <a:p>
            <a:pPr>
              <a:buFont typeface="Wingdings" panose="05000000000000000000" pitchFamily="2" charset="2"/>
              <a:buChar char="§"/>
            </a:pPr>
            <a:r>
              <a:rPr lang="en-US" altLang="en-US" i="1" dirty="0"/>
              <a:t>T</a:t>
            </a:r>
            <a:r>
              <a:rPr lang="en-US" altLang="en-US" baseline="-25000" dirty="0"/>
              <a:t>1</a:t>
            </a:r>
            <a:r>
              <a:rPr lang="en-US" altLang="en-US" dirty="0"/>
              <a:t> can be ignored (updates already output to disk due to checkpoint)</a:t>
            </a:r>
          </a:p>
          <a:p>
            <a:pPr>
              <a:buFont typeface="Wingdings" panose="05000000000000000000" pitchFamily="2" charset="2"/>
              <a:buChar char="§"/>
            </a:pPr>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pPr>
              <a:buFont typeface="Wingdings" panose="05000000000000000000" pitchFamily="2" charset="2"/>
              <a:buChar char="§"/>
            </a:pPr>
            <a:r>
              <a:rPr lang="en-US" altLang="en-US" i="1" dirty="0"/>
              <a:t>T</a:t>
            </a:r>
            <a:r>
              <a:rPr lang="en-US" altLang="en-US" baseline="-25000" dirty="0"/>
              <a:t>4</a:t>
            </a:r>
            <a:r>
              <a:rPr lang="en-US" altLang="en-US" dirty="0"/>
              <a:t> undone</a:t>
            </a:r>
          </a:p>
        </p:txBody>
      </p:sp>
      <p:pic>
        <p:nvPicPr>
          <p:cNvPr id="3" name="Picture 2"/>
          <p:cNvPicPr>
            <a:picLocks noChangeAspect="1"/>
          </p:cNvPicPr>
          <p:nvPr/>
        </p:nvPicPr>
        <p:blipFill>
          <a:blip r:embed="rId3"/>
          <a:stretch>
            <a:fillRect/>
          </a:stretch>
        </p:blipFill>
        <p:spPr>
          <a:xfrm>
            <a:off x="1914144" y="1214356"/>
            <a:ext cx="5601080" cy="279147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p>
        </p:txBody>
      </p:sp>
      <p:sp>
        <p:nvSpPr>
          <p:cNvPr id="29699" name="Rectangle 3"/>
          <p:cNvSpPr>
            <a:spLocks noGrp="1" noChangeArrowheads="1"/>
          </p:cNvSpPr>
          <p:nvPr>
            <p:ph idx="1"/>
          </p:nvPr>
        </p:nvSpPr>
        <p:spPr>
          <a:xfrm>
            <a:off x="674702" y="1102497"/>
            <a:ext cx="7741329" cy="5367972"/>
          </a:xfrm>
        </p:spPr>
        <p:txBody>
          <a:bodyPr/>
          <a:lstStyle/>
          <a:p>
            <a:r>
              <a:rPr lang="en-US" altLang="en-US" b="1" dirty="0"/>
              <a:t>Logging</a:t>
            </a:r>
            <a:r>
              <a:rPr lang="en-US" altLang="en-US" dirty="0"/>
              <a:t> (during normal operation):</a:t>
            </a:r>
          </a:p>
          <a:p>
            <a:pPr lvl="1"/>
            <a:r>
              <a:rPr lang="en-US" altLang="en-US" dirty="0"/>
              <a:t>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at transaction start</a:t>
            </a:r>
          </a:p>
          <a:p>
            <a:pPr lvl="1"/>
            <a:r>
              <a:rPr lang="en-US" altLang="en-US" i="1" dirty="0"/>
              <a:t> &lt;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for each update, and </a:t>
            </a:r>
          </a:p>
          <a:p>
            <a:pPr lvl="1"/>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a:t>
            </a:r>
            <a:r>
              <a:rPr lang="en-US" altLang="en-US" dirty="0"/>
              <a:t>at transaction end</a:t>
            </a:r>
            <a:endParaRPr lang="en-US" altLang="en-US" b="1" dirty="0"/>
          </a:p>
          <a:p>
            <a:r>
              <a:rPr lang="en-US" altLang="en-US" b="1" dirty="0"/>
              <a:t>Transaction rollback (during normal operation)</a:t>
            </a:r>
          </a:p>
          <a:p>
            <a:pPr lvl="1"/>
            <a:r>
              <a:rPr lang="en-US" altLang="en-US" dirty="0"/>
              <a:t>Let </a:t>
            </a:r>
            <a:r>
              <a:rPr lang="en-US" altLang="en-US" i="1" dirty="0" err="1"/>
              <a:t>T</a:t>
            </a:r>
            <a:r>
              <a:rPr lang="en-US" altLang="en-US" i="1" baseline="-25000" dirty="0" err="1"/>
              <a:t>i</a:t>
            </a:r>
            <a:r>
              <a:rPr lang="en-US" altLang="en-US" dirty="0"/>
              <a:t> be the transaction to be rolled back</a:t>
            </a:r>
          </a:p>
          <a:p>
            <a:pPr lvl="1"/>
            <a:r>
              <a:rPr lang="en-US" altLang="en-US" dirty="0"/>
              <a:t>Scan log backwards from the end, and for each log record of </a:t>
            </a:r>
            <a:r>
              <a:rPr lang="en-US" altLang="en-US" i="1" dirty="0" err="1"/>
              <a:t>T</a:t>
            </a:r>
            <a:r>
              <a:rPr lang="en-US" altLang="en-US" i="1" baseline="-25000" dirty="0" err="1"/>
              <a:t>i</a:t>
            </a:r>
            <a:r>
              <a:rPr lang="en-US" altLang="en-US" i="1" baseline="-25000" dirty="0"/>
              <a:t>  </a:t>
            </a:r>
            <a:r>
              <a:rPr lang="en-US" altLang="en-US" dirty="0"/>
              <a:t>of the form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p>
          <a:p>
            <a:pPr lvl="2"/>
            <a:r>
              <a:rPr lang="en-US" altLang="en-US" dirty="0"/>
              <a:t>Perform the undo by writing </a:t>
            </a:r>
            <a:r>
              <a:rPr lang="en-US" altLang="en-US" i="1" dirty="0"/>
              <a:t>V</a:t>
            </a:r>
            <a:r>
              <a:rPr lang="en-US" altLang="en-US" i="1" baseline="-25000" dirty="0"/>
              <a:t>1 </a:t>
            </a:r>
            <a:r>
              <a:rPr lang="en-US" altLang="en-US" dirty="0"/>
              <a:t>to </a:t>
            </a:r>
            <a:r>
              <a:rPr lang="en-US" altLang="en-US" i="1" dirty="0" err="1"/>
              <a:t>X</a:t>
            </a:r>
            <a:r>
              <a:rPr lang="en-US" altLang="en-US" i="1" baseline="-25000" dirty="0" err="1"/>
              <a:t>j</a:t>
            </a:r>
            <a:r>
              <a:rPr lang="en-US" altLang="en-US" i="1" dirty="0"/>
              <a:t>,</a:t>
            </a:r>
          </a:p>
          <a:p>
            <a:pPr lvl="2"/>
            <a:r>
              <a:rPr lang="en-US" altLang="en-US" dirty="0"/>
              <a:t>Write a log record </a:t>
            </a:r>
            <a:r>
              <a:rPr lang="en-US" altLang="en-US" i="1" dirty="0"/>
              <a:t>&lt;</a:t>
            </a:r>
            <a:r>
              <a:rPr lang="en-US" altLang="en-US" i="1" dirty="0" err="1"/>
              <a:t>T</a:t>
            </a:r>
            <a:r>
              <a:rPr lang="en-US" altLang="en-US" i="1" baseline="-25000" dirty="0" err="1"/>
              <a:t>i</a:t>
            </a:r>
            <a:r>
              <a:rPr lang="en-US" altLang="en-US" i="1" dirty="0"/>
              <a:t> , </a:t>
            </a:r>
            <a:r>
              <a:rPr lang="en-US" altLang="en-US" i="1" dirty="0" err="1"/>
              <a:t>X</a:t>
            </a:r>
            <a:r>
              <a:rPr lang="en-US" altLang="en-US" i="1" baseline="-25000" dirty="0" err="1"/>
              <a:t>j</a:t>
            </a:r>
            <a:r>
              <a:rPr lang="en-US" altLang="en-US" i="1" dirty="0"/>
              <a:t>,  V</a:t>
            </a:r>
            <a:r>
              <a:rPr lang="en-US" altLang="en-US" i="1" baseline="-25000" dirty="0"/>
              <a:t>1</a:t>
            </a:r>
            <a:r>
              <a:rPr lang="en-US" altLang="en-US" i="1" dirty="0"/>
              <a:t>&gt; </a:t>
            </a:r>
          </a:p>
          <a:p>
            <a:pPr lvl="3"/>
            <a:r>
              <a:rPr lang="en-US" altLang="en-US" dirty="0"/>
              <a:t>such log records are called </a:t>
            </a:r>
            <a:r>
              <a:rPr lang="en-US" altLang="en-US" b="1" dirty="0">
                <a:solidFill>
                  <a:srgbClr val="002060"/>
                </a:solidFill>
              </a:rPr>
              <a:t>compensation log records</a:t>
            </a:r>
          </a:p>
          <a:p>
            <a:pPr lvl="1"/>
            <a:r>
              <a:rPr lang="en-US" altLang="en-US" dirty="0"/>
              <a:t>Once the record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is found stop the scan and write the log record </a:t>
            </a: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effectLst>
                  <a:outerShdw blurRad="38100" dist="38100" dir="2700000" algn="tl">
                    <a:srgbClr val="C0C0C0"/>
                  </a:outerShdw>
                </a:effectLst>
              </a:rPr>
              <a:t>Recovery Algorithm (Cont.)</a:t>
            </a:r>
          </a:p>
        </p:txBody>
      </p:sp>
      <p:sp>
        <p:nvSpPr>
          <p:cNvPr id="30722" name="Rectangle 3"/>
          <p:cNvSpPr>
            <a:spLocks noGrp="1" noChangeArrowheads="1"/>
          </p:cNvSpPr>
          <p:nvPr>
            <p:ph idx="1"/>
          </p:nvPr>
        </p:nvSpPr>
        <p:spPr>
          <a:xfrm>
            <a:off x="701336" y="1102497"/>
            <a:ext cx="7705817" cy="5367972"/>
          </a:xfrm>
        </p:spPr>
        <p:txBody>
          <a:bodyPr/>
          <a:lstStyle/>
          <a:p>
            <a:r>
              <a:rPr lang="en-US" altLang="en-US" b="1" dirty="0"/>
              <a:t>Recovery from failure</a:t>
            </a:r>
            <a:r>
              <a:rPr lang="en-US" altLang="en-US" dirty="0"/>
              <a:t>: Two phases</a:t>
            </a:r>
          </a:p>
          <a:p>
            <a:pPr marL="800100" lvl="1" indent="-342900"/>
            <a:r>
              <a:rPr lang="en-US" altLang="en-US" b="1" dirty="0">
                <a:solidFill>
                  <a:srgbClr val="002060"/>
                </a:solidFill>
              </a:rPr>
              <a:t>Redo phase</a:t>
            </a:r>
            <a:r>
              <a:rPr lang="en-US" altLang="en-US" dirty="0"/>
              <a:t>:  replay updates of </a:t>
            </a:r>
            <a:r>
              <a:rPr lang="en-US" altLang="en-US" b="1" dirty="0"/>
              <a:t>all</a:t>
            </a:r>
            <a:r>
              <a:rPr lang="en-US" altLang="en-US" dirty="0"/>
              <a:t> transactions, whether they committed, aborted, or are incomplete</a:t>
            </a:r>
          </a:p>
          <a:p>
            <a:pPr marL="800100" lvl="1" indent="-342900"/>
            <a:r>
              <a:rPr lang="en-US" altLang="en-US" b="1" dirty="0">
                <a:solidFill>
                  <a:srgbClr val="002060"/>
                </a:solidFill>
              </a:rPr>
              <a:t>Undo phase</a:t>
            </a:r>
            <a:r>
              <a:rPr lang="en-US" altLang="en-US" dirty="0"/>
              <a:t>: undo all incomplete transactions</a:t>
            </a:r>
          </a:p>
          <a:p>
            <a:r>
              <a:rPr lang="en-US" altLang="en-US" b="1" dirty="0"/>
              <a:t>Redo phase</a:t>
            </a:r>
            <a:r>
              <a:rPr lang="en-US" altLang="en-US" dirty="0"/>
              <a:t>:</a:t>
            </a:r>
          </a:p>
          <a:p>
            <a:pPr marL="457200" lvl="1" indent="0">
              <a:buNone/>
            </a:pPr>
            <a:r>
              <a:rPr lang="en-US" altLang="en-US" dirty="0">
                <a:solidFill>
                  <a:srgbClr val="FF9900"/>
                </a:solidFill>
              </a:rPr>
              <a:t>1.   </a:t>
            </a:r>
            <a:r>
              <a:rPr lang="en-US" altLang="en-US" dirty="0"/>
              <a:t>Find last &lt;</a:t>
            </a:r>
            <a:r>
              <a:rPr lang="en-US" altLang="en-US" b="1" dirty="0"/>
              <a:t>checkpoint</a:t>
            </a:r>
            <a:r>
              <a:rPr lang="en-US" altLang="en-US" dirty="0"/>
              <a:t> </a:t>
            </a:r>
            <a:r>
              <a:rPr lang="en-US" altLang="en-US" i="1" dirty="0"/>
              <a:t>L</a:t>
            </a:r>
            <a:r>
              <a:rPr lang="en-US" altLang="en-US" dirty="0"/>
              <a:t>&gt; record, and set undo-list to </a:t>
            </a:r>
            <a:r>
              <a:rPr lang="en-US" altLang="en-US" i="1" dirty="0"/>
              <a:t>L</a:t>
            </a:r>
            <a:r>
              <a:rPr lang="en-US" altLang="en-US" dirty="0"/>
              <a:t>.</a:t>
            </a:r>
          </a:p>
          <a:p>
            <a:pPr marL="457200" lvl="1" indent="0">
              <a:buNone/>
            </a:pPr>
            <a:r>
              <a:rPr lang="en-US" altLang="en-US" dirty="0">
                <a:solidFill>
                  <a:srgbClr val="FF9900"/>
                </a:solidFill>
              </a:rPr>
              <a:t>2.   </a:t>
            </a:r>
            <a:r>
              <a:rPr lang="en-US" altLang="en-US" dirty="0"/>
              <a:t>Scan forward from above &lt;</a:t>
            </a:r>
            <a:r>
              <a:rPr lang="en-US" altLang="en-US" b="1" dirty="0"/>
              <a:t>checkpoint</a:t>
            </a:r>
            <a:r>
              <a:rPr lang="en-US" altLang="en-US" dirty="0"/>
              <a:t> </a:t>
            </a:r>
            <a:r>
              <a:rPr lang="en-US" altLang="en-US" i="1" dirty="0"/>
              <a:t>L</a:t>
            </a:r>
            <a:r>
              <a:rPr lang="en-US" altLang="en-US" dirty="0"/>
              <a:t>&gt; record</a:t>
            </a:r>
          </a:p>
          <a:p>
            <a:pPr marL="1200150" lvl="2" indent="-342900">
              <a:buFont typeface="Monotype Sorts" charset="2"/>
              <a:buAutoNum type="arabicPeriod"/>
            </a:pPr>
            <a:r>
              <a:rPr lang="en-US" altLang="en-US" dirty="0"/>
              <a:t>Whenever a  record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or</a:t>
            </a:r>
            <a:r>
              <a:rPr lang="en-US" altLang="en-US" i="1" dirty="0"/>
              <a:t> &lt;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2</a:t>
            </a:r>
            <a:r>
              <a:rPr lang="en-US" altLang="en-US" i="1" dirty="0"/>
              <a:t>&gt;  </a:t>
            </a:r>
            <a:r>
              <a:rPr lang="en-US" altLang="en-US" dirty="0"/>
              <a:t>is found, redo it by writing </a:t>
            </a:r>
            <a:r>
              <a:rPr lang="en-US" altLang="en-US" i="1" dirty="0"/>
              <a:t>V</a:t>
            </a:r>
            <a:r>
              <a:rPr lang="en-US" altLang="en-US" i="1" baseline="-25000" dirty="0"/>
              <a:t>2  </a:t>
            </a:r>
            <a:r>
              <a:rPr lang="en-US" altLang="en-US" dirty="0"/>
              <a:t>to </a:t>
            </a:r>
            <a:r>
              <a:rPr lang="en-US" altLang="en-US" i="1" dirty="0" err="1"/>
              <a:t>X</a:t>
            </a:r>
            <a:r>
              <a:rPr lang="en-US" altLang="en-US" i="1" baseline="-25000" dirty="0" err="1"/>
              <a:t>j</a:t>
            </a:r>
            <a:r>
              <a:rPr lang="en-US" altLang="en-US" i="1" dirty="0"/>
              <a:t> </a:t>
            </a:r>
          </a:p>
          <a:p>
            <a:pPr marL="1200150" lvl="2" indent="-342900">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baseline="-25000" dirty="0"/>
              <a:t> </a:t>
            </a:r>
            <a:r>
              <a:rPr lang="en-US" altLang="en-US" i="1" dirty="0"/>
              <a:t> </a:t>
            </a:r>
            <a:r>
              <a:rPr lang="en-US" altLang="en-US" b="1" dirty="0"/>
              <a:t>start</a:t>
            </a:r>
            <a:r>
              <a:rPr lang="en-US" altLang="en-US" i="1" dirty="0"/>
              <a:t>&gt; </a:t>
            </a:r>
            <a:r>
              <a:rPr lang="en-US" altLang="en-US" dirty="0"/>
              <a:t>is found, add </a:t>
            </a:r>
            <a:r>
              <a:rPr lang="en-US" altLang="en-US" i="1" dirty="0" err="1"/>
              <a:t>T</a:t>
            </a:r>
            <a:r>
              <a:rPr lang="en-US" altLang="en-US" i="1" baseline="-25000" dirty="0" err="1"/>
              <a:t>i</a:t>
            </a:r>
            <a:r>
              <a:rPr lang="en-US" altLang="en-US" i="1" baseline="-25000" dirty="0"/>
              <a:t>  </a:t>
            </a:r>
            <a:r>
              <a:rPr lang="en-US" altLang="en-US" dirty="0"/>
              <a:t>to undo-list</a:t>
            </a:r>
          </a:p>
          <a:p>
            <a:pPr marL="1200150" lvl="2" indent="-342900">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found, remove </a:t>
            </a:r>
            <a:r>
              <a:rPr lang="en-US" altLang="en-US" i="1" dirty="0" err="1"/>
              <a:t>T</a:t>
            </a:r>
            <a:r>
              <a:rPr lang="en-US" altLang="en-US" i="1" baseline="-25000" dirty="0" err="1"/>
              <a:t>i</a:t>
            </a:r>
            <a:r>
              <a:rPr lang="en-US" altLang="en-US" i="1" dirty="0"/>
              <a:t>  </a:t>
            </a:r>
            <a:r>
              <a:rPr lang="en-US" altLang="en-US" dirty="0"/>
              <a:t>from undo-list</a:t>
            </a:r>
          </a:p>
          <a:p>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effectLst>
                  <a:outerShdw blurRad="38100" dist="38100" dir="2700000" algn="tl">
                    <a:srgbClr val="C0C0C0"/>
                  </a:outerShdw>
                </a:effectLst>
              </a:rPr>
              <a:t>Recovery Algorithm (Cont.)</a:t>
            </a:r>
          </a:p>
        </p:txBody>
      </p:sp>
      <p:sp>
        <p:nvSpPr>
          <p:cNvPr id="31747" name="Rectangle 3"/>
          <p:cNvSpPr>
            <a:spLocks noGrp="1" noChangeArrowheads="1"/>
          </p:cNvSpPr>
          <p:nvPr>
            <p:ph idx="1"/>
          </p:nvPr>
        </p:nvSpPr>
        <p:spPr>
          <a:xfrm>
            <a:off x="683580" y="1102497"/>
            <a:ext cx="7821227" cy="5367972"/>
          </a:xfrm>
        </p:spPr>
        <p:txBody>
          <a:bodyPr/>
          <a:lstStyle/>
          <a:p>
            <a:pPr>
              <a:lnSpc>
                <a:spcPct val="90000"/>
              </a:lnSpc>
            </a:pPr>
            <a:r>
              <a:rPr lang="en-US" altLang="en-US" b="1" dirty="0"/>
              <a:t>Undo phase: </a:t>
            </a:r>
            <a:endParaRPr lang="en-US" altLang="en-US" dirty="0"/>
          </a:p>
          <a:p>
            <a:pPr marL="457200" lvl="1" indent="0">
              <a:lnSpc>
                <a:spcPct val="90000"/>
              </a:lnSpc>
              <a:buNone/>
            </a:pPr>
            <a:r>
              <a:rPr lang="en-US" altLang="en-US" dirty="0">
                <a:solidFill>
                  <a:srgbClr val="FF9900"/>
                </a:solidFill>
              </a:rPr>
              <a:t>1.    </a:t>
            </a:r>
            <a:r>
              <a:rPr lang="en-US" altLang="en-US" dirty="0"/>
              <a:t>Scan log backwards from end </a:t>
            </a:r>
          </a:p>
          <a:p>
            <a:pPr marL="1200150" lvl="2" indent="-342900">
              <a:lnSpc>
                <a:spcPct val="90000"/>
              </a:lnSpc>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is found where </a:t>
            </a:r>
            <a:r>
              <a:rPr lang="en-US" altLang="en-US" i="1" dirty="0" err="1"/>
              <a:t>T</a:t>
            </a:r>
            <a:r>
              <a:rPr lang="en-US" altLang="en-US" i="1" baseline="-25000" dirty="0" err="1"/>
              <a:t>i</a:t>
            </a:r>
            <a:r>
              <a:rPr lang="en-US" altLang="en-US" i="1" dirty="0"/>
              <a:t> </a:t>
            </a:r>
            <a:r>
              <a:rPr lang="en-US" altLang="en-US" dirty="0"/>
              <a:t>is in undo-list perform same actions as for transaction rollback:</a:t>
            </a:r>
          </a:p>
          <a:p>
            <a:pPr marL="1543050" lvl="3" indent="-342900">
              <a:lnSpc>
                <a:spcPct val="90000"/>
              </a:lnSpc>
              <a:buFont typeface="Monotype Sorts" charset="2"/>
              <a:buAutoNum type="arabicPeriod"/>
            </a:pPr>
            <a:r>
              <a:rPr lang="en-US" altLang="en-US" dirty="0"/>
              <a:t> perform undo by writing </a:t>
            </a:r>
            <a:r>
              <a:rPr lang="en-US" altLang="en-US" i="1" dirty="0"/>
              <a:t>V</a:t>
            </a:r>
            <a:r>
              <a:rPr lang="en-US" altLang="en-US" i="1" baseline="-25000" dirty="0"/>
              <a:t>1</a:t>
            </a:r>
            <a:r>
              <a:rPr lang="en-US" altLang="en-US" dirty="0"/>
              <a:t> to </a:t>
            </a:r>
            <a:r>
              <a:rPr lang="en-US" altLang="en-US" i="1" dirty="0" err="1"/>
              <a:t>X</a:t>
            </a:r>
            <a:r>
              <a:rPr lang="en-US" altLang="en-US" i="1" baseline="-25000" dirty="0" err="1"/>
              <a:t>j</a:t>
            </a:r>
            <a:r>
              <a:rPr lang="en-US" altLang="en-US" dirty="0"/>
              <a:t>.</a:t>
            </a:r>
          </a:p>
          <a:p>
            <a:pPr marL="1543050" lvl="3" indent="-342900">
              <a:lnSpc>
                <a:spcPct val="90000"/>
              </a:lnSpc>
              <a:buFont typeface="Monotype Sorts" charset="2"/>
              <a:buAutoNum type="arabicPeriod"/>
            </a:pPr>
            <a:r>
              <a:rPr lang="en-US" altLang="en-US" dirty="0"/>
              <a:t>write a log record </a:t>
            </a:r>
            <a:r>
              <a:rPr lang="en-US" altLang="en-US" i="1" dirty="0"/>
              <a:t>&lt;</a:t>
            </a:r>
            <a:r>
              <a:rPr lang="en-US" altLang="en-US" i="1" dirty="0" err="1"/>
              <a:t>T</a:t>
            </a:r>
            <a:r>
              <a:rPr lang="en-US" altLang="en-US" i="1" baseline="-25000" dirty="0" err="1"/>
              <a:t>i</a:t>
            </a:r>
            <a:r>
              <a:rPr lang="en-US" altLang="en-US" i="1" dirty="0"/>
              <a:t> , </a:t>
            </a:r>
            <a:r>
              <a:rPr lang="en-US" altLang="en-US" i="1" dirty="0" err="1"/>
              <a:t>X</a:t>
            </a:r>
            <a:r>
              <a:rPr lang="en-US" altLang="en-US" i="1" baseline="-25000" dirty="0" err="1"/>
              <a:t>j</a:t>
            </a:r>
            <a:r>
              <a:rPr lang="en-US" altLang="en-US" i="1" dirty="0"/>
              <a:t>,  V</a:t>
            </a:r>
            <a:r>
              <a:rPr lang="en-US" altLang="en-US" i="1" baseline="-25000" dirty="0"/>
              <a:t>1</a:t>
            </a:r>
            <a:r>
              <a:rPr lang="en-US" altLang="en-US" i="1" dirty="0"/>
              <a:t>&gt;</a:t>
            </a:r>
          </a:p>
          <a:p>
            <a:pPr marL="1200150" lvl="2" indent="-342900">
              <a:lnSpc>
                <a:spcPct val="90000"/>
              </a:lnSpc>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is found where </a:t>
            </a:r>
            <a:r>
              <a:rPr lang="en-US" altLang="en-US" i="1" dirty="0" err="1"/>
              <a:t>T</a:t>
            </a:r>
            <a:r>
              <a:rPr lang="en-US" altLang="en-US" i="1" baseline="-25000" dirty="0" err="1"/>
              <a:t>i</a:t>
            </a:r>
            <a:r>
              <a:rPr lang="en-US" altLang="en-US" i="1" dirty="0"/>
              <a:t> </a:t>
            </a:r>
            <a:r>
              <a:rPr lang="en-US" altLang="en-US" dirty="0"/>
              <a:t>is in undo-list, </a:t>
            </a:r>
          </a:p>
          <a:p>
            <a:pPr marL="1543050" lvl="3" indent="-342900">
              <a:lnSpc>
                <a:spcPct val="90000"/>
              </a:lnSpc>
              <a:buFont typeface="Monotype Sorts" charset="2"/>
              <a:buAutoNum type="arabicPeriod"/>
            </a:pPr>
            <a:r>
              <a:rPr lang="en-US" altLang="en-US" dirty="0"/>
              <a:t>Write a log record </a:t>
            </a:r>
            <a:r>
              <a:rPr lang="en-US" altLang="en-US" i="1" dirty="0"/>
              <a:t>&lt;</a:t>
            </a:r>
            <a:r>
              <a:rPr lang="en-US" altLang="en-US" i="1" dirty="0" err="1"/>
              <a:t>T</a:t>
            </a:r>
            <a:r>
              <a:rPr lang="en-US" altLang="en-US" i="1" baseline="-25000" dirty="0" err="1"/>
              <a:t>i</a:t>
            </a:r>
            <a:r>
              <a:rPr lang="en-US" altLang="en-US" i="1" baseline="-25000" dirty="0"/>
              <a:t> </a:t>
            </a:r>
            <a:r>
              <a:rPr lang="en-US" altLang="en-US" i="1" dirty="0"/>
              <a:t> </a:t>
            </a:r>
            <a:r>
              <a:rPr lang="en-US" altLang="en-US" b="1" dirty="0"/>
              <a:t>abort</a:t>
            </a:r>
            <a:r>
              <a:rPr lang="en-US" altLang="en-US" i="1" dirty="0"/>
              <a:t>&gt; </a:t>
            </a:r>
          </a:p>
          <a:p>
            <a:pPr marL="1543050" lvl="3" indent="-342900">
              <a:lnSpc>
                <a:spcPct val="90000"/>
              </a:lnSpc>
              <a:buFont typeface="Monotype Sorts" charset="2"/>
              <a:buAutoNum type="arabicPeriod"/>
            </a:pPr>
            <a:r>
              <a:rPr lang="en-US" altLang="en-US" dirty="0"/>
              <a:t>Remove </a:t>
            </a:r>
            <a:r>
              <a:rPr lang="en-US" altLang="en-US" i="1" dirty="0" err="1"/>
              <a:t>T</a:t>
            </a:r>
            <a:r>
              <a:rPr lang="en-US" altLang="en-US" i="1" baseline="-25000" dirty="0" err="1"/>
              <a:t>i</a:t>
            </a:r>
            <a:r>
              <a:rPr lang="en-US" altLang="en-US" i="1" baseline="-25000" dirty="0"/>
              <a:t>  </a:t>
            </a:r>
            <a:r>
              <a:rPr lang="en-US" altLang="en-US" dirty="0"/>
              <a:t>from undo-list</a:t>
            </a:r>
          </a:p>
          <a:p>
            <a:pPr marL="1200150" lvl="2" indent="-342900">
              <a:lnSpc>
                <a:spcPct val="90000"/>
              </a:lnSpc>
              <a:buFont typeface="Monotype Sorts" charset="2"/>
              <a:buAutoNum type="arabicPeriod"/>
            </a:pPr>
            <a:r>
              <a:rPr lang="en-US" altLang="en-US" dirty="0"/>
              <a:t>Stop when undo-list is empty</a:t>
            </a:r>
          </a:p>
          <a:p>
            <a:pPr marL="1200150" lvl="3" indent="0">
              <a:lnSpc>
                <a:spcPct val="90000"/>
              </a:lnSpc>
              <a:buNone/>
            </a:pPr>
            <a:r>
              <a:rPr lang="en-US" altLang="en-US" dirty="0">
                <a:solidFill>
                  <a:srgbClr val="FF9900"/>
                </a:solidFill>
              </a:rPr>
              <a:t>1.   </a:t>
            </a:r>
            <a:r>
              <a:rPr lang="en-US" altLang="en-US" dirty="0"/>
              <a:t>i.e.,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has been found for every transaction in undo-list</a:t>
            </a:r>
          </a:p>
          <a:p>
            <a:pPr>
              <a:lnSpc>
                <a:spcPct val="90000"/>
              </a:lnSpc>
            </a:pPr>
            <a:r>
              <a:rPr lang="en-US" altLang="en-US" dirty="0"/>
              <a:t>After undo phase completes, normal transaction processing can commence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326C7-7F8D-4AFC-BEC7-830AC71F7B7B}"/>
              </a:ext>
            </a:extLst>
          </p:cNvPr>
          <p:cNvSpPr>
            <a:spLocks noGrp="1"/>
          </p:cNvSpPr>
          <p:nvPr>
            <p:ph type="title"/>
          </p:nvPr>
        </p:nvSpPr>
        <p:spPr/>
        <p:txBody>
          <a:bodyPr/>
          <a:lstStyle/>
          <a:p>
            <a:r>
              <a:rPr lang="en-IN" dirty="0"/>
              <a:t>Example of Recovery</a:t>
            </a:r>
          </a:p>
        </p:txBody>
      </p:sp>
      <p:pic>
        <p:nvPicPr>
          <p:cNvPr id="4" name="Graphic 3">
            <a:extLst>
              <a:ext uri="{FF2B5EF4-FFF2-40B4-BE49-F238E27FC236}">
                <a16:creationId xmlns:a16="http://schemas.microsoft.com/office/drawing/2014/main" xmlns="" id="{88CE1773-DE64-48A0-B0EE-F9A67F2F8565}"/>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269879" y="1273629"/>
            <a:ext cx="8604241" cy="4310742"/>
          </a:xfrm>
          <a:prstGeom prst="rect">
            <a:avLst/>
          </a:prstGeom>
        </p:spPr>
      </p:pic>
    </p:spTree>
    <p:extLst>
      <p:ext uri="{BB962C8B-B14F-4D97-AF65-F5344CB8AC3E}">
        <p14:creationId xmlns:p14="http://schemas.microsoft.com/office/powerpoint/2010/main" val="3136399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 Record Buffering</a:t>
            </a:r>
          </a:p>
        </p:txBody>
      </p:sp>
      <p:sp>
        <p:nvSpPr>
          <p:cNvPr id="33795" name="Rectangle 3"/>
          <p:cNvSpPr>
            <a:spLocks noGrp="1" noChangeArrowheads="1"/>
          </p:cNvSpPr>
          <p:nvPr>
            <p:ph idx="1"/>
          </p:nvPr>
        </p:nvSpPr>
        <p:spPr>
          <a:xfrm>
            <a:off x="683581" y="1102497"/>
            <a:ext cx="7714696" cy="5367972"/>
          </a:xfrm>
          <a:prstGeom prst="rect">
            <a:avLst/>
          </a:prstGeom>
        </p:spPr>
        <p:txBody>
          <a:bodyPr/>
          <a:lstStyle/>
          <a:p>
            <a:r>
              <a:rPr lang="en-US" altLang="en-US" b="1" dirty="0">
                <a:solidFill>
                  <a:srgbClr val="002060"/>
                </a:solidFill>
              </a:rPr>
              <a:t>Log record buffering</a:t>
            </a:r>
            <a:r>
              <a:rPr lang="en-US" altLang="en-US" dirty="0"/>
              <a:t>: log records are buffered in main memory, instead of being output directly to stable storage.</a:t>
            </a:r>
          </a:p>
          <a:p>
            <a:pPr lvl="1"/>
            <a:r>
              <a:rPr lang="en-US" altLang="en-US" dirty="0"/>
              <a:t>Log records are output to stable storage when a block of log records in the buffer is full, or a </a:t>
            </a:r>
            <a:r>
              <a:rPr lang="en-US" altLang="en-US" b="1" dirty="0">
                <a:solidFill>
                  <a:srgbClr val="002060"/>
                </a:solidFill>
              </a:rPr>
              <a:t>log force</a:t>
            </a:r>
            <a:r>
              <a:rPr lang="en-US" altLang="en-US" dirty="0">
                <a:solidFill>
                  <a:srgbClr val="002060"/>
                </a:solidFill>
              </a:rPr>
              <a:t> </a:t>
            </a:r>
            <a:r>
              <a:rPr lang="en-US" altLang="en-US" dirty="0"/>
              <a:t>operation is executed.</a:t>
            </a:r>
          </a:p>
          <a:p>
            <a:r>
              <a:rPr lang="en-US" altLang="en-US" dirty="0"/>
              <a:t>Log force is performed to commit a transaction by forcing all its log records (including the commit record) to stable storage.</a:t>
            </a:r>
          </a:p>
          <a:p>
            <a:r>
              <a:rPr lang="en-US" altLang="en-US" dirty="0"/>
              <a:t>Several log records can thus be output using a single output operation, reducing the I/O cost.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Failure Classification</a:t>
            </a:r>
          </a:p>
        </p:txBody>
      </p:sp>
      <p:sp>
        <p:nvSpPr>
          <p:cNvPr id="6147" name="Rectangle 3"/>
          <p:cNvSpPr>
            <a:spLocks noGrp="1" noChangeArrowheads="1"/>
          </p:cNvSpPr>
          <p:nvPr>
            <p:ph idx="1"/>
          </p:nvPr>
        </p:nvSpPr>
        <p:spPr>
          <a:xfrm>
            <a:off x="674703" y="1102497"/>
            <a:ext cx="7723574" cy="5367972"/>
          </a:xfrm>
          <a:prstGeom prst="rect">
            <a:avLst/>
          </a:prstGeom>
        </p:spPr>
        <p:txBody>
          <a:bodyPr/>
          <a:lstStyle/>
          <a:p>
            <a:r>
              <a:rPr lang="en-US" altLang="en-US" b="1" dirty="0"/>
              <a:t>Transaction failure</a:t>
            </a:r>
            <a:r>
              <a:rPr lang="en-US" altLang="en-US" dirty="0"/>
              <a:t> :</a:t>
            </a:r>
          </a:p>
          <a:p>
            <a:pPr lvl="1"/>
            <a:r>
              <a:rPr lang="en-US" altLang="en-US" b="1" dirty="0"/>
              <a:t>Logical errors</a:t>
            </a:r>
            <a:r>
              <a:rPr lang="en-US" altLang="en-US" dirty="0"/>
              <a:t>: transaction cannot complete due to </a:t>
            </a:r>
            <a:r>
              <a:rPr lang="en-US" altLang="en-US" dirty="0">
                <a:solidFill>
                  <a:srgbClr val="FF0000"/>
                </a:solidFill>
              </a:rPr>
              <a:t>some internal error </a:t>
            </a:r>
            <a:r>
              <a:rPr lang="en-US" altLang="en-US" dirty="0" smtClean="0">
                <a:solidFill>
                  <a:srgbClr val="FF0000"/>
                </a:solidFill>
              </a:rPr>
              <a:t>condition (wrong input, overflow, data not found)</a:t>
            </a:r>
            <a:endParaRPr lang="en-US" altLang="en-US" dirty="0">
              <a:solidFill>
                <a:srgbClr val="FF0000"/>
              </a:solidFill>
            </a:endParaRPr>
          </a:p>
          <a:p>
            <a:pPr lvl="1"/>
            <a:r>
              <a:rPr lang="en-US" altLang="en-US" b="1" dirty="0"/>
              <a:t>System errors</a:t>
            </a:r>
            <a:r>
              <a:rPr lang="en-US" altLang="en-US" dirty="0"/>
              <a:t>: the database system must terminate an active transaction due to an error condition (e.g</a:t>
            </a:r>
            <a:r>
              <a:rPr lang="en-US" altLang="en-US" dirty="0">
                <a:solidFill>
                  <a:srgbClr val="FF0000"/>
                </a:solidFill>
              </a:rPr>
              <a:t>., deadlock</a:t>
            </a:r>
            <a:r>
              <a:rPr lang="en-US" altLang="en-US" dirty="0"/>
              <a:t>)</a:t>
            </a:r>
          </a:p>
          <a:p>
            <a:r>
              <a:rPr lang="en-US" altLang="en-US" b="1" dirty="0"/>
              <a:t>System crash</a:t>
            </a:r>
            <a:r>
              <a:rPr lang="en-US" altLang="en-US" dirty="0"/>
              <a:t>: a </a:t>
            </a:r>
            <a:r>
              <a:rPr lang="en-US" altLang="en-US" dirty="0">
                <a:solidFill>
                  <a:srgbClr val="FF0000"/>
                </a:solidFill>
              </a:rPr>
              <a:t>power failure </a:t>
            </a:r>
            <a:r>
              <a:rPr lang="en-US" altLang="en-US" dirty="0"/>
              <a:t>or other </a:t>
            </a:r>
            <a:r>
              <a:rPr lang="en-US" altLang="en-US" dirty="0">
                <a:solidFill>
                  <a:srgbClr val="FF0000"/>
                </a:solidFill>
              </a:rPr>
              <a:t>hardware or software </a:t>
            </a:r>
            <a:r>
              <a:rPr lang="en-US" altLang="en-US" dirty="0"/>
              <a:t>failure causes the system to crash.</a:t>
            </a:r>
          </a:p>
          <a:p>
            <a:pPr lvl="1"/>
            <a:r>
              <a:rPr lang="en-US" altLang="en-US" b="1" dirty="0">
                <a:solidFill>
                  <a:srgbClr val="002060"/>
                </a:solidFill>
              </a:rPr>
              <a:t>Fail-stop assumption</a:t>
            </a:r>
            <a:r>
              <a:rPr lang="en-US" altLang="en-US" dirty="0"/>
              <a:t>: non-volatile storage contents are assumed to not be corrupted by system crash</a:t>
            </a:r>
          </a:p>
          <a:p>
            <a:pPr lvl="2"/>
            <a:r>
              <a:rPr lang="en-US" altLang="en-US" dirty="0"/>
              <a:t>Database systems have numerous integrity checks to prevent corruption of disk data </a:t>
            </a:r>
          </a:p>
          <a:p>
            <a:r>
              <a:rPr lang="en-US" altLang="en-US" b="1" dirty="0"/>
              <a:t>Disk failure</a:t>
            </a:r>
            <a:r>
              <a:rPr lang="en-US" altLang="en-US" dirty="0"/>
              <a:t>: a head crash or similar disk failure destroys all or part of disk storage</a:t>
            </a:r>
          </a:p>
          <a:p>
            <a:pPr lvl="1"/>
            <a:r>
              <a:rPr lang="en-US" altLang="en-US" dirty="0"/>
              <a:t>Destruction is assumed to be detectable: disk drives use checksums to detect failures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 Record Buffering (Cont.)</a:t>
            </a:r>
          </a:p>
        </p:txBody>
      </p:sp>
      <p:sp>
        <p:nvSpPr>
          <p:cNvPr id="34819" name="Rectangle 3"/>
          <p:cNvSpPr>
            <a:spLocks noGrp="1" noChangeArrowheads="1"/>
          </p:cNvSpPr>
          <p:nvPr>
            <p:ph idx="1"/>
          </p:nvPr>
        </p:nvSpPr>
        <p:spPr>
          <a:xfrm>
            <a:off x="683580" y="1102497"/>
            <a:ext cx="7634797" cy="5367972"/>
          </a:xfrm>
        </p:spPr>
        <p:txBody>
          <a:bodyPr/>
          <a:lstStyle/>
          <a:p>
            <a:r>
              <a:rPr lang="en-US" altLang="en-US" dirty="0"/>
              <a:t>The rules below must be followed if log records are buffered:</a:t>
            </a:r>
          </a:p>
          <a:p>
            <a:pPr lvl="1"/>
            <a:r>
              <a:rPr lang="en-US" altLang="en-US" dirty="0"/>
              <a:t>Log records are output to stable storage in the order in which they are created. </a:t>
            </a:r>
          </a:p>
          <a:p>
            <a:pPr lvl="1"/>
            <a:r>
              <a:rPr lang="en-US" altLang="en-US" dirty="0"/>
              <a:t>Transaction </a:t>
            </a:r>
            <a:r>
              <a:rPr lang="en-US" altLang="en-US" i="1" dirty="0" err="1"/>
              <a:t>T</a:t>
            </a:r>
            <a:r>
              <a:rPr lang="en-US" altLang="en-US" i="1" baseline="-25000" dirty="0" err="1"/>
              <a:t>i</a:t>
            </a:r>
            <a:r>
              <a:rPr lang="en-US" altLang="en-US" dirty="0"/>
              <a:t> enters the commit state only when the log record </a:t>
            </a:r>
            <a:br>
              <a:rPr lang="en-US" altLang="en-US" dirty="0"/>
            </a:br>
            <a:r>
              <a:rPr lang="en-US" altLang="en-US" dirty="0"/>
              <a:t>&lt;</a:t>
            </a:r>
            <a:r>
              <a:rPr lang="en-US" altLang="en-US" i="1" dirty="0" err="1"/>
              <a:t>T</a:t>
            </a:r>
            <a:r>
              <a:rPr lang="en-US" altLang="en-US" i="1" baseline="-25000" dirty="0" err="1"/>
              <a:t>i</a:t>
            </a:r>
            <a:r>
              <a:rPr lang="en-US" altLang="en-US" i="1" dirty="0"/>
              <a:t> </a:t>
            </a:r>
            <a:r>
              <a:rPr lang="en-US" altLang="en-US" b="1" dirty="0"/>
              <a:t>commit</a:t>
            </a:r>
            <a:r>
              <a:rPr lang="en-US" altLang="en-US" dirty="0"/>
              <a:t>&gt; has been output to stable storage.</a:t>
            </a:r>
          </a:p>
          <a:p>
            <a:pPr lvl="1"/>
            <a:r>
              <a:rPr lang="en-US" altLang="en-US" dirty="0"/>
              <a:t>Before a block of data in main memory is output to the database, all log records pertaining to data in that block must have been output to stable storage. </a:t>
            </a:r>
          </a:p>
          <a:p>
            <a:pPr lvl="2"/>
            <a:r>
              <a:rPr lang="en-US" altLang="en-US" dirty="0"/>
              <a:t>This rule is called the </a:t>
            </a:r>
            <a:r>
              <a:rPr lang="en-US" altLang="en-US" b="1" dirty="0">
                <a:solidFill>
                  <a:srgbClr val="002060"/>
                </a:solidFill>
              </a:rPr>
              <a:t>write-ahead logging</a:t>
            </a:r>
            <a:r>
              <a:rPr lang="en-US" altLang="en-US" dirty="0">
                <a:solidFill>
                  <a:srgbClr val="002060"/>
                </a:solidFill>
              </a:rPr>
              <a:t> </a:t>
            </a:r>
            <a:r>
              <a:rPr lang="en-US" altLang="en-US" dirty="0"/>
              <a:t>or </a:t>
            </a:r>
            <a:r>
              <a:rPr lang="en-US" altLang="en-US" b="1" dirty="0">
                <a:solidFill>
                  <a:srgbClr val="002060"/>
                </a:solidFill>
              </a:rPr>
              <a:t>WAL</a:t>
            </a:r>
            <a:r>
              <a:rPr lang="en-US" altLang="en-US" b="1" dirty="0"/>
              <a:t> </a:t>
            </a:r>
            <a:r>
              <a:rPr lang="en-US" altLang="en-US" dirty="0"/>
              <a:t>rule</a:t>
            </a:r>
          </a:p>
          <a:p>
            <a:pPr lvl="2"/>
            <a:r>
              <a:rPr lang="en-US" altLang="en-US" dirty="0"/>
              <a:t>Strictly speaking,  WAL only requires undo information to be output</a:t>
            </a:r>
          </a:p>
          <a:p>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Database Buffering</a:t>
            </a:r>
          </a:p>
        </p:txBody>
      </p:sp>
      <p:sp>
        <p:nvSpPr>
          <p:cNvPr id="35843" name="Rectangle 3"/>
          <p:cNvSpPr>
            <a:spLocks noGrp="1" noChangeArrowheads="1"/>
          </p:cNvSpPr>
          <p:nvPr>
            <p:ph idx="1"/>
          </p:nvPr>
        </p:nvSpPr>
        <p:spPr>
          <a:xfrm>
            <a:off x="701336" y="1102497"/>
            <a:ext cx="7803472" cy="5367972"/>
          </a:xfrm>
          <a:prstGeom prst="rect">
            <a:avLst/>
          </a:prstGeom>
        </p:spPr>
        <p:txBody>
          <a:bodyPr/>
          <a:lstStyle/>
          <a:p>
            <a:r>
              <a:rPr lang="en-US" altLang="en-US" dirty="0"/>
              <a:t>Database maintains an in-memory buffer of data blocks</a:t>
            </a:r>
          </a:p>
          <a:p>
            <a:pPr lvl="1"/>
            <a:r>
              <a:rPr lang="en-US" altLang="en-US" dirty="0"/>
              <a:t>When a new block is needed, if buffer is full an existing block needs to be removed from buffer</a:t>
            </a:r>
          </a:p>
          <a:p>
            <a:pPr lvl="1"/>
            <a:r>
              <a:rPr lang="en-US" altLang="en-US" dirty="0"/>
              <a:t>If the block chosen for removal has been updated, it must be output to disk</a:t>
            </a:r>
          </a:p>
          <a:p>
            <a:r>
              <a:rPr lang="en-US" altLang="en-US" dirty="0"/>
              <a:t>The recovery algorithm supports the </a:t>
            </a:r>
            <a:r>
              <a:rPr lang="en-US" altLang="en-US" b="1" dirty="0">
                <a:solidFill>
                  <a:srgbClr val="002060"/>
                </a:solidFill>
              </a:rPr>
              <a:t>no-force policy</a:t>
            </a:r>
            <a:r>
              <a:rPr lang="en-US" altLang="en-US" dirty="0"/>
              <a:t>: i.e., updated blocks need not be written to disk when transaction commits</a:t>
            </a:r>
          </a:p>
          <a:p>
            <a:pPr lvl="1"/>
            <a:r>
              <a:rPr lang="en-US" altLang="en-US" b="1" dirty="0">
                <a:solidFill>
                  <a:srgbClr val="002060"/>
                </a:solidFill>
              </a:rPr>
              <a:t>force policy</a:t>
            </a:r>
            <a:r>
              <a:rPr lang="en-US" altLang="en-US" dirty="0"/>
              <a:t>: requires updated blocks to be written at commit</a:t>
            </a:r>
          </a:p>
          <a:p>
            <a:pPr lvl="2"/>
            <a:r>
              <a:rPr lang="en-US" altLang="en-US" dirty="0"/>
              <a:t>More expensive commit</a:t>
            </a:r>
          </a:p>
          <a:p>
            <a:r>
              <a:rPr lang="en-US" altLang="en-US" dirty="0"/>
              <a:t>The recovery algorithm supports the </a:t>
            </a:r>
            <a:r>
              <a:rPr lang="en-US" altLang="en-US" b="1" dirty="0">
                <a:solidFill>
                  <a:srgbClr val="002060"/>
                </a:solidFill>
              </a:rPr>
              <a:t>steal policy</a:t>
            </a:r>
            <a:r>
              <a:rPr lang="en-US" altLang="en-US" dirty="0"/>
              <a:t>: i.e., blocks containing updates of uncommitted transactions can be written to disk, even before the transaction commits</a:t>
            </a:r>
          </a:p>
          <a:p>
            <a:pPr lvl="1"/>
            <a:endParaRPr lang="en-US" altLang="en-US" dirty="0"/>
          </a:p>
          <a:p>
            <a:pPr>
              <a:buFont typeface="Monotype Sorts" charset="2"/>
              <a:buNone/>
            </a:pP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Database Buffering (Cont.)</a:t>
            </a:r>
          </a:p>
        </p:txBody>
      </p:sp>
      <p:sp>
        <p:nvSpPr>
          <p:cNvPr id="36867" name="Rectangle 3"/>
          <p:cNvSpPr>
            <a:spLocks noGrp="1" noChangeArrowheads="1"/>
          </p:cNvSpPr>
          <p:nvPr>
            <p:ph idx="1"/>
          </p:nvPr>
        </p:nvSpPr>
        <p:spPr>
          <a:xfrm>
            <a:off x="734843" y="1093619"/>
            <a:ext cx="7707821" cy="5367972"/>
          </a:xfrm>
          <a:prstGeom prst="rect">
            <a:avLst/>
          </a:prstGeom>
        </p:spPr>
        <p:txBody>
          <a:bodyPr/>
          <a:lstStyle/>
          <a:p>
            <a:pPr>
              <a:lnSpc>
                <a:spcPct val="90000"/>
              </a:lnSpc>
            </a:pPr>
            <a:r>
              <a:rPr lang="en-US" altLang="en-US" dirty="0"/>
              <a:t>If a block with uncommitted updates is output to disk, log records with undo information for the updates are output to the log on stable storage first</a:t>
            </a:r>
          </a:p>
          <a:p>
            <a:pPr marL="800100" lvl="1" indent="-342900">
              <a:lnSpc>
                <a:spcPct val="90000"/>
              </a:lnSpc>
            </a:pPr>
            <a:r>
              <a:rPr lang="en-US" altLang="en-US" dirty="0"/>
              <a:t>(Write ahead logging)</a:t>
            </a:r>
          </a:p>
          <a:p>
            <a:pPr>
              <a:lnSpc>
                <a:spcPct val="90000"/>
              </a:lnSpc>
            </a:pPr>
            <a:r>
              <a:rPr lang="en-US" altLang="en-US" dirty="0"/>
              <a:t>No updates should be in progress on a block when it is output to disk.  Can be ensured as follows.</a:t>
            </a:r>
          </a:p>
          <a:p>
            <a:pPr marL="800100" lvl="1" indent="-342900">
              <a:lnSpc>
                <a:spcPct val="90000"/>
              </a:lnSpc>
            </a:pPr>
            <a:r>
              <a:rPr lang="en-US" altLang="en-US" dirty="0"/>
              <a:t>Before writing a data item, transaction acquires exclusive lock on block containing the data item</a:t>
            </a:r>
          </a:p>
          <a:p>
            <a:pPr marL="800100" lvl="1" indent="-342900">
              <a:lnSpc>
                <a:spcPct val="90000"/>
              </a:lnSpc>
            </a:pPr>
            <a:r>
              <a:rPr lang="en-US" altLang="en-US" dirty="0"/>
              <a:t>Lock can be released once the write is completed. </a:t>
            </a:r>
          </a:p>
          <a:p>
            <a:pPr marL="1200150" lvl="2" indent="-342900">
              <a:lnSpc>
                <a:spcPct val="90000"/>
              </a:lnSpc>
            </a:pPr>
            <a:r>
              <a:rPr lang="en-US" altLang="en-US" dirty="0"/>
              <a:t>Such locks held for short duration are called </a:t>
            </a:r>
            <a:r>
              <a:rPr lang="en-US" altLang="en-US" b="1" dirty="0">
                <a:solidFill>
                  <a:srgbClr val="002060"/>
                </a:solidFill>
              </a:rPr>
              <a:t>latches</a:t>
            </a:r>
            <a:r>
              <a:rPr lang="en-US" altLang="en-US" dirty="0"/>
              <a:t>.</a:t>
            </a:r>
          </a:p>
          <a:p>
            <a:pPr>
              <a:lnSpc>
                <a:spcPct val="90000"/>
              </a:lnSpc>
            </a:pPr>
            <a:r>
              <a:rPr lang="en-US" altLang="en-US" b="1" dirty="0"/>
              <a:t>To output a block to disk</a:t>
            </a:r>
          </a:p>
          <a:p>
            <a:pPr marL="457200" lvl="1" indent="0">
              <a:lnSpc>
                <a:spcPct val="90000"/>
              </a:lnSpc>
              <a:buNone/>
            </a:pPr>
            <a:r>
              <a:rPr lang="en-US" altLang="en-US" dirty="0">
                <a:solidFill>
                  <a:srgbClr val="FF9900"/>
                </a:solidFill>
              </a:rPr>
              <a:t>1.   </a:t>
            </a:r>
            <a:r>
              <a:rPr lang="en-US" altLang="en-US" dirty="0"/>
              <a:t>First acquire an exclusive latch on the block</a:t>
            </a:r>
          </a:p>
          <a:p>
            <a:pPr marL="1200150" lvl="2" indent="-342900">
              <a:lnSpc>
                <a:spcPct val="90000"/>
              </a:lnSpc>
            </a:pPr>
            <a:r>
              <a:rPr lang="en-US" altLang="en-US" dirty="0"/>
              <a:t>Ensures no update can be in progress on the block</a:t>
            </a:r>
          </a:p>
          <a:p>
            <a:pPr marL="457200" lvl="1" indent="0">
              <a:lnSpc>
                <a:spcPct val="90000"/>
              </a:lnSpc>
              <a:buNone/>
            </a:pPr>
            <a:r>
              <a:rPr lang="en-US" altLang="en-US" dirty="0">
                <a:solidFill>
                  <a:srgbClr val="FF9900"/>
                </a:solidFill>
              </a:rPr>
              <a:t>2.   </a:t>
            </a:r>
            <a:r>
              <a:rPr lang="en-US" altLang="en-US" dirty="0"/>
              <a:t>Then perform a </a:t>
            </a:r>
            <a:r>
              <a:rPr lang="en-US" altLang="en-US" b="1" dirty="0">
                <a:solidFill>
                  <a:srgbClr val="002060"/>
                </a:solidFill>
              </a:rPr>
              <a:t>log flush</a:t>
            </a:r>
          </a:p>
          <a:p>
            <a:pPr marL="457200" lvl="1" indent="0">
              <a:lnSpc>
                <a:spcPct val="90000"/>
              </a:lnSpc>
              <a:buNone/>
            </a:pPr>
            <a:r>
              <a:rPr lang="en-US" altLang="en-US" dirty="0">
                <a:solidFill>
                  <a:srgbClr val="FF9900"/>
                </a:solidFill>
              </a:rPr>
              <a:t>3.   </a:t>
            </a:r>
            <a:r>
              <a:rPr lang="en-US" altLang="en-US" dirty="0"/>
              <a:t>Then output the block to disk</a:t>
            </a:r>
          </a:p>
          <a:p>
            <a:pPr marL="457200" lvl="1" indent="0">
              <a:lnSpc>
                <a:spcPct val="90000"/>
              </a:lnSpc>
              <a:buNone/>
            </a:pPr>
            <a:r>
              <a:rPr lang="en-US" altLang="en-US" dirty="0">
                <a:solidFill>
                  <a:srgbClr val="FF9900"/>
                </a:solidFill>
              </a:rPr>
              <a:t>4.   </a:t>
            </a:r>
            <a:r>
              <a:rPr lang="en-US" altLang="en-US" dirty="0"/>
              <a:t>Finally release the latch on the block</a:t>
            </a:r>
          </a:p>
          <a:p>
            <a:pPr marL="800100" lvl="1" indent="-342900">
              <a:lnSpc>
                <a:spcPct val="90000"/>
              </a:lnSpc>
            </a:pP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Buffer Management (Cont.)</a:t>
            </a:r>
          </a:p>
        </p:txBody>
      </p:sp>
      <p:sp>
        <p:nvSpPr>
          <p:cNvPr id="37891" name="Rectangle 3"/>
          <p:cNvSpPr>
            <a:spLocks noGrp="1" noChangeArrowheads="1"/>
          </p:cNvSpPr>
          <p:nvPr>
            <p:ph idx="1"/>
          </p:nvPr>
        </p:nvSpPr>
        <p:spPr>
          <a:xfrm>
            <a:off x="692458" y="1102497"/>
            <a:ext cx="7679185" cy="3797977"/>
          </a:xfrm>
          <a:prstGeom prst="rect">
            <a:avLst/>
          </a:prstGeom>
        </p:spPr>
        <p:txBody>
          <a:bodyPr/>
          <a:lstStyle/>
          <a:p>
            <a:r>
              <a:rPr lang="en-US" altLang="en-US" dirty="0"/>
              <a:t>Database buffer can be implemented either</a:t>
            </a:r>
          </a:p>
          <a:p>
            <a:pPr lvl="1"/>
            <a:r>
              <a:rPr lang="en-US" altLang="en-US" dirty="0"/>
              <a:t>In an area of real main-memory reserved for the database, or</a:t>
            </a:r>
          </a:p>
          <a:p>
            <a:pPr lvl="1"/>
            <a:r>
              <a:rPr lang="en-US" altLang="en-US" dirty="0"/>
              <a:t>In virtual memory</a:t>
            </a:r>
          </a:p>
          <a:p>
            <a:r>
              <a:rPr lang="en-US" altLang="en-US" dirty="0"/>
              <a:t>Implementing buffer in reserved main-memory has drawbacks:</a:t>
            </a:r>
          </a:p>
          <a:p>
            <a:pPr lvl="1"/>
            <a:r>
              <a:rPr lang="en-US" altLang="en-US" dirty="0"/>
              <a:t>Memory is partitioned before-hand between database buffer and applications, limiting flexibility.  </a:t>
            </a:r>
          </a:p>
          <a:p>
            <a:pPr lvl="1"/>
            <a:r>
              <a:rPr lang="en-US" altLang="en-US" dirty="0"/>
              <a:t>Needs may change, and although operating system knows best how memory should be divided up at any time, it cannot change the partitioning of memory.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Buffer Management (Cont.)</a:t>
            </a:r>
          </a:p>
        </p:txBody>
      </p:sp>
      <p:sp>
        <p:nvSpPr>
          <p:cNvPr id="38915" name="Rectangle 3"/>
          <p:cNvSpPr>
            <a:spLocks noGrp="1" noChangeArrowheads="1"/>
          </p:cNvSpPr>
          <p:nvPr>
            <p:ph idx="1"/>
          </p:nvPr>
        </p:nvSpPr>
        <p:spPr>
          <a:xfrm>
            <a:off x="692458" y="1102497"/>
            <a:ext cx="7608163" cy="5367972"/>
          </a:xfrm>
          <a:prstGeom prst="rect">
            <a:avLst/>
          </a:prstGeom>
        </p:spPr>
        <p:txBody>
          <a:bodyPr/>
          <a:lstStyle/>
          <a:p>
            <a:pPr>
              <a:lnSpc>
                <a:spcPct val="90000"/>
              </a:lnSpc>
            </a:pPr>
            <a:r>
              <a:rPr lang="en-US" altLang="en-US" dirty="0"/>
              <a:t>Database buffers are generally implemented in virtual memory in spite of some drawbacks: </a:t>
            </a:r>
          </a:p>
          <a:p>
            <a:pPr marL="800100" lvl="1" indent="-342900">
              <a:lnSpc>
                <a:spcPct val="90000"/>
              </a:lnSpc>
            </a:pPr>
            <a:r>
              <a:rPr lang="en-US" altLang="en-US" dirty="0"/>
              <a:t>When operating system needs to evict a page that has been modified, the page is written to swap space on disk.</a:t>
            </a:r>
          </a:p>
          <a:p>
            <a:pPr marL="800100" lvl="1" indent="-342900">
              <a:lnSpc>
                <a:spcPct val="90000"/>
              </a:lnSpc>
            </a:pPr>
            <a:r>
              <a:rPr lang="en-US" altLang="en-US" dirty="0"/>
              <a:t>When database decides to write buffer page to disk, buffer page may be in swap space, and may have to be  read from swap space on disk and output to the database on disk, resulting in extra I/O! </a:t>
            </a:r>
          </a:p>
          <a:p>
            <a:pPr marL="1200150" lvl="2" indent="-342900">
              <a:lnSpc>
                <a:spcPct val="90000"/>
              </a:lnSpc>
            </a:pPr>
            <a:r>
              <a:rPr lang="en-US" altLang="en-US" dirty="0"/>
              <a:t>Known as </a:t>
            </a:r>
            <a:r>
              <a:rPr lang="en-US" altLang="en-US" b="1" dirty="0">
                <a:solidFill>
                  <a:srgbClr val="002060"/>
                </a:solidFill>
              </a:rPr>
              <a:t>dual paging</a:t>
            </a:r>
            <a:r>
              <a:rPr lang="en-US" altLang="en-US" dirty="0">
                <a:solidFill>
                  <a:srgbClr val="002060"/>
                </a:solidFill>
              </a:rPr>
              <a:t> </a:t>
            </a:r>
            <a:r>
              <a:rPr lang="en-US" altLang="en-US" dirty="0"/>
              <a:t>problem.</a:t>
            </a:r>
          </a:p>
          <a:p>
            <a:pPr marL="800100" lvl="1" indent="-342900">
              <a:lnSpc>
                <a:spcPct val="90000"/>
              </a:lnSpc>
            </a:pPr>
            <a:r>
              <a:rPr lang="en-US" altLang="en-US" dirty="0"/>
              <a:t>Ideally when OS needs to evict a page from the buffer, it should pass control to database, which in turn should</a:t>
            </a:r>
          </a:p>
          <a:p>
            <a:pPr marL="1200150" lvl="2" indent="-342900">
              <a:lnSpc>
                <a:spcPct val="90000"/>
              </a:lnSpc>
              <a:buFont typeface="Webdings" panose="05030102010509060703" pitchFamily="18" charset="2"/>
              <a:buAutoNum type="arabicPeriod"/>
            </a:pPr>
            <a:r>
              <a:rPr lang="en-US" altLang="en-US" dirty="0"/>
              <a:t>Output the page to database instead of to swap space (making sure to output log records first), if it is modified</a:t>
            </a:r>
          </a:p>
          <a:p>
            <a:pPr marL="1200150" lvl="2" indent="-342900">
              <a:lnSpc>
                <a:spcPct val="90000"/>
              </a:lnSpc>
              <a:buFont typeface="Webdings" panose="05030102010509060703" pitchFamily="18" charset="2"/>
              <a:buAutoNum type="arabicPeriod"/>
            </a:pPr>
            <a:r>
              <a:rPr lang="en-US" altLang="en-US" dirty="0"/>
              <a:t>Release the page from the buffer, for the OS to use</a:t>
            </a:r>
          </a:p>
          <a:p>
            <a:pPr marL="800100" lvl="1">
              <a:lnSpc>
                <a:spcPct val="90000"/>
              </a:lnSpc>
            </a:pPr>
            <a:r>
              <a:rPr lang="en-US" altLang="en-US" dirty="0"/>
              <a:t>Dual paging can thus be avoided, but common operating systems do not support such functionality.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Shadow Paging</a:t>
            </a:r>
          </a:p>
        </p:txBody>
      </p:sp>
      <p:sp>
        <p:nvSpPr>
          <p:cNvPr id="93187" name="Rectangle 3"/>
          <p:cNvSpPr>
            <a:spLocks noGrp="1" noChangeArrowheads="1"/>
          </p:cNvSpPr>
          <p:nvPr>
            <p:ph idx="1"/>
          </p:nvPr>
        </p:nvSpPr>
        <p:spPr>
          <a:xfrm>
            <a:off x="674703" y="1102497"/>
            <a:ext cx="7679184" cy="5367972"/>
          </a:xfrm>
          <a:prstGeom prst="rect">
            <a:avLst/>
          </a:prstGeom>
        </p:spPr>
        <p:txBody>
          <a:bodyPr/>
          <a:lstStyle/>
          <a:p>
            <a:r>
              <a:rPr lang="en-US" altLang="en-US" b="1" dirty="0">
                <a:solidFill>
                  <a:srgbClr val="002060"/>
                </a:solidFill>
              </a:rPr>
              <a:t>Shadow paging</a:t>
            </a:r>
            <a:r>
              <a:rPr lang="en-US" altLang="en-US" dirty="0">
                <a:solidFill>
                  <a:srgbClr val="002060"/>
                </a:solidFill>
              </a:rPr>
              <a:t> </a:t>
            </a:r>
            <a:r>
              <a:rPr lang="en-US" altLang="en-US" dirty="0"/>
              <a:t>is an alternative to log-based recovery; this scheme is useful if  transactions execute serially</a:t>
            </a:r>
          </a:p>
          <a:p>
            <a:r>
              <a:rPr lang="en-US" altLang="en-US" dirty="0"/>
              <a:t>Idea: maintain</a:t>
            </a:r>
            <a:r>
              <a:rPr lang="en-US" altLang="en-US" i="1" dirty="0"/>
              <a:t> two</a:t>
            </a:r>
            <a:r>
              <a:rPr lang="en-US" altLang="en-US" dirty="0"/>
              <a:t> page tables during the lifetime of a transaction –the </a:t>
            </a:r>
            <a:r>
              <a:rPr lang="en-US" altLang="en-US" b="1" dirty="0">
                <a:solidFill>
                  <a:srgbClr val="002060"/>
                </a:solidFill>
              </a:rPr>
              <a:t>current page table</a:t>
            </a:r>
            <a:r>
              <a:rPr lang="en-US" altLang="en-US" dirty="0"/>
              <a:t>, and the </a:t>
            </a:r>
            <a:r>
              <a:rPr lang="en-US" altLang="en-US" b="1" dirty="0">
                <a:solidFill>
                  <a:srgbClr val="002060"/>
                </a:solidFill>
              </a:rPr>
              <a:t>shadow page table</a:t>
            </a:r>
          </a:p>
          <a:p>
            <a:r>
              <a:rPr lang="en-US" altLang="en-US" dirty="0"/>
              <a:t>Store the shadow page table in nonvolatile storage, such that state of the database prior to transaction execution may be recovered. </a:t>
            </a:r>
          </a:p>
          <a:p>
            <a:pPr lvl="1"/>
            <a:r>
              <a:rPr lang="en-US" altLang="en-US" dirty="0"/>
              <a:t>Shadow page table is never modified during execution</a:t>
            </a:r>
          </a:p>
          <a:p>
            <a:r>
              <a:rPr lang="en-US" altLang="en-US" dirty="0"/>
              <a:t>To start with, both the page tables are identical. Only current page table is used for data item accesses during execution of the transaction.</a:t>
            </a:r>
          </a:p>
          <a:p>
            <a:r>
              <a:rPr lang="en-US" altLang="en-US" dirty="0"/>
              <a:t>Whenever any page is about to be written for the first time</a:t>
            </a:r>
          </a:p>
          <a:p>
            <a:pPr lvl="1"/>
            <a:r>
              <a:rPr lang="en-US" altLang="en-US" dirty="0"/>
              <a:t>A copy of this page is made onto an unused page. </a:t>
            </a:r>
          </a:p>
          <a:p>
            <a:pPr lvl="1"/>
            <a:r>
              <a:rPr lang="en-US" altLang="en-US" dirty="0"/>
              <a:t>The current page table is then made to point to the copy</a:t>
            </a:r>
          </a:p>
          <a:p>
            <a:pPr lvl="1"/>
            <a:r>
              <a:rPr lang="en-US" altLang="en-US" dirty="0"/>
              <a:t>The update is performed on the copy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Sample Page Table</a:t>
            </a:r>
          </a:p>
        </p:txBody>
      </p:sp>
      <p:pic>
        <p:nvPicPr>
          <p:cNvPr id="94211" name="Picture 3"/>
          <p:cNvPicPr>
            <a:picLocks noChangeAspect="1" noChangeArrowheads="1"/>
          </p:cNvPicPr>
          <p:nvPr/>
        </p:nvPicPr>
        <p:blipFill>
          <a:blip r:embed="rId3">
            <a:extLst>
              <a:ext uri="{28A0092B-C50C-407E-A947-70E740481C1C}">
                <a14:useLocalDpi xmlns:a14="http://schemas.microsoft.com/office/drawing/2010/main" val="0"/>
              </a:ext>
            </a:extLst>
          </a:blip>
          <a:srcRect l="23627" t="1099" r="23627" b="2930"/>
          <a:stretch>
            <a:fillRect/>
          </a:stretch>
        </p:blipFill>
        <p:spPr bwMode="auto">
          <a:xfrm>
            <a:off x="2662238" y="1106488"/>
            <a:ext cx="3624262"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Shadow Paging</a:t>
            </a:r>
          </a:p>
        </p:txBody>
      </p:sp>
      <p:sp>
        <p:nvSpPr>
          <p:cNvPr id="95235" name="Text Box 3"/>
          <p:cNvSpPr txBox="1">
            <a:spLocks noChangeArrowheads="1"/>
          </p:cNvSpPr>
          <p:nvPr/>
        </p:nvSpPr>
        <p:spPr bwMode="auto">
          <a:xfrm>
            <a:off x="1627188" y="735013"/>
            <a:ext cx="5616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800"/>
              <a:t>Shadow and current page tables after write to page 4 </a:t>
            </a:r>
          </a:p>
        </p:txBody>
      </p:sp>
      <p:pic>
        <p:nvPicPr>
          <p:cNvPr id="95236" name="Picture 4"/>
          <p:cNvPicPr>
            <a:picLocks noChangeAspect="1" noChangeArrowheads="1"/>
          </p:cNvPicPr>
          <p:nvPr/>
        </p:nvPicPr>
        <p:blipFill>
          <a:blip r:embed="rId3">
            <a:extLst>
              <a:ext uri="{28A0092B-C50C-407E-A947-70E740481C1C}">
                <a14:useLocalDpi xmlns:a14="http://schemas.microsoft.com/office/drawing/2010/main" val="0"/>
              </a:ext>
            </a:extLst>
          </a:blip>
          <a:srcRect l="9027" t="1543" r="9723" b="618"/>
          <a:stretch>
            <a:fillRect/>
          </a:stretch>
        </p:blipFill>
        <p:spPr bwMode="auto">
          <a:xfrm>
            <a:off x="1617663" y="1231900"/>
            <a:ext cx="56388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Shadow Paging (Cont.)</a:t>
            </a:r>
          </a:p>
        </p:txBody>
      </p:sp>
      <p:sp>
        <p:nvSpPr>
          <p:cNvPr id="96259" name="Rectangle 3"/>
          <p:cNvSpPr>
            <a:spLocks noGrp="1" noChangeArrowheads="1"/>
          </p:cNvSpPr>
          <p:nvPr>
            <p:ph idx="1"/>
          </p:nvPr>
        </p:nvSpPr>
        <p:spPr>
          <a:xfrm>
            <a:off x="656948" y="1102497"/>
            <a:ext cx="7688062" cy="5367972"/>
          </a:xfrm>
          <a:prstGeom prst="rect">
            <a:avLst/>
          </a:prstGeom>
        </p:spPr>
        <p:txBody>
          <a:bodyPr/>
          <a:lstStyle/>
          <a:p>
            <a:r>
              <a:rPr lang="en-US" altLang="en-US" dirty="0"/>
              <a:t>To commit a transaction :</a:t>
            </a:r>
          </a:p>
          <a:p>
            <a:pPr>
              <a:buFont typeface="Monotype Sorts" charset="2"/>
              <a:buNone/>
            </a:pPr>
            <a:r>
              <a:rPr lang="en-US" altLang="en-US" dirty="0"/>
              <a:t>  1.  Flush all modified pages in main memory to disk</a:t>
            </a:r>
          </a:p>
          <a:p>
            <a:pPr>
              <a:buFont typeface="Monotype Sorts" charset="2"/>
              <a:buNone/>
            </a:pPr>
            <a:r>
              <a:rPr lang="en-US" altLang="en-US" dirty="0"/>
              <a:t>  2.  Output current page table to disk</a:t>
            </a:r>
          </a:p>
          <a:p>
            <a:pPr>
              <a:buFont typeface="Monotype Sorts" charset="2"/>
              <a:buNone/>
            </a:pPr>
            <a:r>
              <a:rPr lang="en-US" altLang="en-US" dirty="0"/>
              <a:t>  3.  Make the current page table the new shadow page table, as follows:</a:t>
            </a:r>
          </a:p>
          <a:p>
            <a:pPr lvl="1"/>
            <a:r>
              <a:rPr lang="en-US" altLang="en-US" dirty="0"/>
              <a:t>keep a pointer to the shadow page table at a fixed (known) location on disk.</a:t>
            </a:r>
          </a:p>
          <a:p>
            <a:pPr lvl="1"/>
            <a:r>
              <a:rPr lang="en-US" altLang="en-US" dirty="0"/>
              <a:t>to make the current page table the new shadow page table, simply update the pointer to point to current page table on disk</a:t>
            </a:r>
          </a:p>
          <a:p>
            <a:r>
              <a:rPr lang="en-US" altLang="en-US" dirty="0"/>
              <a:t>Once pointer to shadow page table has been written, transaction is committed.</a:t>
            </a:r>
          </a:p>
          <a:p>
            <a:r>
              <a:rPr lang="en-US" altLang="en-US" dirty="0"/>
              <a:t>No recovery is needed after a crash — new transactions can start right away, using the shadow page table.</a:t>
            </a:r>
          </a:p>
          <a:p>
            <a:r>
              <a:rPr lang="en-US" altLang="en-US" dirty="0"/>
              <a:t>Pages not pointed to from current/shadow page table should be freed (garbage collected).</a:t>
            </a:r>
          </a:p>
          <a:p>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Show Paging (Cont.)</a:t>
            </a:r>
          </a:p>
        </p:txBody>
      </p:sp>
      <p:sp>
        <p:nvSpPr>
          <p:cNvPr id="97283" name="Rectangle 3"/>
          <p:cNvSpPr>
            <a:spLocks noGrp="1" noChangeArrowheads="1"/>
          </p:cNvSpPr>
          <p:nvPr>
            <p:ph idx="1"/>
          </p:nvPr>
        </p:nvSpPr>
        <p:spPr>
          <a:xfrm>
            <a:off x="665825" y="1102497"/>
            <a:ext cx="7838984" cy="5367972"/>
          </a:xfrm>
          <a:prstGeom prst="rect">
            <a:avLst/>
          </a:prstGeom>
        </p:spPr>
        <p:txBody>
          <a:bodyPr/>
          <a:lstStyle/>
          <a:p>
            <a:pPr>
              <a:lnSpc>
                <a:spcPct val="90000"/>
              </a:lnSpc>
            </a:pPr>
            <a:r>
              <a:rPr lang="en-US" altLang="en-US" dirty="0"/>
              <a:t>Advantages of shadow-paging over log-based schemes</a:t>
            </a:r>
          </a:p>
          <a:p>
            <a:pPr lvl="1">
              <a:lnSpc>
                <a:spcPct val="90000"/>
              </a:lnSpc>
            </a:pPr>
            <a:r>
              <a:rPr lang="en-US" altLang="en-US" dirty="0"/>
              <a:t>no overhead of writing log records</a:t>
            </a:r>
          </a:p>
          <a:p>
            <a:pPr lvl="1">
              <a:lnSpc>
                <a:spcPct val="90000"/>
              </a:lnSpc>
            </a:pPr>
            <a:r>
              <a:rPr lang="en-US" altLang="en-US" dirty="0"/>
              <a:t>recovery is trivial</a:t>
            </a:r>
          </a:p>
          <a:p>
            <a:pPr>
              <a:lnSpc>
                <a:spcPct val="90000"/>
              </a:lnSpc>
            </a:pPr>
            <a:r>
              <a:rPr lang="en-US" altLang="en-US" dirty="0"/>
              <a:t>Disadvantages:</a:t>
            </a:r>
          </a:p>
          <a:p>
            <a:pPr lvl="1">
              <a:lnSpc>
                <a:spcPct val="90000"/>
              </a:lnSpc>
            </a:pPr>
            <a:r>
              <a:rPr lang="en-US" altLang="en-US" dirty="0"/>
              <a:t>Copying the entire page table is very expensive</a:t>
            </a:r>
          </a:p>
          <a:p>
            <a:pPr lvl="2">
              <a:lnSpc>
                <a:spcPct val="90000"/>
              </a:lnSpc>
            </a:pPr>
            <a:r>
              <a:rPr lang="en-US" altLang="en-US" dirty="0"/>
              <a:t>Can be reduced by using a page table structured like a B</a:t>
            </a:r>
            <a:r>
              <a:rPr lang="en-US" altLang="en-US" baseline="30000" dirty="0"/>
              <a:t>+</a:t>
            </a:r>
            <a:r>
              <a:rPr lang="en-US" altLang="en-US" dirty="0"/>
              <a:t>-tree</a:t>
            </a:r>
          </a:p>
          <a:p>
            <a:pPr lvl="3">
              <a:lnSpc>
                <a:spcPct val="90000"/>
              </a:lnSpc>
            </a:pPr>
            <a:r>
              <a:rPr lang="en-US" altLang="en-US" dirty="0"/>
              <a:t>No need to copy entire tree, only need to copy paths in the tree that lead to updated leaf nodes</a:t>
            </a:r>
          </a:p>
          <a:p>
            <a:pPr lvl="1">
              <a:lnSpc>
                <a:spcPct val="90000"/>
              </a:lnSpc>
            </a:pPr>
            <a:r>
              <a:rPr lang="en-US" altLang="en-US" dirty="0"/>
              <a:t>Commit overhead is high even with above extension</a:t>
            </a:r>
          </a:p>
          <a:p>
            <a:pPr lvl="2">
              <a:lnSpc>
                <a:spcPct val="90000"/>
              </a:lnSpc>
            </a:pPr>
            <a:r>
              <a:rPr lang="en-US" altLang="en-US" dirty="0"/>
              <a:t>Need to flush every updated page, and page table</a:t>
            </a:r>
          </a:p>
          <a:p>
            <a:pPr lvl="1">
              <a:lnSpc>
                <a:spcPct val="90000"/>
              </a:lnSpc>
            </a:pPr>
            <a:r>
              <a:rPr lang="en-US" altLang="en-US" dirty="0"/>
              <a:t>Data gets fragmented (related pages get separated on disk)</a:t>
            </a:r>
          </a:p>
          <a:p>
            <a:pPr lvl="1">
              <a:lnSpc>
                <a:spcPct val="90000"/>
              </a:lnSpc>
            </a:pPr>
            <a:r>
              <a:rPr lang="en-US" altLang="en-US" dirty="0"/>
              <a:t>After every transaction completion, the database pages containing old versions of modified data need to be garbage collected </a:t>
            </a:r>
          </a:p>
          <a:p>
            <a:pPr lvl="1">
              <a:lnSpc>
                <a:spcPct val="90000"/>
              </a:lnSpc>
            </a:pPr>
            <a:r>
              <a:rPr lang="en-US" altLang="en-US" dirty="0"/>
              <a:t>Hard to extend algorithm to allow transactions to run concurrently</a:t>
            </a:r>
          </a:p>
          <a:p>
            <a:pPr lvl="2">
              <a:lnSpc>
                <a:spcPct val="90000"/>
              </a:lnSpc>
            </a:pPr>
            <a:r>
              <a:rPr lang="en-US" altLang="en-US" dirty="0"/>
              <a:t>Easier to extend log based schemes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Algorithms</a:t>
            </a:r>
          </a:p>
        </p:txBody>
      </p:sp>
      <p:sp>
        <p:nvSpPr>
          <p:cNvPr id="7171" name="Rectangle 3"/>
          <p:cNvSpPr>
            <a:spLocks noGrp="1" noChangeArrowheads="1"/>
          </p:cNvSpPr>
          <p:nvPr>
            <p:ph idx="1"/>
          </p:nvPr>
        </p:nvSpPr>
        <p:spPr>
          <a:xfrm>
            <a:off x="683580" y="1102497"/>
            <a:ext cx="7776839" cy="5367972"/>
          </a:xfrm>
        </p:spPr>
        <p:txBody>
          <a:bodyPr/>
          <a:lstStyle/>
          <a:p>
            <a:pPr marL="381000" indent="-381000"/>
            <a:r>
              <a:rPr lang="en-US" altLang="en-US" dirty="0"/>
              <a:t>Suppose transaction </a:t>
            </a:r>
            <a:r>
              <a:rPr lang="en-US" altLang="en-US" i="1" dirty="0" err="1"/>
              <a:t>T</a:t>
            </a:r>
            <a:r>
              <a:rPr lang="en-US" altLang="en-US" i="1" baseline="-25000" dirty="0" err="1"/>
              <a:t>i</a:t>
            </a:r>
            <a:r>
              <a:rPr lang="en-US" altLang="en-US" dirty="0"/>
              <a:t> transfers $50 from account </a:t>
            </a:r>
            <a:r>
              <a:rPr lang="en-US" altLang="en-US" i="1" dirty="0"/>
              <a:t>A</a:t>
            </a:r>
            <a:r>
              <a:rPr lang="en-US" altLang="en-US" dirty="0"/>
              <a:t> to account </a:t>
            </a:r>
            <a:r>
              <a:rPr lang="en-US" altLang="en-US" i="1" dirty="0"/>
              <a:t>B</a:t>
            </a:r>
          </a:p>
          <a:p>
            <a:pPr marL="800100" lvl="1" indent="-342900"/>
            <a:r>
              <a:rPr lang="en-US" altLang="en-US" dirty="0"/>
              <a:t>Two updates: subtract 50 from A and add 50 to B </a:t>
            </a:r>
          </a:p>
          <a:p>
            <a:pPr marL="381000" indent="-381000"/>
            <a:r>
              <a:rPr lang="en-US" altLang="en-US" dirty="0"/>
              <a:t>Transaction </a:t>
            </a:r>
            <a:r>
              <a:rPr lang="en-US" altLang="en-US" i="1" dirty="0" err="1"/>
              <a:t>T</a:t>
            </a:r>
            <a:r>
              <a:rPr lang="en-US" altLang="en-US" i="1" baseline="-25000" dirty="0" err="1"/>
              <a:t>i</a:t>
            </a:r>
            <a:r>
              <a:rPr lang="en-US" altLang="en-US" dirty="0"/>
              <a:t>  requires updates to A and B to be output to the database. </a:t>
            </a:r>
          </a:p>
          <a:p>
            <a:pPr marL="800100" lvl="1" indent="-342900"/>
            <a:r>
              <a:rPr lang="en-US" altLang="en-US" dirty="0"/>
              <a:t>A failure may occur after one of these modifications have been made but before both of them are made. </a:t>
            </a:r>
          </a:p>
          <a:p>
            <a:pPr marL="800100" lvl="1" indent="-342900"/>
            <a:r>
              <a:rPr lang="en-US" altLang="en-US" dirty="0"/>
              <a:t>Modifying the database without ensuring that the transaction will commit  may leave the database in an inconsistent state</a:t>
            </a:r>
          </a:p>
          <a:p>
            <a:pPr marL="800100" lvl="1" indent="-342900"/>
            <a:r>
              <a:rPr lang="en-US" altLang="en-US" dirty="0"/>
              <a:t>Not modifying the database may result in lost updates if failure occurs just after transaction commits</a:t>
            </a:r>
          </a:p>
          <a:p>
            <a:pPr marL="381000" indent="-381000"/>
            <a:r>
              <a:rPr lang="en-US" altLang="en-US" dirty="0"/>
              <a:t>Recovery algorithms have two parts</a:t>
            </a:r>
          </a:p>
          <a:p>
            <a:pPr marL="800100" lvl="1" indent="-342900">
              <a:buFont typeface="Monotype Sorts" charset="2"/>
              <a:buAutoNum type="arabicPeriod"/>
            </a:pPr>
            <a:r>
              <a:rPr lang="en-US" altLang="en-US" dirty="0">
                <a:solidFill>
                  <a:srgbClr val="FF0000"/>
                </a:solidFill>
              </a:rPr>
              <a:t>Actions taken during normal transaction processing </a:t>
            </a:r>
            <a:r>
              <a:rPr lang="en-US" altLang="en-US" dirty="0"/>
              <a:t>to ensure enough information exists to recover from failures</a:t>
            </a:r>
          </a:p>
          <a:p>
            <a:pPr marL="800100" lvl="1" indent="-342900">
              <a:buFont typeface="Monotype Sorts" charset="2"/>
              <a:buAutoNum type="arabicPeriod"/>
            </a:pPr>
            <a:r>
              <a:rPr lang="en-US" altLang="en-US" dirty="0">
                <a:solidFill>
                  <a:srgbClr val="FF0000"/>
                </a:solidFill>
              </a:rPr>
              <a:t>Actions taken after a failure </a:t>
            </a:r>
            <a:r>
              <a:rPr lang="en-US" altLang="en-US" dirty="0"/>
              <a:t>to recover the database contents to a state that ensures atomicity, consistency and durability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Block Storage Operations</a:t>
            </a:r>
          </a:p>
        </p:txBody>
      </p:sp>
      <p:pic>
        <p:nvPicPr>
          <p:cNvPr id="983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5988"/>
            <a:ext cx="7974013"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85800" y="304800"/>
            <a:ext cx="8077200" cy="609600"/>
          </a:xfrm>
        </p:spPr>
        <p:txBody>
          <a:bodyPr/>
          <a:lstStyle/>
          <a:p>
            <a:pPr>
              <a:defRPr/>
            </a:pPr>
            <a:r>
              <a:rPr lang="en-US" sz="2800">
                <a:ea typeface="ＭＳ Ｐゴシック" charset="0"/>
              </a:rPr>
              <a:t>Portion of the Database Log Corresponding to </a:t>
            </a:r>
            <a:r>
              <a:rPr lang="en-US" sz="2800" i="1">
                <a:ea typeface="ＭＳ Ｐゴシック" charset="0"/>
              </a:rPr>
              <a:t>T</a:t>
            </a:r>
            <a:r>
              <a:rPr lang="en-US" sz="2800" baseline="-25000">
                <a:ea typeface="ＭＳ Ｐゴシック" charset="0"/>
              </a:rPr>
              <a:t>0</a:t>
            </a:r>
            <a:r>
              <a:rPr lang="en-US" sz="2800">
                <a:ea typeface="ＭＳ Ｐゴシック" charset="0"/>
              </a:rPr>
              <a:t> and </a:t>
            </a:r>
            <a:r>
              <a:rPr lang="en-US" sz="2800" i="1">
                <a:ea typeface="ＭＳ Ｐゴシック" charset="0"/>
              </a:rPr>
              <a:t>T</a:t>
            </a:r>
            <a:r>
              <a:rPr lang="en-US" sz="2800" baseline="-25000">
                <a:ea typeface="ＭＳ Ｐゴシック" charset="0"/>
              </a:rPr>
              <a:t>1</a:t>
            </a:r>
            <a:endParaRPr lang="en-US" sz="2800">
              <a:ea typeface="ＭＳ Ｐゴシック" charset="0"/>
            </a:endParaRPr>
          </a:p>
        </p:txBody>
      </p:sp>
      <p:pic>
        <p:nvPicPr>
          <p:cNvPr id="99331" name="Picture 3"/>
          <p:cNvPicPr>
            <a:picLocks noChangeAspect="1" noChangeArrowheads="1"/>
          </p:cNvPicPr>
          <p:nvPr/>
        </p:nvPicPr>
        <p:blipFill>
          <a:blip r:embed="rId3">
            <a:extLst>
              <a:ext uri="{28A0092B-C50C-407E-A947-70E740481C1C}">
                <a14:useLocalDpi xmlns:a14="http://schemas.microsoft.com/office/drawing/2010/main" val="0"/>
              </a:ext>
            </a:extLst>
          </a:blip>
          <a:srcRect l="21739" t="3865" r="23189" b="3381"/>
          <a:stretch>
            <a:fillRect/>
          </a:stretch>
        </p:blipFill>
        <p:spPr bwMode="auto">
          <a:xfrm>
            <a:off x="3124200" y="1447800"/>
            <a:ext cx="2895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559292" y="496888"/>
            <a:ext cx="8584708" cy="609600"/>
          </a:xfrm>
        </p:spPr>
        <p:txBody>
          <a:bodyPr/>
          <a:lstStyle/>
          <a:p>
            <a:pPr>
              <a:defRPr/>
            </a:pPr>
            <a:r>
              <a:rPr lang="en-US" sz="2800" dirty="0">
                <a:ea typeface="ＭＳ Ｐゴシック" charset="0"/>
              </a:rPr>
              <a:t>State of the Log and Database Corresponding to </a:t>
            </a:r>
            <a:r>
              <a:rPr lang="en-US" sz="2800" i="1" dirty="0">
                <a:ea typeface="ＭＳ Ｐゴシック" charset="0"/>
              </a:rPr>
              <a:t>T</a:t>
            </a:r>
            <a:r>
              <a:rPr lang="en-US" sz="2800" baseline="-25000" dirty="0">
                <a:ea typeface="ＭＳ Ｐゴシック" charset="0"/>
              </a:rPr>
              <a:t>0 </a:t>
            </a:r>
            <a:r>
              <a:rPr lang="en-US" sz="2800" dirty="0">
                <a:ea typeface="ＭＳ Ｐゴシック" charset="0"/>
              </a:rPr>
              <a:t>and </a:t>
            </a:r>
            <a:r>
              <a:rPr lang="en-US" sz="2800" i="1" dirty="0">
                <a:ea typeface="ＭＳ Ｐゴシック" charset="0"/>
              </a:rPr>
              <a:t>T</a:t>
            </a:r>
            <a:r>
              <a:rPr lang="en-US" sz="2800" baseline="-25000" dirty="0">
                <a:ea typeface="ＭＳ Ｐゴシック" charset="0"/>
              </a:rPr>
              <a:t>1</a:t>
            </a:r>
            <a:endParaRPr lang="en-US" sz="2800" dirty="0">
              <a:ea typeface="ＭＳ Ｐゴシック" charset="0"/>
            </a:endParaRPr>
          </a:p>
        </p:txBody>
      </p:sp>
      <p:pic>
        <p:nvPicPr>
          <p:cNvPr id="100355" name="Picture 3"/>
          <p:cNvPicPr>
            <a:picLocks noChangeAspect="1" noChangeArrowheads="1"/>
          </p:cNvPicPr>
          <p:nvPr/>
        </p:nvPicPr>
        <p:blipFill>
          <a:blip r:embed="rId3">
            <a:extLst>
              <a:ext uri="{28A0092B-C50C-407E-A947-70E740481C1C}">
                <a14:useLocalDpi xmlns:a14="http://schemas.microsoft.com/office/drawing/2010/main" val="0"/>
              </a:ext>
            </a:extLst>
          </a:blip>
          <a:srcRect l="10811" t="1802" r="13513" b="2702"/>
          <a:stretch>
            <a:fillRect/>
          </a:stretch>
        </p:blipFill>
        <p:spPr bwMode="auto">
          <a:xfrm>
            <a:off x="2379955" y="1716350"/>
            <a:ext cx="426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561975" y="496888"/>
            <a:ext cx="8077200" cy="609600"/>
          </a:xfrm>
        </p:spPr>
        <p:txBody>
          <a:bodyPr/>
          <a:lstStyle/>
          <a:p>
            <a:pPr>
              <a:defRPr/>
            </a:pPr>
            <a:r>
              <a:rPr lang="en-US" sz="2800">
                <a:ea typeface="ＭＳ Ｐゴシック" charset="0"/>
              </a:rPr>
              <a:t>Portion of the System Log Corresponding to </a:t>
            </a:r>
            <a:r>
              <a:rPr lang="en-US" sz="2800" i="1">
                <a:ea typeface="ＭＳ Ｐゴシック" charset="0"/>
              </a:rPr>
              <a:t>T</a:t>
            </a:r>
            <a:r>
              <a:rPr lang="en-US" sz="2800" baseline="-25000">
                <a:ea typeface="ＭＳ Ｐゴシック" charset="0"/>
              </a:rPr>
              <a:t>0</a:t>
            </a:r>
            <a:r>
              <a:rPr lang="en-US" sz="2800">
                <a:ea typeface="ＭＳ Ｐゴシック" charset="0"/>
              </a:rPr>
              <a:t> and </a:t>
            </a:r>
            <a:r>
              <a:rPr lang="en-US" sz="2800" i="1">
                <a:ea typeface="ＭＳ Ｐゴシック" charset="0"/>
              </a:rPr>
              <a:t>T</a:t>
            </a:r>
            <a:r>
              <a:rPr lang="en-US" sz="2800" baseline="-25000">
                <a:ea typeface="ＭＳ Ｐゴシック" charset="0"/>
              </a:rPr>
              <a:t>1</a:t>
            </a:r>
            <a:endParaRPr lang="en-US" sz="2800">
              <a:ea typeface="ＭＳ Ｐゴシック" charset="0"/>
            </a:endParaRPr>
          </a:p>
        </p:txBody>
      </p:sp>
      <p:pic>
        <p:nvPicPr>
          <p:cNvPr id="101379" name="Picture 3"/>
          <p:cNvPicPr>
            <a:picLocks noChangeAspect="1" noChangeArrowheads="1"/>
          </p:cNvPicPr>
          <p:nvPr/>
        </p:nvPicPr>
        <p:blipFill>
          <a:blip r:embed="rId3">
            <a:extLst>
              <a:ext uri="{28A0092B-C50C-407E-A947-70E740481C1C}">
                <a14:useLocalDpi xmlns:a14="http://schemas.microsoft.com/office/drawing/2010/main" val="0"/>
              </a:ext>
            </a:extLst>
          </a:blip>
          <a:srcRect l="7353" t="3922" r="11765" b="1961"/>
          <a:stretch>
            <a:fillRect/>
          </a:stretch>
        </p:blipFill>
        <p:spPr bwMode="auto">
          <a:xfrm>
            <a:off x="2286000" y="1524000"/>
            <a:ext cx="419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606425" y="496888"/>
            <a:ext cx="8077200" cy="609600"/>
          </a:xfrm>
        </p:spPr>
        <p:txBody>
          <a:bodyPr/>
          <a:lstStyle/>
          <a:p>
            <a:pPr>
              <a:defRPr/>
            </a:pPr>
            <a:r>
              <a:rPr lang="en-US" sz="2800">
                <a:ea typeface="ＭＳ Ｐゴシック" charset="0"/>
              </a:rPr>
              <a:t>State of System Log and Database Corresponding to </a:t>
            </a:r>
            <a:r>
              <a:rPr lang="en-US" sz="2800" i="1">
                <a:ea typeface="ＭＳ Ｐゴシック" charset="0"/>
              </a:rPr>
              <a:t>T</a:t>
            </a:r>
            <a:r>
              <a:rPr lang="en-US" sz="2800" baseline="-25000">
                <a:ea typeface="ＭＳ Ｐゴシック" charset="0"/>
              </a:rPr>
              <a:t>0</a:t>
            </a:r>
            <a:r>
              <a:rPr lang="en-US" sz="2800">
                <a:ea typeface="ＭＳ Ｐゴシック" charset="0"/>
              </a:rPr>
              <a:t> and </a:t>
            </a:r>
            <a:r>
              <a:rPr lang="en-US" sz="2800" i="1">
                <a:ea typeface="ＭＳ Ｐゴシック" charset="0"/>
              </a:rPr>
              <a:t>T</a:t>
            </a:r>
            <a:r>
              <a:rPr lang="en-US" sz="2800" baseline="-25000">
                <a:ea typeface="ＭＳ Ｐゴシック" charset="0"/>
              </a:rPr>
              <a:t>1</a:t>
            </a:r>
            <a:endParaRPr lang="en-US" sz="2800">
              <a:ea typeface="ＭＳ Ｐゴシック" charset="0"/>
            </a:endParaRPr>
          </a:p>
        </p:txBody>
      </p:sp>
      <p:pic>
        <p:nvPicPr>
          <p:cNvPr id="102403" name="Picture 3"/>
          <p:cNvPicPr>
            <a:picLocks noChangeAspect="1" noChangeArrowheads="1"/>
          </p:cNvPicPr>
          <p:nvPr/>
        </p:nvPicPr>
        <p:blipFill>
          <a:blip r:embed="rId3">
            <a:extLst>
              <a:ext uri="{28A0092B-C50C-407E-A947-70E740481C1C}">
                <a14:useLocalDpi xmlns:a14="http://schemas.microsoft.com/office/drawing/2010/main" val="0"/>
              </a:ext>
            </a:extLst>
          </a:blip>
          <a:srcRect l="11842" t="1755" r="11842" b="3510"/>
          <a:stretch>
            <a:fillRect/>
          </a:stretch>
        </p:blipFill>
        <p:spPr bwMode="auto">
          <a:xfrm>
            <a:off x="2209800" y="1371600"/>
            <a:ext cx="441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Undo and Redo Operations</a:t>
            </a:r>
          </a:p>
        </p:txBody>
      </p:sp>
      <p:sp>
        <p:nvSpPr>
          <p:cNvPr id="103427" name="Rectangle 3"/>
          <p:cNvSpPr>
            <a:spLocks noGrp="1" noChangeArrowheads="1"/>
          </p:cNvSpPr>
          <p:nvPr>
            <p:ph idx="1"/>
          </p:nvPr>
        </p:nvSpPr>
        <p:spPr>
          <a:xfrm>
            <a:off x="701336" y="1102497"/>
            <a:ext cx="7776839" cy="5367972"/>
          </a:xfrm>
        </p:spPr>
        <p:txBody>
          <a:bodyPr/>
          <a:lstStyle/>
          <a:p>
            <a:r>
              <a:rPr lang="en-US" altLang="en-US" b="1" dirty="0">
                <a:solidFill>
                  <a:srgbClr val="002060"/>
                </a:solidFill>
              </a:rPr>
              <a:t>Undo</a:t>
            </a:r>
            <a:r>
              <a:rPr lang="en-US" altLang="en-US" dirty="0"/>
              <a:t> of a log record </a:t>
            </a:r>
            <a:r>
              <a:rPr lang="en-US" altLang="en-US" i="1" dirty="0"/>
              <a:t>&lt;</a:t>
            </a:r>
            <a:r>
              <a:rPr lang="en-US" altLang="en-US" i="1" dirty="0" err="1"/>
              <a:t>T</a:t>
            </a:r>
            <a:r>
              <a:rPr lang="en-US" altLang="en-US" i="1" baseline="-25000" dirty="0" err="1"/>
              <a:t>i</a:t>
            </a:r>
            <a:r>
              <a:rPr lang="en-US" altLang="en-US" i="1" dirty="0"/>
              <a:t>, X,  V</a:t>
            </a:r>
            <a:r>
              <a:rPr lang="en-US" altLang="en-US" i="1" baseline="-25000" dirty="0"/>
              <a:t>1</a:t>
            </a:r>
            <a:r>
              <a:rPr lang="en-US" altLang="en-US" i="1" dirty="0"/>
              <a:t>,  V</a:t>
            </a:r>
            <a:r>
              <a:rPr lang="en-US" altLang="en-US" i="1" baseline="-25000" dirty="0"/>
              <a:t>2</a:t>
            </a:r>
            <a:r>
              <a:rPr lang="en-US" altLang="en-US" i="1" dirty="0"/>
              <a:t>&gt; </a:t>
            </a:r>
            <a:r>
              <a:rPr lang="en-US" altLang="en-US" dirty="0"/>
              <a:t>writes the </a:t>
            </a:r>
            <a:r>
              <a:rPr lang="en-US" altLang="en-US" b="1" dirty="0"/>
              <a:t>old</a:t>
            </a:r>
            <a:r>
              <a:rPr lang="en-US" altLang="en-US" dirty="0"/>
              <a:t> value </a:t>
            </a:r>
            <a:r>
              <a:rPr lang="en-US" altLang="en-US" i="1" dirty="0"/>
              <a:t>V</a:t>
            </a:r>
            <a:r>
              <a:rPr lang="en-US" altLang="en-US" i="1" baseline="-25000" dirty="0"/>
              <a:t>1</a:t>
            </a:r>
            <a:r>
              <a:rPr lang="en-US" altLang="en-US" i="1" dirty="0"/>
              <a:t> </a:t>
            </a:r>
            <a:r>
              <a:rPr lang="en-US" altLang="en-US" dirty="0"/>
              <a:t>to</a:t>
            </a:r>
            <a:r>
              <a:rPr lang="en-US" altLang="en-US" i="1" dirty="0"/>
              <a:t> X</a:t>
            </a:r>
          </a:p>
          <a:p>
            <a:r>
              <a:rPr lang="en-US" altLang="en-US" b="1" dirty="0">
                <a:solidFill>
                  <a:srgbClr val="002060"/>
                </a:solidFill>
              </a:rPr>
              <a:t>Redo</a:t>
            </a:r>
            <a:r>
              <a:rPr lang="en-US" altLang="en-US" dirty="0"/>
              <a:t> of a log record </a:t>
            </a:r>
            <a:r>
              <a:rPr lang="en-US" altLang="en-US" i="1" dirty="0"/>
              <a:t>&lt;</a:t>
            </a:r>
            <a:r>
              <a:rPr lang="en-US" altLang="en-US" i="1" dirty="0" err="1"/>
              <a:t>T</a:t>
            </a:r>
            <a:r>
              <a:rPr lang="en-US" altLang="en-US" i="1" baseline="-25000" dirty="0" err="1"/>
              <a:t>i</a:t>
            </a:r>
            <a:r>
              <a:rPr lang="en-US" altLang="en-US" i="1" dirty="0"/>
              <a:t>, X,  V</a:t>
            </a:r>
            <a:r>
              <a:rPr lang="en-US" altLang="en-US" i="1" baseline="-25000" dirty="0"/>
              <a:t>1</a:t>
            </a:r>
            <a:r>
              <a:rPr lang="en-US" altLang="en-US" i="1" dirty="0"/>
              <a:t>,  V</a:t>
            </a:r>
            <a:r>
              <a:rPr lang="en-US" altLang="en-US" i="1" baseline="-25000" dirty="0"/>
              <a:t>2</a:t>
            </a:r>
            <a:r>
              <a:rPr lang="en-US" altLang="en-US" i="1" dirty="0"/>
              <a:t>&gt; </a:t>
            </a:r>
            <a:r>
              <a:rPr lang="en-US" altLang="en-US" dirty="0"/>
              <a:t>writes the </a:t>
            </a:r>
            <a:r>
              <a:rPr lang="en-US" altLang="en-US" b="1" dirty="0"/>
              <a:t>new</a:t>
            </a:r>
            <a:r>
              <a:rPr lang="en-US" altLang="en-US" dirty="0"/>
              <a:t> value </a:t>
            </a:r>
            <a:r>
              <a:rPr lang="en-US" altLang="en-US" i="1" dirty="0"/>
              <a:t>V</a:t>
            </a:r>
            <a:r>
              <a:rPr lang="en-US" altLang="en-US" i="1" baseline="-25000" dirty="0"/>
              <a:t>2</a:t>
            </a:r>
            <a:r>
              <a:rPr lang="en-US" altLang="en-US" i="1" dirty="0"/>
              <a:t> </a:t>
            </a:r>
            <a:r>
              <a:rPr lang="en-US" altLang="en-US" dirty="0"/>
              <a:t>to</a:t>
            </a:r>
            <a:r>
              <a:rPr lang="en-US" altLang="en-US" i="1" dirty="0"/>
              <a:t> X</a:t>
            </a:r>
          </a:p>
          <a:p>
            <a:r>
              <a:rPr lang="en-US" altLang="en-US" b="1" dirty="0">
                <a:solidFill>
                  <a:srgbClr val="002060"/>
                </a:solidFill>
              </a:rPr>
              <a:t>Undo and Redo of Transactions</a:t>
            </a:r>
          </a:p>
          <a:p>
            <a:pPr lvl="1"/>
            <a:r>
              <a:rPr lang="en-US" altLang="en-US" b="1" dirty="0"/>
              <a:t>undo</a:t>
            </a:r>
            <a:r>
              <a:rPr lang="en-US" altLang="en-US" dirty="0"/>
              <a:t>(</a:t>
            </a:r>
            <a:r>
              <a:rPr lang="en-US" altLang="en-US" i="1" dirty="0" err="1"/>
              <a:t>T</a:t>
            </a:r>
            <a:r>
              <a:rPr lang="en-US" altLang="en-US" baseline="-25000" dirty="0" err="1"/>
              <a:t>i</a:t>
            </a:r>
            <a:r>
              <a:rPr lang="en-US" altLang="en-US" dirty="0"/>
              <a:t>) restores the value of all data items updated by </a:t>
            </a:r>
            <a:r>
              <a:rPr lang="en-US" altLang="en-US" i="1" dirty="0" err="1"/>
              <a:t>T</a:t>
            </a:r>
            <a:r>
              <a:rPr lang="en-US" altLang="en-US" i="1" baseline="-25000" dirty="0" err="1"/>
              <a:t>i</a:t>
            </a:r>
            <a:r>
              <a:rPr lang="en-US" altLang="en-US" dirty="0"/>
              <a:t> to their old values, going backwards from the last log record for </a:t>
            </a:r>
            <a:r>
              <a:rPr lang="en-US" altLang="en-US" i="1" dirty="0" err="1"/>
              <a:t>T</a:t>
            </a:r>
            <a:r>
              <a:rPr lang="en-US" altLang="en-US" i="1" baseline="-25000" dirty="0" err="1"/>
              <a:t>i</a:t>
            </a:r>
            <a:endParaRPr lang="en-US" altLang="en-US" i="1" dirty="0"/>
          </a:p>
          <a:p>
            <a:pPr lvl="2"/>
            <a:r>
              <a:rPr lang="en-US" altLang="en-US" dirty="0"/>
              <a:t>Each time a data item X is restored to its old value V a special  log record </a:t>
            </a:r>
            <a:r>
              <a:rPr lang="en-US" altLang="en-US" i="1" dirty="0"/>
              <a:t>&lt;</a:t>
            </a:r>
            <a:r>
              <a:rPr lang="en-US" altLang="en-US" i="1" dirty="0" err="1"/>
              <a:t>T</a:t>
            </a:r>
            <a:r>
              <a:rPr lang="en-US" altLang="en-US" i="1" baseline="-25000" dirty="0" err="1"/>
              <a:t>i</a:t>
            </a:r>
            <a:r>
              <a:rPr lang="en-US" altLang="en-US" i="1" dirty="0"/>
              <a:t> , X, V&gt; </a:t>
            </a:r>
            <a:r>
              <a:rPr lang="en-US" altLang="en-US" dirty="0"/>
              <a:t>is written out</a:t>
            </a:r>
          </a:p>
          <a:p>
            <a:pPr lvl="2"/>
            <a:r>
              <a:rPr lang="en-US" altLang="en-US" dirty="0"/>
              <a:t>When undo of a transaction is complete, a log record </a:t>
            </a:r>
            <a:br>
              <a:rPr lang="en-US" altLang="en-US" dirty="0"/>
            </a:b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written out.</a:t>
            </a:r>
          </a:p>
          <a:p>
            <a:pPr lvl="1"/>
            <a:r>
              <a:rPr lang="en-US" altLang="en-US" b="1" dirty="0"/>
              <a:t>redo</a:t>
            </a:r>
            <a:r>
              <a:rPr lang="en-US" altLang="en-US" dirty="0"/>
              <a:t>(</a:t>
            </a:r>
            <a:r>
              <a:rPr lang="en-US" altLang="en-US" i="1" dirty="0" err="1"/>
              <a:t>T</a:t>
            </a:r>
            <a:r>
              <a:rPr lang="en-US" altLang="en-US" baseline="-25000" dirty="0" err="1"/>
              <a:t>i</a:t>
            </a:r>
            <a:r>
              <a:rPr lang="en-US" altLang="en-US" dirty="0"/>
              <a:t>) sets the value of all data items updated by </a:t>
            </a:r>
            <a:r>
              <a:rPr lang="en-US" altLang="en-US" i="1" dirty="0" err="1"/>
              <a:t>T</a:t>
            </a:r>
            <a:r>
              <a:rPr lang="en-US" altLang="en-US" i="1" baseline="-25000" dirty="0" err="1"/>
              <a:t>i</a:t>
            </a:r>
            <a:r>
              <a:rPr lang="en-US" altLang="en-US" i="1" dirty="0"/>
              <a:t> </a:t>
            </a:r>
            <a:r>
              <a:rPr lang="en-US" altLang="en-US" dirty="0"/>
              <a:t>to the new values, going forward from the first log record for </a:t>
            </a:r>
            <a:r>
              <a:rPr lang="en-US" altLang="en-US" i="1" dirty="0" err="1"/>
              <a:t>T</a:t>
            </a:r>
            <a:r>
              <a:rPr lang="en-US" altLang="en-US" i="1" baseline="-25000" dirty="0" err="1"/>
              <a:t>i</a:t>
            </a:r>
            <a:endParaRPr lang="en-US" altLang="en-US" b="1" dirty="0">
              <a:solidFill>
                <a:schemeClr val="tx2"/>
              </a:solidFill>
            </a:endParaRPr>
          </a:p>
          <a:p>
            <a:pPr lvl="2"/>
            <a:r>
              <a:rPr lang="en-US" altLang="en-US" dirty="0"/>
              <a:t>No logging is done in this case</a:t>
            </a:r>
          </a:p>
          <a:p>
            <a:endParaRPr lang="en-US" altLang="en-US" i="1" dirty="0"/>
          </a:p>
          <a:p>
            <a:endParaRPr lang="en-US" altLang="en-US" i="1" baseline="-25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Recovering from Failure</a:t>
            </a:r>
          </a:p>
        </p:txBody>
      </p:sp>
      <p:sp>
        <p:nvSpPr>
          <p:cNvPr id="104451" name="Rectangle 3"/>
          <p:cNvSpPr>
            <a:spLocks noGrp="1" noChangeArrowheads="1"/>
          </p:cNvSpPr>
          <p:nvPr>
            <p:ph idx="1"/>
          </p:nvPr>
        </p:nvSpPr>
        <p:spPr>
          <a:xfrm>
            <a:off x="692458" y="1102497"/>
            <a:ext cx="7705818" cy="5367972"/>
          </a:xfrm>
          <a:prstGeom prst="rect">
            <a:avLst/>
          </a:prstGeom>
        </p:spPr>
        <p:txBody>
          <a:bodyPr/>
          <a:lstStyle/>
          <a:p>
            <a:r>
              <a:rPr lang="en-US" altLang="en-US" dirty="0"/>
              <a:t>When recovering after failure:</a:t>
            </a:r>
          </a:p>
          <a:p>
            <a:pPr lvl="1"/>
            <a:r>
              <a:rPr lang="en-US" altLang="en-US" dirty="0"/>
              <a:t>Transaction</a:t>
            </a:r>
            <a:r>
              <a:rPr lang="en-US" altLang="en-US" i="1" dirty="0"/>
              <a:t> </a:t>
            </a:r>
            <a:r>
              <a:rPr lang="en-US" altLang="en-US" i="1" dirty="0" err="1"/>
              <a:t>T</a:t>
            </a:r>
            <a:r>
              <a:rPr lang="en-US" altLang="en-US" i="1" baseline="-25000" dirty="0" err="1"/>
              <a:t>i</a:t>
            </a:r>
            <a:r>
              <a:rPr lang="en-US" altLang="en-US" i="1" dirty="0"/>
              <a:t> </a:t>
            </a:r>
            <a:r>
              <a:rPr lang="en-US" altLang="en-US" dirty="0"/>
              <a:t>needs to be undone if the log </a:t>
            </a:r>
          </a:p>
          <a:p>
            <a:pPr lvl="2"/>
            <a:r>
              <a:rPr lang="en-US" altLang="en-US" dirty="0"/>
              <a:t>contains the record </a:t>
            </a:r>
            <a:r>
              <a:rPr lang="en-US" altLang="en-US" i="1" dirty="0"/>
              <a:t>&lt;</a:t>
            </a:r>
            <a:r>
              <a:rPr lang="en-US" altLang="en-US" i="1" dirty="0" err="1"/>
              <a:t>T</a:t>
            </a:r>
            <a:r>
              <a:rPr lang="en-US" altLang="en-US" i="1" baseline="-25000" dirty="0" err="1"/>
              <a:t>i</a:t>
            </a:r>
            <a:r>
              <a:rPr lang="en-US" altLang="en-US" dirty="0"/>
              <a:t> </a:t>
            </a:r>
            <a:r>
              <a:rPr lang="en-US" altLang="en-US" b="1" dirty="0"/>
              <a:t>start</a:t>
            </a:r>
            <a:r>
              <a:rPr lang="en-US" altLang="en-US" i="1" dirty="0"/>
              <a:t>&gt;</a:t>
            </a:r>
            <a:r>
              <a:rPr lang="en-US" altLang="en-US" dirty="0"/>
              <a:t>,</a:t>
            </a:r>
          </a:p>
          <a:p>
            <a:pPr lvl="2"/>
            <a:r>
              <a:rPr lang="en-US" altLang="en-US" dirty="0"/>
              <a:t>but does not contain either the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r>
              <a:rPr lang="en-US" altLang="en-US" dirty="0"/>
              <a:t>.</a:t>
            </a:r>
          </a:p>
          <a:p>
            <a:pPr lvl="1"/>
            <a:r>
              <a:rPr lang="en-US" altLang="en-US" dirty="0"/>
              <a:t>Transaction </a:t>
            </a:r>
            <a:r>
              <a:rPr lang="en-US" altLang="en-US" i="1" dirty="0" err="1"/>
              <a:t>T</a:t>
            </a:r>
            <a:r>
              <a:rPr lang="en-US" altLang="en-US" i="1" baseline="-25000" dirty="0" err="1"/>
              <a:t>i</a:t>
            </a:r>
            <a:r>
              <a:rPr lang="en-US" altLang="en-US" i="1" dirty="0"/>
              <a:t> </a:t>
            </a:r>
            <a:r>
              <a:rPr lang="en-US" altLang="en-US" dirty="0"/>
              <a:t>needs to be redone if the log </a:t>
            </a:r>
          </a:p>
          <a:p>
            <a:pPr lvl="2"/>
            <a:r>
              <a:rPr lang="en-US" altLang="en-US" dirty="0"/>
              <a:t>contains the records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a:t>
            </a:r>
            <a:r>
              <a:rPr lang="en-US" altLang="en-US" dirty="0"/>
              <a:t> </a:t>
            </a:r>
          </a:p>
          <a:p>
            <a:pPr lvl="2"/>
            <a:r>
              <a:rPr lang="en-US" altLang="en-US" dirty="0"/>
              <a:t>and contains the record </a:t>
            </a:r>
            <a:r>
              <a:rPr lang="en-US" altLang="en-US" i="1" dirty="0"/>
              <a:t>&lt;</a:t>
            </a:r>
            <a:r>
              <a:rPr lang="en-US" altLang="en-US" i="1" dirty="0" err="1"/>
              <a:t>T</a:t>
            </a:r>
            <a:r>
              <a:rPr lang="en-US" altLang="en-US" i="1" baseline="-25000" dirty="0" err="1"/>
              <a:t>i</a:t>
            </a:r>
            <a:r>
              <a:rPr lang="en-US" altLang="en-US" i="1" baseline="-25000"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p>
          <a:p>
            <a:r>
              <a:rPr lang="en-US" altLang="en-US" dirty="0"/>
              <a:t>Note that If transaction </a:t>
            </a:r>
            <a:r>
              <a:rPr lang="en-US" altLang="en-US" i="1" dirty="0" err="1"/>
              <a:t>T</a:t>
            </a:r>
            <a:r>
              <a:rPr lang="en-US" altLang="en-US" i="1" baseline="-25000" dirty="0" err="1"/>
              <a:t>i</a:t>
            </a:r>
            <a:r>
              <a:rPr lang="en-US" altLang="en-US" dirty="0"/>
              <a:t> was undone earlier and the </a:t>
            </a: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record written to the log, and then a failure occurs, on recovery from failure </a:t>
            </a:r>
            <a:r>
              <a:rPr lang="en-US" altLang="en-US" i="1" dirty="0" err="1"/>
              <a:t>T</a:t>
            </a:r>
            <a:r>
              <a:rPr lang="en-US" altLang="en-US" i="1" baseline="-25000" dirty="0" err="1"/>
              <a:t>i</a:t>
            </a:r>
            <a:r>
              <a:rPr lang="en-US" altLang="en-US" i="1" baseline="-25000" dirty="0"/>
              <a:t> </a:t>
            </a:r>
            <a:r>
              <a:rPr lang="en-US" altLang="en-US" dirty="0"/>
              <a:t> is redone</a:t>
            </a:r>
          </a:p>
          <a:p>
            <a:pPr lvl="1"/>
            <a:r>
              <a:rPr lang="en-US" altLang="en-US" b="1" dirty="0"/>
              <a:t>such a redo redoes all the original actions</a:t>
            </a:r>
            <a:r>
              <a:rPr lang="en-US" altLang="en-US" dirty="0"/>
              <a:t> </a:t>
            </a:r>
            <a:r>
              <a:rPr lang="en-US" altLang="en-US" b="1" i="1" dirty="0"/>
              <a:t>including the steps that restored old values</a:t>
            </a:r>
          </a:p>
          <a:p>
            <a:pPr lvl="2"/>
            <a:r>
              <a:rPr lang="en-US" altLang="en-US" dirty="0"/>
              <a:t>Known as </a:t>
            </a:r>
            <a:r>
              <a:rPr lang="en-US" altLang="en-US" b="1" dirty="0">
                <a:solidFill>
                  <a:srgbClr val="002060"/>
                </a:solidFill>
              </a:rPr>
              <a:t>repeating history</a:t>
            </a:r>
          </a:p>
          <a:p>
            <a:pPr lvl="2"/>
            <a:r>
              <a:rPr lang="en-US" altLang="en-US" dirty="0"/>
              <a:t>Seems wasteful, but simplifies recovery greatly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Recovering from Failure</a:t>
            </a:r>
          </a:p>
        </p:txBody>
      </p:sp>
      <p:sp>
        <p:nvSpPr>
          <p:cNvPr id="104451" name="Rectangle 3"/>
          <p:cNvSpPr>
            <a:spLocks noGrp="1" noChangeArrowheads="1"/>
          </p:cNvSpPr>
          <p:nvPr>
            <p:ph idx="1"/>
          </p:nvPr>
        </p:nvSpPr>
        <p:spPr>
          <a:xfrm>
            <a:off x="1314250" y="4016385"/>
            <a:ext cx="7705818" cy="1579743"/>
          </a:xfrm>
          <a:prstGeom prst="rect">
            <a:avLst/>
          </a:prstGeom>
        </p:spPr>
        <p:txBody>
          <a:bodyPr/>
          <a:lstStyle/>
          <a:p>
            <a:r>
              <a:rPr lang="en-US" altLang="en-US" i="1" dirty="0" smtClean="0"/>
              <a:t>T</a:t>
            </a:r>
            <a:r>
              <a:rPr lang="en-US" altLang="en-US" baseline="-25000" dirty="0" smtClean="0"/>
              <a:t>1</a:t>
            </a:r>
            <a:r>
              <a:rPr lang="en-US" altLang="en-US" dirty="0" smtClean="0"/>
              <a:t> </a:t>
            </a:r>
            <a:r>
              <a:rPr lang="en-US" altLang="en-US" dirty="0"/>
              <a:t>can be ignored (updates already output to disk due to checkpoint)</a:t>
            </a:r>
          </a:p>
          <a:p>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r>
              <a:rPr lang="en-US" altLang="en-US" i="1" dirty="0"/>
              <a:t>T</a:t>
            </a:r>
            <a:r>
              <a:rPr lang="en-US" altLang="en-US" baseline="-25000" dirty="0"/>
              <a:t>4</a:t>
            </a:r>
            <a:r>
              <a:rPr lang="en-US" altLang="en-US" dirty="0"/>
              <a:t> undone</a:t>
            </a:r>
          </a:p>
          <a:p>
            <a:endParaRPr lang="en-US" altLang="en-US" dirty="0"/>
          </a:p>
        </p:txBody>
      </p:sp>
      <p:pic>
        <p:nvPicPr>
          <p:cNvPr id="3" name="Picture 2"/>
          <p:cNvPicPr>
            <a:picLocks noChangeAspect="1"/>
          </p:cNvPicPr>
          <p:nvPr/>
        </p:nvPicPr>
        <p:blipFill>
          <a:blip r:embed="rId3"/>
          <a:stretch>
            <a:fillRect/>
          </a:stretch>
        </p:blipFill>
        <p:spPr>
          <a:xfrm>
            <a:off x="1938527" y="1249986"/>
            <a:ext cx="5015865" cy="2499816"/>
          </a:xfrm>
          <a:prstGeom prst="rect">
            <a:avLst/>
          </a:prstGeom>
        </p:spPr>
      </p:pic>
    </p:spTree>
    <p:extLst>
      <p:ext uri="{BB962C8B-B14F-4D97-AF65-F5344CB8AC3E}">
        <p14:creationId xmlns:p14="http://schemas.microsoft.com/office/powerpoint/2010/main" val="314803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Storage Structure</a:t>
            </a:r>
          </a:p>
        </p:txBody>
      </p:sp>
      <p:sp>
        <p:nvSpPr>
          <p:cNvPr id="8195" name="Rectangle 3"/>
          <p:cNvSpPr>
            <a:spLocks noGrp="1" noChangeArrowheads="1"/>
          </p:cNvSpPr>
          <p:nvPr>
            <p:ph idx="1"/>
          </p:nvPr>
        </p:nvSpPr>
        <p:spPr>
          <a:xfrm>
            <a:off x="701336" y="1102497"/>
            <a:ext cx="7767961" cy="5367972"/>
          </a:xfrm>
          <a:prstGeom prst="rect">
            <a:avLst/>
          </a:prstGeom>
        </p:spPr>
        <p:txBody>
          <a:bodyPr/>
          <a:lstStyle/>
          <a:p>
            <a:r>
              <a:rPr lang="en-US" altLang="en-US" b="1" dirty="0">
                <a:solidFill>
                  <a:srgbClr val="002060"/>
                </a:solidFill>
              </a:rPr>
              <a:t>Volatile storage</a:t>
            </a:r>
            <a:r>
              <a:rPr lang="en-US" altLang="en-US" dirty="0"/>
              <a:t>:</a:t>
            </a:r>
          </a:p>
          <a:p>
            <a:pPr lvl="1"/>
            <a:r>
              <a:rPr lang="en-US" altLang="en-US" dirty="0"/>
              <a:t>Does not survive system crashes</a:t>
            </a:r>
          </a:p>
          <a:p>
            <a:pPr lvl="1"/>
            <a:r>
              <a:rPr lang="en-US" altLang="en-US" dirty="0"/>
              <a:t>Examples: main memory, cache memory</a:t>
            </a:r>
          </a:p>
          <a:p>
            <a:r>
              <a:rPr lang="en-US" altLang="en-US" b="1" dirty="0">
                <a:solidFill>
                  <a:srgbClr val="002060"/>
                </a:solidFill>
              </a:rPr>
              <a:t>Nonvolatile storage</a:t>
            </a:r>
            <a:r>
              <a:rPr lang="en-US" altLang="en-US" dirty="0"/>
              <a:t>:</a:t>
            </a:r>
          </a:p>
          <a:p>
            <a:pPr lvl="1"/>
            <a:r>
              <a:rPr lang="en-US" altLang="en-US" dirty="0"/>
              <a:t>Survives system crashes</a:t>
            </a:r>
          </a:p>
          <a:p>
            <a:pPr lvl="1"/>
            <a:r>
              <a:rPr lang="en-US" altLang="en-US" dirty="0"/>
              <a:t>Examples:  disk, tape, flash memory, non-volatile RAM </a:t>
            </a:r>
          </a:p>
          <a:p>
            <a:pPr lvl="1"/>
            <a:r>
              <a:rPr lang="en-US" altLang="en-US" dirty="0"/>
              <a:t>But may still fail, losing data</a:t>
            </a:r>
          </a:p>
          <a:p>
            <a:r>
              <a:rPr lang="en-US" altLang="en-US" b="1" dirty="0">
                <a:solidFill>
                  <a:srgbClr val="002060"/>
                </a:solidFill>
              </a:rPr>
              <a:t>Stable storage</a:t>
            </a:r>
            <a:r>
              <a:rPr lang="en-US" altLang="en-US" dirty="0"/>
              <a:t>:</a:t>
            </a:r>
          </a:p>
          <a:p>
            <a:pPr lvl="1"/>
            <a:r>
              <a:rPr lang="en-US" altLang="en-US" dirty="0"/>
              <a:t>A mythical form of storage that survives all failures</a:t>
            </a:r>
          </a:p>
          <a:p>
            <a:pPr lvl="1"/>
            <a:r>
              <a:rPr lang="en-US" altLang="en-US" dirty="0"/>
              <a:t>Approximated by maintaining multiple copies on distinct nonvolatile </a:t>
            </a:r>
            <a:r>
              <a:rPr lang="en-US" altLang="en-US" dirty="0" smtClean="0"/>
              <a:t>media</a:t>
            </a:r>
          </a:p>
          <a:p>
            <a:pPr lvl="1"/>
            <a:r>
              <a:rPr lang="en-US" altLang="en-US" dirty="0" smtClean="0">
                <a:solidFill>
                  <a:srgbClr val="FF0000"/>
                </a:solidFill>
              </a:rPr>
              <a:t>RAID </a:t>
            </a:r>
            <a:endParaRPr lang="en-US"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Stable-Storage Implementation</a:t>
            </a:r>
          </a:p>
        </p:txBody>
      </p:sp>
      <p:sp>
        <p:nvSpPr>
          <p:cNvPr id="9219" name="Rectangle 3"/>
          <p:cNvSpPr>
            <a:spLocks noGrp="1" noChangeArrowheads="1"/>
          </p:cNvSpPr>
          <p:nvPr>
            <p:ph idx="1"/>
          </p:nvPr>
        </p:nvSpPr>
        <p:spPr>
          <a:xfrm>
            <a:off x="683580" y="1102497"/>
            <a:ext cx="7776839" cy="5367972"/>
          </a:xfrm>
          <a:prstGeom prst="rect">
            <a:avLst/>
          </a:prstGeom>
        </p:spPr>
        <p:txBody>
          <a:bodyPr/>
          <a:lstStyle/>
          <a:p>
            <a:pPr>
              <a:lnSpc>
                <a:spcPct val="90000"/>
              </a:lnSpc>
            </a:pPr>
            <a:r>
              <a:rPr lang="en-US" altLang="en-US" dirty="0">
                <a:solidFill>
                  <a:srgbClr val="FF0000"/>
                </a:solidFill>
              </a:rPr>
              <a:t>Maintain multiple copies of each block on separate disks</a:t>
            </a:r>
          </a:p>
          <a:p>
            <a:pPr marL="762000" lvl="1" indent="-304800">
              <a:lnSpc>
                <a:spcPct val="90000"/>
              </a:lnSpc>
            </a:pPr>
            <a:r>
              <a:rPr lang="en-US" altLang="en-US" dirty="0"/>
              <a:t>copies can be at remote sites to protect against disasters such as fire or flooding.</a:t>
            </a:r>
          </a:p>
          <a:p>
            <a:pPr>
              <a:lnSpc>
                <a:spcPct val="90000"/>
              </a:lnSpc>
            </a:pPr>
            <a:r>
              <a:rPr lang="en-US" altLang="en-US" dirty="0">
                <a:solidFill>
                  <a:srgbClr val="FF0000"/>
                </a:solidFill>
              </a:rPr>
              <a:t>Failure during data transfer </a:t>
            </a:r>
            <a:r>
              <a:rPr lang="en-US" altLang="en-US" dirty="0"/>
              <a:t>can still result in inconsistent copies: Block transfer can result in</a:t>
            </a:r>
          </a:p>
          <a:p>
            <a:pPr marL="762000" lvl="1" indent="-304800">
              <a:lnSpc>
                <a:spcPct val="90000"/>
              </a:lnSpc>
            </a:pPr>
            <a:r>
              <a:rPr lang="en-US" altLang="en-US" dirty="0"/>
              <a:t>Successful completion</a:t>
            </a:r>
          </a:p>
          <a:p>
            <a:pPr marL="762000" lvl="1" indent="-304800">
              <a:lnSpc>
                <a:spcPct val="90000"/>
              </a:lnSpc>
            </a:pPr>
            <a:r>
              <a:rPr lang="en-US" altLang="en-US" dirty="0"/>
              <a:t>Partial failure: destination block has incorrect information</a:t>
            </a:r>
          </a:p>
          <a:p>
            <a:pPr marL="762000" lvl="1" indent="-304800">
              <a:lnSpc>
                <a:spcPct val="90000"/>
              </a:lnSpc>
            </a:pPr>
            <a:r>
              <a:rPr lang="en-US" altLang="en-US" dirty="0"/>
              <a:t>Total failure: destination block was never updated</a:t>
            </a:r>
          </a:p>
          <a:p>
            <a:pPr>
              <a:lnSpc>
                <a:spcPct val="90000"/>
              </a:lnSpc>
            </a:pPr>
            <a:r>
              <a:rPr lang="en-US" altLang="en-US" dirty="0">
                <a:solidFill>
                  <a:srgbClr val="FF0000"/>
                </a:solidFill>
              </a:rPr>
              <a:t>Protecting storage media from failure during data transfer</a:t>
            </a:r>
            <a:r>
              <a:rPr lang="en-US" altLang="en-US" dirty="0"/>
              <a:t> (one solution):</a:t>
            </a:r>
          </a:p>
          <a:p>
            <a:pPr marL="762000" lvl="1" indent="-304800">
              <a:lnSpc>
                <a:spcPct val="90000"/>
              </a:lnSpc>
            </a:pPr>
            <a:r>
              <a:rPr lang="en-US" altLang="en-US" dirty="0"/>
              <a:t>Execute output operation as follows (assuming two copies of each block):</a:t>
            </a:r>
          </a:p>
          <a:p>
            <a:pPr marL="1162050" lvl="2" indent="-304800">
              <a:lnSpc>
                <a:spcPct val="90000"/>
              </a:lnSpc>
              <a:buFont typeface="Monotype Sorts" charset="2"/>
              <a:buAutoNum type="arabicPeriod"/>
            </a:pPr>
            <a:r>
              <a:rPr lang="en-US" altLang="en-US" dirty="0"/>
              <a:t>Write the information onto the </a:t>
            </a:r>
            <a:r>
              <a:rPr lang="en-US" altLang="en-US" dirty="0">
                <a:solidFill>
                  <a:srgbClr val="FF0000"/>
                </a:solidFill>
              </a:rPr>
              <a:t>first physical block</a:t>
            </a:r>
            <a:r>
              <a:rPr lang="en-US" altLang="en-US" dirty="0"/>
              <a:t>.</a:t>
            </a:r>
          </a:p>
          <a:p>
            <a:pPr marL="1162050" lvl="2" indent="-304800">
              <a:lnSpc>
                <a:spcPct val="90000"/>
              </a:lnSpc>
              <a:buFont typeface="Monotype Sorts" charset="2"/>
              <a:buAutoNum type="arabicPeriod"/>
            </a:pPr>
            <a:r>
              <a:rPr lang="en-US" altLang="en-US" dirty="0"/>
              <a:t>When the first write successfully completes, write the same information onto the </a:t>
            </a:r>
            <a:r>
              <a:rPr lang="en-US" altLang="en-US" dirty="0">
                <a:solidFill>
                  <a:srgbClr val="FF0000"/>
                </a:solidFill>
              </a:rPr>
              <a:t>second physical block</a:t>
            </a:r>
            <a:r>
              <a:rPr lang="en-US" altLang="en-US" dirty="0"/>
              <a:t>.</a:t>
            </a:r>
          </a:p>
          <a:p>
            <a:pPr marL="1162050" lvl="2" indent="-304800">
              <a:lnSpc>
                <a:spcPct val="90000"/>
              </a:lnSpc>
              <a:buFont typeface="Monotype Sorts" charset="2"/>
              <a:buAutoNum type="arabicPeriod"/>
            </a:pPr>
            <a:r>
              <a:rPr lang="en-US" altLang="en-US" dirty="0">
                <a:solidFill>
                  <a:srgbClr val="FF0000"/>
                </a:solidFill>
              </a:rPr>
              <a:t>The output is completed only after the second write successfully completes.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sz="2800" dirty="0"/>
              <a:t>Protecting storage media from failure </a:t>
            </a:r>
            <a:r>
              <a:rPr lang="en-US" sz="2800" dirty="0">
                <a:effectLst>
                  <a:outerShdw blurRad="38100" dist="38100" dir="2700000" algn="tl">
                    <a:srgbClr val="C0C0C0"/>
                  </a:outerShdw>
                </a:effectLst>
              </a:rPr>
              <a:t>(Cont.)</a:t>
            </a:r>
          </a:p>
        </p:txBody>
      </p:sp>
      <p:sp>
        <p:nvSpPr>
          <p:cNvPr id="10243" name="Rectangle 3"/>
          <p:cNvSpPr>
            <a:spLocks noGrp="1" noChangeArrowheads="1"/>
          </p:cNvSpPr>
          <p:nvPr>
            <p:ph idx="1"/>
          </p:nvPr>
        </p:nvSpPr>
        <p:spPr>
          <a:xfrm>
            <a:off x="692458" y="1102497"/>
            <a:ext cx="7661429" cy="5367972"/>
          </a:xfrm>
          <a:prstGeom prst="rect">
            <a:avLst/>
          </a:prstGeom>
        </p:spPr>
        <p:txBody>
          <a:bodyPr/>
          <a:lstStyle/>
          <a:p>
            <a:pPr marL="381000" indent="-381000"/>
            <a:r>
              <a:rPr lang="en-US" altLang="en-US" dirty="0"/>
              <a:t>Copies of a block may differ due to failure during output operation. </a:t>
            </a:r>
          </a:p>
          <a:p>
            <a:pPr marL="381000" indent="-381000"/>
            <a:r>
              <a:rPr lang="en-US" altLang="en-US" dirty="0"/>
              <a:t>To recover from failure:</a:t>
            </a:r>
          </a:p>
          <a:p>
            <a:pPr marL="457200" lvl="1" indent="0">
              <a:buNone/>
            </a:pPr>
            <a:r>
              <a:rPr lang="en-US" altLang="en-US" dirty="0">
                <a:solidFill>
                  <a:srgbClr val="FF9900"/>
                </a:solidFill>
              </a:rPr>
              <a:t>1.    </a:t>
            </a:r>
            <a:r>
              <a:rPr lang="en-US" altLang="en-US" dirty="0"/>
              <a:t>First find inconsistent blocks:</a:t>
            </a:r>
          </a:p>
          <a:p>
            <a:pPr marL="1200150" lvl="2" indent="-342900">
              <a:buFont typeface="Monotype Sorts" charset="2"/>
              <a:buAutoNum type="arabicPeriod"/>
            </a:pPr>
            <a:r>
              <a:rPr lang="en-US" altLang="en-US" i="1" dirty="0">
                <a:solidFill>
                  <a:srgbClr val="FF0000"/>
                </a:solidFill>
              </a:rPr>
              <a:t>Expensive solution</a:t>
            </a:r>
            <a:r>
              <a:rPr lang="en-US" altLang="en-US" dirty="0"/>
              <a:t>: Compare the two copies of every disk block.</a:t>
            </a:r>
          </a:p>
          <a:p>
            <a:pPr marL="1200150" lvl="2" indent="-342900">
              <a:buFont typeface="Monotype Sorts" charset="2"/>
              <a:buAutoNum type="arabicPeriod"/>
            </a:pPr>
            <a:r>
              <a:rPr lang="en-US" altLang="en-US" i="1" dirty="0">
                <a:solidFill>
                  <a:srgbClr val="FF0000"/>
                </a:solidFill>
              </a:rPr>
              <a:t>Better solution</a:t>
            </a:r>
            <a:r>
              <a:rPr lang="en-US" altLang="en-US" dirty="0">
                <a:solidFill>
                  <a:srgbClr val="FF0000"/>
                </a:solidFill>
              </a:rPr>
              <a:t>: </a:t>
            </a:r>
          </a:p>
          <a:p>
            <a:pPr lvl="3">
              <a:buSzPct val="80000"/>
            </a:pPr>
            <a:r>
              <a:rPr lang="en-US" altLang="en-US" dirty="0">
                <a:solidFill>
                  <a:srgbClr val="FF0000"/>
                </a:solidFill>
              </a:rPr>
              <a:t>Record in-progress disk writes on non-volatile storage </a:t>
            </a:r>
            <a:r>
              <a:rPr lang="en-US" altLang="en-US" dirty="0"/>
              <a:t>(Flash, Non-volatile RAM or special area of disk). </a:t>
            </a:r>
          </a:p>
          <a:p>
            <a:pPr lvl="3">
              <a:buSzPct val="80000"/>
            </a:pPr>
            <a:r>
              <a:rPr lang="en-US" altLang="en-US" dirty="0"/>
              <a:t> </a:t>
            </a:r>
            <a:r>
              <a:rPr lang="en-US" altLang="en-US" dirty="0">
                <a:solidFill>
                  <a:srgbClr val="FF0000"/>
                </a:solidFill>
              </a:rPr>
              <a:t>Use this information during recovery  </a:t>
            </a:r>
            <a:r>
              <a:rPr lang="en-US" altLang="en-US" dirty="0"/>
              <a:t>to find blocks that may be inconsistent, and only compare copies of these. </a:t>
            </a:r>
          </a:p>
          <a:p>
            <a:pPr lvl="3">
              <a:buSzPct val="80000"/>
            </a:pPr>
            <a:r>
              <a:rPr lang="en-US" altLang="en-US" dirty="0"/>
              <a:t>Used in hardware RAID systems</a:t>
            </a:r>
          </a:p>
          <a:p>
            <a:pPr lvl="3">
              <a:buSzPct val="80000"/>
            </a:pPr>
            <a:endParaRPr lang="en-US" altLang="en-US" sz="400" dirty="0"/>
          </a:p>
          <a:p>
            <a:pPr marL="457200" lvl="1" indent="0">
              <a:spcBef>
                <a:spcPts val="0"/>
              </a:spcBef>
              <a:buNone/>
            </a:pPr>
            <a:r>
              <a:rPr lang="en-US" altLang="en-US" dirty="0">
                <a:solidFill>
                  <a:srgbClr val="FF9900"/>
                </a:solidFill>
              </a:rPr>
              <a:t>2.   </a:t>
            </a:r>
            <a:r>
              <a:rPr lang="en-US" altLang="en-US" dirty="0"/>
              <a:t>If either copy of an inconsistent block is detected to have an error </a:t>
            </a:r>
          </a:p>
          <a:p>
            <a:pPr marL="457200" lvl="1" indent="0">
              <a:spcBef>
                <a:spcPts val="0"/>
              </a:spcBef>
              <a:buNone/>
            </a:pPr>
            <a:r>
              <a:rPr lang="en-US" altLang="en-US" dirty="0"/>
              <a:t>      (bad checksum), overwrite it by the other copy.  If both have no error, </a:t>
            </a:r>
          </a:p>
          <a:p>
            <a:pPr marL="457200" lvl="1" indent="0">
              <a:spcBef>
                <a:spcPts val="0"/>
              </a:spcBef>
              <a:buNone/>
            </a:pPr>
            <a:r>
              <a:rPr lang="en-US" altLang="en-US" dirty="0"/>
              <a:t>      but are different, overwrite the second block by the first block.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 Access</a:t>
            </a:r>
          </a:p>
        </p:txBody>
      </p:sp>
      <p:sp>
        <p:nvSpPr>
          <p:cNvPr id="11267" name="Rectangle 3"/>
          <p:cNvSpPr>
            <a:spLocks noGrp="1" noChangeArrowheads="1"/>
          </p:cNvSpPr>
          <p:nvPr>
            <p:ph idx="1"/>
          </p:nvPr>
        </p:nvSpPr>
        <p:spPr>
          <a:xfrm>
            <a:off x="701336" y="1102497"/>
            <a:ext cx="7705817" cy="5367972"/>
          </a:xfrm>
          <a:prstGeom prst="rect">
            <a:avLst/>
          </a:prstGeom>
        </p:spPr>
        <p:txBody>
          <a:bodyPr/>
          <a:lstStyle/>
          <a:p>
            <a:r>
              <a:rPr lang="en-US" altLang="en-US" b="1" dirty="0">
                <a:solidFill>
                  <a:srgbClr val="002060"/>
                </a:solidFill>
              </a:rPr>
              <a:t>Physical blocks</a:t>
            </a:r>
            <a:r>
              <a:rPr lang="en-US" altLang="en-US" dirty="0">
                <a:solidFill>
                  <a:srgbClr val="002060"/>
                </a:solidFill>
              </a:rPr>
              <a:t> </a:t>
            </a:r>
            <a:r>
              <a:rPr lang="en-US" altLang="en-US" dirty="0"/>
              <a:t>are those blocks residing on the disk. </a:t>
            </a:r>
          </a:p>
          <a:p>
            <a:r>
              <a:rPr lang="en-US" altLang="en-US" b="1" dirty="0">
                <a:solidFill>
                  <a:srgbClr val="002060"/>
                </a:solidFill>
              </a:rPr>
              <a:t>Buffer blocks</a:t>
            </a:r>
            <a:r>
              <a:rPr lang="en-US" altLang="en-US" dirty="0">
                <a:solidFill>
                  <a:srgbClr val="002060"/>
                </a:solidFill>
              </a:rPr>
              <a:t> </a:t>
            </a:r>
            <a:r>
              <a:rPr lang="en-US" altLang="en-US" dirty="0"/>
              <a:t>are the blocks residing temporarily in main memory.</a:t>
            </a:r>
          </a:p>
          <a:p>
            <a:r>
              <a:rPr lang="en-US" altLang="en-US" dirty="0"/>
              <a:t>Block movements between  disk and main memory are initiated through the following two operations:</a:t>
            </a:r>
          </a:p>
          <a:p>
            <a:pPr lvl="1"/>
            <a:r>
              <a:rPr lang="en-US" altLang="en-US" b="1" dirty="0">
                <a:solidFill>
                  <a:srgbClr val="002060"/>
                </a:solidFill>
              </a:rPr>
              <a:t>input</a:t>
            </a:r>
            <a:r>
              <a:rPr lang="en-US" altLang="en-US" b="1" dirty="0">
                <a:solidFill>
                  <a:srgbClr val="000099"/>
                </a:solidFill>
              </a:rPr>
              <a:t> </a:t>
            </a:r>
            <a:r>
              <a:rPr lang="en-US" altLang="en-US" dirty="0"/>
              <a:t>(</a:t>
            </a:r>
            <a:r>
              <a:rPr lang="en-US" altLang="en-US" i="1" dirty="0"/>
              <a:t>B</a:t>
            </a:r>
            <a:r>
              <a:rPr lang="en-US" altLang="en-US" dirty="0"/>
              <a:t>) transfers the physical block </a:t>
            </a:r>
            <a:r>
              <a:rPr lang="en-US" altLang="en-US" i="1" dirty="0"/>
              <a:t>B  </a:t>
            </a:r>
            <a:r>
              <a:rPr lang="en-US" altLang="en-US" dirty="0"/>
              <a:t>to main memory.</a:t>
            </a:r>
          </a:p>
          <a:p>
            <a:pPr lvl="1"/>
            <a:r>
              <a:rPr lang="en-US" altLang="en-US" b="1" dirty="0">
                <a:solidFill>
                  <a:srgbClr val="002060"/>
                </a:solidFill>
              </a:rPr>
              <a:t>output </a:t>
            </a:r>
            <a:r>
              <a:rPr lang="en-US" altLang="en-US" dirty="0"/>
              <a:t>(</a:t>
            </a:r>
            <a:r>
              <a:rPr lang="en-US" altLang="en-US" i="1" dirty="0"/>
              <a:t>B</a:t>
            </a:r>
            <a:r>
              <a:rPr lang="en-US" altLang="en-US" dirty="0"/>
              <a:t>) transfers the buffer block </a:t>
            </a:r>
            <a:r>
              <a:rPr lang="en-US" altLang="en-US" i="1" dirty="0"/>
              <a:t>B </a:t>
            </a:r>
            <a:r>
              <a:rPr lang="en-US" altLang="en-US" dirty="0"/>
              <a:t>to the disk, and replaces the appropriate physical block there.</a:t>
            </a:r>
          </a:p>
          <a:p>
            <a:r>
              <a:rPr lang="en-US" altLang="en-US" dirty="0"/>
              <a:t>We assume, for simplicity, that each data item fits in, and is stored inside, a single block.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 Access (Cont.)</a:t>
            </a:r>
          </a:p>
        </p:txBody>
      </p:sp>
      <p:sp>
        <p:nvSpPr>
          <p:cNvPr id="12291" name="Rectangle 3"/>
          <p:cNvSpPr>
            <a:spLocks noGrp="1" noChangeArrowheads="1"/>
          </p:cNvSpPr>
          <p:nvPr>
            <p:ph idx="1"/>
          </p:nvPr>
        </p:nvSpPr>
        <p:spPr>
          <a:xfrm>
            <a:off x="692458" y="1102497"/>
            <a:ext cx="7741328" cy="4810031"/>
          </a:xfrm>
          <a:prstGeom prst="rect">
            <a:avLst/>
          </a:prstGeom>
        </p:spPr>
        <p:txBody>
          <a:bodyPr/>
          <a:lstStyle/>
          <a:p>
            <a:r>
              <a:rPr lang="en-US" altLang="en-US" dirty="0"/>
              <a:t>Each transaction </a:t>
            </a:r>
            <a:r>
              <a:rPr lang="en-US" altLang="en-US" i="1" dirty="0" err="1"/>
              <a:t>T</a:t>
            </a:r>
            <a:r>
              <a:rPr lang="en-US" altLang="en-US" i="1" baseline="-25000" dirty="0" err="1"/>
              <a:t>i</a:t>
            </a:r>
            <a:r>
              <a:rPr lang="en-US" altLang="en-US" i="1" dirty="0"/>
              <a:t> </a:t>
            </a:r>
            <a:r>
              <a:rPr lang="en-US" altLang="en-US" dirty="0"/>
              <a:t>has its private work-area in which local copies of all data items accessed and updated by it are kept.</a:t>
            </a:r>
          </a:p>
          <a:p>
            <a:pPr lvl="1"/>
            <a:r>
              <a:rPr lang="en-US" altLang="en-US" dirty="0"/>
              <a:t> </a:t>
            </a:r>
            <a:r>
              <a:rPr lang="en-US" altLang="en-US" i="1" dirty="0" err="1"/>
              <a:t>T</a:t>
            </a:r>
            <a:r>
              <a:rPr lang="en-US" altLang="en-US" i="1" baseline="-25000" dirty="0" err="1"/>
              <a:t>i</a:t>
            </a:r>
            <a:r>
              <a:rPr lang="en-US" altLang="en-US" i="1" baseline="-25000" dirty="0"/>
              <a:t> </a:t>
            </a:r>
            <a:r>
              <a:rPr lang="en-US" altLang="en-US" dirty="0"/>
              <a:t>'s local copy of a data item </a:t>
            </a:r>
            <a:r>
              <a:rPr lang="en-US" altLang="en-US" i="1" dirty="0"/>
              <a:t>X</a:t>
            </a:r>
            <a:r>
              <a:rPr lang="en-US" altLang="en-US" dirty="0"/>
              <a:t> is called </a:t>
            </a:r>
            <a:r>
              <a:rPr lang="en-US" altLang="en-US" i="1" dirty="0"/>
              <a:t>x</a:t>
            </a:r>
            <a:r>
              <a:rPr lang="en-US" altLang="en-US" i="1" baseline="-25000" dirty="0"/>
              <a:t>i</a:t>
            </a:r>
            <a:r>
              <a:rPr lang="en-US" altLang="en-US" i="1" dirty="0"/>
              <a:t>.</a:t>
            </a:r>
            <a:endParaRPr lang="en-US" altLang="en-US" dirty="0"/>
          </a:p>
          <a:p>
            <a:r>
              <a:rPr lang="en-US" altLang="en-US" dirty="0"/>
              <a:t>Transferring data items between system buffer blocks and its private work-area done by:</a:t>
            </a:r>
          </a:p>
          <a:p>
            <a:pPr lvl="1"/>
            <a:r>
              <a:rPr lang="en-US" altLang="en-US" b="1" dirty="0">
                <a:solidFill>
                  <a:srgbClr val="002060"/>
                </a:solidFill>
              </a:rPr>
              <a:t>read</a:t>
            </a:r>
            <a:r>
              <a:rPr lang="en-US" altLang="en-US" dirty="0"/>
              <a:t>(</a:t>
            </a:r>
            <a:r>
              <a:rPr lang="en-US" altLang="en-US" i="1" dirty="0"/>
              <a:t>X</a:t>
            </a:r>
            <a:r>
              <a:rPr lang="en-US" altLang="en-US" dirty="0"/>
              <a:t>) assigns the </a:t>
            </a:r>
            <a:r>
              <a:rPr lang="en-US" altLang="en-US" dirty="0">
                <a:solidFill>
                  <a:srgbClr val="FF0000"/>
                </a:solidFill>
              </a:rPr>
              <a:t>value of data item </a:t>
            </a:r>
            <a:r>
              <a:rPr lang="en-US" altLang="en-US" i="1" dirty="0">
                <a:solidFill>
                  <a:srgbClr val="FF0000"/>
                </a:solidFill>
              </a:rPr>
              <a:t>X</a:t>
            </a:r>
            <a:r>
              <a:rPr lang="en-US" altLang="en-US" dirty="0">
                <a:solidFill>
                  <a:srgbClr val="FF0000"/>
                </a:solidFill>
              </a:rPr>
              <a:t> to the local variable </a:t>
            </a:r>
            <a:r>
              <a:rPr lang="en-US" altLang="en-US" i="1" dirty="0">
                <a:solidFill>
                  <a:srgbClr val="FF0000"/>
                </a:solidFill>
              </a:rPr>
              <a:t>x</a:t>
            </a:r>
            <a:r>
              <a:rPr lang="en-US" altLang="en-US" i="1" baseline="-25000" dirty="0">
                <a:solidFill>
                  <a:srgbClr val="FF0000"/>
                </a:solidFill>
              </a:rPr>
              <a:t>i</a:t>
            </a:r>
            <a:r>
              <a:rPr lang="en-US" altLang="en-US" dirty="0">
                <a:solidFill>
                  <a:srgbClr val="FF0000"/>
                </a:solidFill>
              </a:rPr>
              <a:t>.</a:t>
            </a:r>
          </a:p>
          <a:p>
            <a:pPr lvl="1"/>
            <a:r>
              <a:rPr lang="en-US" altLang="en-US" b="1" dirty="0">
                <a:solidFill>
                  <a:srgbClr val="002060"/>
                </a:solidFill>
              </a:rPr>
              <a:t>write</a:t>
            </a:r>
            <a:r>
              <a:rPr lang="en-US" altLang="en-US" dirty="0"/>
              <a:t>(</a:t>
            </a:r>
            <a:r>
              <a:rPr lang="en-US" altLang="en-US" i="1" dirty="0"/>
              <a:t>X</a:t>
            </a:r>
            <a:r>
              <a:rPr lang="en-US" altLang="en-US" dirty="0"/>
              <a:t>) assigns the </a:t>
            </a:r>
            <a:r>
              <a:rPr lang="en-US" altLang="en-US" dirty="0">
                <a:solidFill>
                  <a:srgbClr val="FF0000"/>
                </a:solidFill>
              </a:rPr>
              <a:t>value of local variable </a:t>
            </a:r>
            <a:r>
              <a:rPr lang="en-US" altLang="en-US" i="1" dirty="0">
                <a:solidFill>
                  <a:srgbClr val="FF0000"/>
                </a:solidFill>
              </a:rPr>
              <a:t>x</a:t>
            </a:r>
            <a:r>
              <a:rPr lang="en-US" altLang="en-US" i="1" baseline="-25000" dirty="0">
                <a:solidFill>
                  <a:srgbClr val="FF0000"/>
                </a:solidFill>
              </a:rPr>
              <a:t>i</a:t>
            </a:r>
            <a:r>
              <a:rPr lang="en-US" altLang="en-US" i="1" dirty="0">
                <a:solidFill>
                  <a:srgbClr val="FF0000"/>
                </a:solidFill>
              </a:rPr>
              <a:t> </a:t>
            </a:r>
            <a:r>
              <a:rPr lang="en-US" altLang="en-US" dirty="0">
                <a:solidFill>
                  <a:srgbClr val="FF0000"/>
                </a:solidFill>
              </a:rPr>
              <a:t>to data item {</a:t>
            </a:r>
            <a:r>
              <a:rPr lang="en-US" altLang="en-US" i="1" dirty="0">
                <a:solidFill>
                  <a:srgbClr val="FF0000"/>
                </a:solidFill>
              </a:rPr>
              <a:t>X</a:t>
            </a:r>
            <a:r>
              <a:rPr lang="en-US" altLang="en-US" dirty="0">
                <a:solidFill>
                  <a:srgbClr val="FF0000"/>
                </a:solidFill>
              </a:rPr>
              <a:t>} </a:t>
            </a:r>
            <a:r>
              <a:rPr lang="en-US" altLang="en-US" dirty="0"/>
              <a:t>in the buffer block.</a:t>
            </a:r>
          </a:p>
          <a:p>
            <a:r>
              <a:rPr lang="en-US" altLang="en-US" dirty="0" smtClean="0"/>
              <a:t>Transactions </a:t>
            </a:r>
            <a:endParaRPr lang="en-US" altLang="en-US" dirty="0"/>
          </a:p>
          <a:p>
            <a:pPr lvl="1"/>
            <a:r>
              <a:rPr lang="en-US" altLang="en-US" dirty="0"/>
              <a:t>Must perform </a:t>
            </a:r>
            <a:r>
              <a:rPr lang="en-US" altLang="en-US" b="1" dirty="0"/>
              <a:t>read</a:t>
            </a:r>
            <a:r>
              <a:rPr lang="en-US" altLang="en-US" dirty="0"/>
              <a:t>(</a:t>
            </a:r>
            <a:r>
              <a:rPr lang="en-US" altLang="en-US" i="1" dirty="0"/>
              <a:t>X</a:t>
            </a:r>
            <a:r>
              <a:rPr lang="en-US" altLang="en-US" dirty="0"/>
              <a:t>) before accessing </a:t>
            </a:r>
            <a:r>
              <a:rPr lang="en-US" altLang="en-US" i="1" dirty="0"/>
              <a:t>X</a:t>
            </a:r>
            <a:r>
              <a:rPr lang="en-US" altLang="en-US" dirty="0"/>
              <a:t> for the first time (subsequent reads can be from local copy) </a:t>
            </a:r>
          </a:p>
          <a:p>
            <a:pPr lvl="1"/>
            <a:r>
              <a:rPr lang="en-US" altLang="en-US" b="1" dirty="0"/>
              <a:t>write</a:t>
            </a:r>
            <a:r>
              <a:rPr lang="en-US" altLang="en-US" dirty="0"/>
              <a:t>(</a:t>
            </a:r>
            <a:r>
              <a:rPr lang="en-US" altLang="en-US" i="1" dirty="0"/>
              <a:t>X</a:t>
            </a:r>
            <a:r>
              <a:rPr lang="en-US" altLang="en-US" dirty="0"/>
              <a:t>) can be executed at any time before the transaction commits</a:t>
            </a:r>
          </a:p>
        </p:txBody>
      </p:sp>
    </p:spTree>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23024</TotalTime>
  <Words>3666</Words>
  <Application>Microsoft Office PowerPoint</Application>
  <PresentationFormat>On-screen Show (4:3)</PresentationFormat>
  <Paragraphs>403</Paragraphs>
  <Slides>47</Slides>
  <Notes>38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MS PGothic</vt:lpstr>
      <vt:lpstr>MS PGothic</vt:lpstr>
      <vt:lpstr>Arial</vt:lpstr>
      <vt:lpstr>Helvetica</vt:lpstr>
      <vt:lpstr>Monotype Sorts</vt:lpstr>
      <vt:lpstr>Times New Roman</vt:lpstr>
      <vt:lpstr>Webdings</vt:lpstr>
      <vt:lpstr>Wingdings</vt:lpstr>
      <vt:lpstr>db</vt:lpstr>
      <vt:lpstr>Chapter 19: Recovery System</vt:lpstr>
      <vt:lpstr>Outline</vt:lpstr>
      <vt:lpstr>Failure Classification</vt:lpstr>
      <vt:lpstr>Recovery Algorithms</vt:lpstr>
      <vt:lpstr>Storage Structure</vt:lpstr>
      <vt:lpstr>Stable-Storage Implementation</vt:lpstr>
      <vt:lpstr>Protecting storage media from failure (Cont.)</vt:lpstr>
      <vt:lpstr>Data Access</vt:lpstr>
      <vt:lpstr>Data Access (Cont.)</vt:lpstr>
      <vt:lpstr>Example of Data Access</vt:lpstr>
      <vt:lpstr>Recovery and Atomicity</vt:lpstr>
      <vt:lpstr>Log-Based Recovery</vt:lpstr>
      <vt:lpstr>Cont..</vt:lpstr>
      <vt:lpstr>Immediate Database Modification</vt:lpstr>
      <vt:lpstr>Transaction Commit</vt:lpstr>
      <vt:lpstr>Immediate Database Modification Example</vt:lpstr>
      <vt:lpstr>Concurrency Control and Recovery</vt:lpstr>
      <vt:lpstr>Undo and Redo Operations</vt:lpstr>
      <vt:lpstr>Recovering from Failure</vt:lpstr>
      <vt:lpstr>Recovering from Failure (Cont.)</vt:lpstr>
      <vt:lpstr>Immediate DB Modification Recovery Example</vt:lpstr>
      <vt:lpstr>Checkpoints</vt:lpstr>
      <vt:lpstr>Checkpoints (Cont.)</vt:lpstr>
      <vt:lpstr>Example of Checkpoints</vt:lpstr>
      <vt:lpstr>Recovery Algorithm</vt:lpstr>
      <vt:lpstr>Recovery Algorithm (Cont.)</vt:lpstr>
      <vt:lpstr>Recovery Algorithm (Cont.)</vt:lpstr>
      <vt:lpstr>Example of Recovery</vt:lpstr>
      <vt:lpstr>Log Record Buffering</vt:lpstr>
      <vt:lpstr>Log Record Buffering (Cont.)</vt:lpstr>
      <vt:lpstr>Database Buffering</vt:lpstr>
      <vt:lpstr>Database Buffering (Cont.)</vt:lpstr>
      <vt:lpstr>Buffer Management (Cont.)</vt:lpstr>
      <vt:lpstr>Buffer Management (Cont.)</vt:lpstr>
      <vt:lpstr>Shadow Paging</vt:lpstr>
      <vt:lpstr>Sample Page Table</vt:lpstr>
      <vt:lpstr>Example of Shadow Paging</vt:lpstr>
      <vt:lpstr>Shadow Paging (Cont.)</vt:lpstr>
      <vt:lpstr>Show Paging (Cont.)</vt:lpstr>
      <vt:lpstr>Block Storage Operations</vt:lpstr>
      <vt:lpstr>Portion of the Database Log Corresponding to T0 and T1</vt:lpstr>
      <vt:lpstr>State of the Log and Database Corresponding to T0 and T1</vt:lpstr>
      <vt:lpstr>Portion of the System Log Corresponding to T0 and T1</vt:lpstr>
      <vt:lpstr>State of System Log and Database Corresponding to T0 and T1</vt:lpstr>
      <vt:lpstr>Undo and Redo Operations</vt:lpstr>
      <vt:lpstr>Recovering from Failure</vt:lpstr>
      <vt:lpstr>Recovering from Failure</vt:lpstr>
    </vt:vector>
  </TitlesOfParts>
  <Company>IIT Bombay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Recovery System</dc:title>
  <dc:creator>S. Sudarshan</dc:creator>
  <cp:lastModifiedBy>Dell</cp:lastModifiedBy>
  <cp:revision>462</cp:revision>
  <dcterms:created xsi:type="dcterms:W3CDTF">2000-06-27T06:50:15Z</dcterms:created>
  <dcterms:modified xsi:type="dcterms:W3CDTF">2023-11-23T11:15:26Z</dcterms:modified>
</cp:coreProperties>
</file>