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90240-FC2B-46C9-A568-B7CAF21B4CB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06E76-EEF6-45B4-9496-7E76F0154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6E76-EEF6-45B4-9496-7E76F01542D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7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7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6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0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9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9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0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A0ED-E7B4-4D71-BC20-A9D9E1E18E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EF6A-D08C-4915-BEB2-A9817A83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4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Stronger </a:t>
            </a:r>
            <a:r>
              <a:rPr lang="en-IN" dirty="0"/>
              <a:t>knowledge representation methods: Conceptual Dependency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8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MTRANS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Transfer of mental </a:t>
            </a:r>
            <a:r>
              <a:rPr lang="en-IN" dirty="0"/>
              <a:t>information </a:t>
            </a:r>
            <a:endParaRPr lang="en-IN" dirty="0" smtClean="0"/>
          </a:p>
          <a:p>
            <a:r>
              <a:rPr lang="en-IN" dirty="0" smtClean="0"/>
              <a:t>Three parts of mental model</a:t>
            </a:r>
          </a:p>
          <a:p>
            <a:pPr lvl="1"/>
            <a:r>
              <a:rPr lang="en-IN" dirty="0" smtClean="0"/>
              <a:t>CP </a:t>
            </a:r>
            <a:r>
              <a:rPr lang="en-IN" dirty="0"/>
              <a:t>or </a:t>
            </a:r>
            <a:r>
              <a:rPr lang="en-IN" i="1" dirty="0"/>
              <a:t>conscious processor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IM </a:t>
            </a:r>
            <a:r>
              <a:rPr lang="en-IN" dirty="0"/>
              <a:t>or immediate </a:t>
            </a:r>
            <a:endParaRPr lang="en-IN" dirty="0" smtClean="0"/>
          </a:p>
          <a:p>
            <a:pPr lvl="1"/>
            <a:r>
              <a:rPr lang="en-IN" dirty="0" smtClean="0"/>
              <a:t>LTM </a:t>
            </a:r>
            <a:r>
              <a:rPr lang="en-IN" dirty="0"/>
              <a:t>or long term memory </a:t>
            </a:r>
            <a:endParaRPr lang="en-IN" dirty="0" smtClean="0"/>
          </a:p>
          <a:p>
            <a:r>
              <a:rPr lang="en-IN" dirty="0" smtClean="0"/>
              <a:t>For MTRANS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information comes from various senses </a:t>
            </a:r>
            <a:r>
              <a:rPr lang="en-IN" dirty="0" smtClean="0"/>
              <a:t>or three elements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recipients are any one of the three elements mentioned above. </a:t>
            </a:r>
          </a:p>
          <a:p>
            <a:pPr lvl="1"/>
            <a:r>
              <a:rPr lang="en-IN" dirty="0"/>
              <a:t>The object is the mental information being transmitted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966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MTRANS verbs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‘</a:t>
            </a:r>
            <a:r>
              <a:rPr lang="en-IN" dirty="0"/>
              <a:t>remember’ </a:t>
            </a:r>
            <a:r>
              <a:rPr lang="en-IN" dirty="0" smtClean="0"/>
              <a:t>MTRANS </a:t>
            </a:r>
            <a:r>
              <a:rPr lang="en-IN" dirty="0"/>
              <a:t>information from LTM to IM.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forget’ it is negation of the same.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hear’ </a:t>
            </a:r>
            <a:r>
              <a:rPr lang="en-IN" dirty="0" smtClean="0"/>
              <a:t>MTRANS </a:t>
            </a:r>
            <a:r>
              <a:rPr lang="en-IN" dirty="0"/>
              <a:t>information from sensory organ ear to the CP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tell’ an actor MTRANS information from IM to another actor by means of SPEAK. </a:t>
            </a:r>
            <a:endParaRPr lang="en-IN" dirty="0" smtClean="0"/>
          </a:p>
          <a:p>
            <a:r>
              <a:rPr lang="en-IN" dirty="0" smtClean="0"/>
              <a:t>Read a news paper can </a:t>
            </a:r>
            <a:r>
              <a:rPr lang="en-IN" dirty="0"/>
              <a:t>be represented as MTRANS information from the newspaper to IM by means of ATTEND eye to the newspaper.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6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MBUILD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Constructing </a:t>
            </a:r>
            <a:r>
              <a:rPr lang="en-IN" dirty="0"/>
              <a:t>information using some mental process. </a:t>
            </a:r>
            <a:endParaRPr lang="en-IN" dirty="0" smtClean="0"/>
          </a:p>
          <a:p>
            <a:r>
              <a:rPr lang="en-IN" dirty="0" smtClean="0"/>
              <a:t>Generates </a:t>
            </a:r>
            <a:r>
              <a:rPr lang="en-IN" dirty="0"/>
              <a:t>new information from an old set of information. </a:t>
            </a:r>
            <a:endParaRPr lang="en-IN" dirty="0" smtClean="0"/>
          </a:p>
          <a:p>
            <a:r>
              <a:rPr lang="en-IN" dirty="0" smtClean="0"/>
              <a:t>Takes </a:t>
            </a:r>
            <a:r>
              <a:rPr lang="en-IN" dirty="0"/>
              <a:t>place in IM and the newly generated idea is placed in CP. </a:t>
            </a:r>
            <a:endParaRPr lang="en-IN" dirty="0" smtClean="0"/>
          </a:p>
          <a:p>
            <a:pPr lvl="1"/>
            <a:r>
              <a:rPr lang="en-IN" dirty="0" smtClean="0"/>
              <a:t>‘</a:t>
            </a:r>
            <a:r>
              <a:rPr lang="en-IN" dirty="0"/>
              <a:t>imagine’ is MBUILD a new idea, </a:t>
            </a:r>
            <a:endParaRPr lang="en-IN" dirty="0" smtClean="0"/>
          </a:p>
          <a:p>
            <a:pPr lvl="1"/>
            <a:r>
              <a:rPr lang="en-IN" dirty="0" smtClean="0"/>
              <a:t>‘</a:t>
            </a:r>
            <a:r>
              <a:rPr lang="en-IN" dirty="0"/>
              <a:t>consider’ is MBUILD from current information, </a:t>
            </a:r>
            <a:endParaRPr lang="en-IN" dirty="0" smtClean="0"/>
          </a:p>
          <a:p>
            <a:pPr lvl="1"/>
            <a:r>
              <a:rPr lang="en-IN" dirty="0" smtClean="0"/>
              <a:t>‘</a:t>
            </a:r>
            <a:r>
              <a:rPr lang="en-IN" dirty="0"/>
              <a:t>answer’ is MBUILD a response to some input from some other actor received recently in CP (and then MTRANS it to that actor).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INGEST and GRASP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Actor </a:t>
            </a:r>
            <a:r>
              <a:rPr lang="en-IN" dirty="0"/>
              <a:t>INGEST object into the inner part of the actor.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eat’ </a:t>
            </a:r>
            <a:r>
              <a:rPr lang="en-IN" dirty="0" smtClean="0"/>
              <a:t>INGEST </a:t>
            </a:r>
            <a:r>
              <a:rPr lang="en-IN" dirty="0"/>
              <a:t>solid into body through </a:t>
            </a:r>
            <a:r>
              <a:rPr lang="en-IN" dirty="0" smtClean="0"/>
              <a:t>mouth</a:t>
            </a:r>
          </a:p>
          <a:p>
            <a:r>
              <a:rPr lang="en-IN" dirty="0" smtClean="0"/>
              <a:t>‘</a:t>
            </a:r>
            <a:r>
              <a:rPr lang="en-IN" dirty="0"/>
              <a:t>drink’ is similar for </a:t>
            </a:r>
            <a:r>
              <a:rPr lang="en-IN" dirty="0" smtClean="0"/>
              <a:t>liquid</a:t>
            </a:r>
          </a:p>
          <a:p>
            <a:r>
              <a:rPr lang="en-IN" dirty="0" smtClean="0"/>
              <a:t>breath </a:t>
            </a:r>
            <a:r>
              <a:rPr lang="en-IN" dirty="0"/>
              <a:t>is INGEST of air into body by </a:t>
            </a:r>
            <a:r>
              <a:rPr lang="en-IN" dirty="0" smtClean="0"/>
              <a:t>nose</a:t>
            </a:r>
          </a:p>
          <a:p>
            <a:r>
              <a:rPr lang="en-IN" dirty="0" smtClean="0"/>
              <a:t>‘smoke</a:t>
            </a:r>
            <a:r>
              <a:rPr lang="en-IN" dirty="0"/>
              <a:t>’ is INGEST smoke from cigarette into the mouth using the instrument as mouth INGEST air through cigarette. </a:t>
            </a:r>
          </a:p>
          <a:p>
            <a:r>
              <a:rPr lang="en-IN" dirty="0" smtClean="0"/>
              <a:t>GRASP is taking </a:t>
            </a:r>
            <a:r>
              <a:rPr lang="en-IN" dirty="0"/>
              <a:t>an object into the actor’s </a:t>
            </a:r>
            <a:r>
              <a:rPr lang="en-IN" dirty="0" smtClean="0"/>
              <a:t>hand. </a:t>
            </a:r>
          </a:p>
          <a:p>
            <a:r>
              <a:rPr lang="en-IN" dirty="0" smtClean="0"/>
              <a:t>‘</a:t>
            </a:r>
            <a:r>
              <a:rPr lang="en-IN" dirty="0"/>
              <a:t>pickup’ </a:t>
            </a:r>
            <a:r>
              <a:rPr lang="en-IN" dirty="0" smtClean="0"/>
              <a:t>and ‘hold</a:t>
            </a:r>
            <a:r>
              <a:rPr lang="en-IN" dirty="0"/>
              <a:t>’ </a:t>
            </a:r>
            <a:r>
              <a:rPr lang="en-IN" dirty="0" smtClean="0"/>
              <a:t>GRASP </a:t>
            </a:r>
            <a:r>
              <a:rPr lang="en-IN" dirty="0"/>
              <a:t>that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8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ATTEND, EXPEL and SPEAK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ATTEND is focusing </a:t>
            </a:r>
            <a:r>
              <a:rPr lang="en-IN" dirty="0"/>
              <a:t>a sense organ to an object. </a:t>
            </a:r>
            <a:endParaRPr lang="en-IN" dirty="0" smtClean="0"/>
          </a:p>
          <a:p>
            <a:pPr lvl="1"/>
            <a:r>
              <a:rPr lang="en-IN" dirty="0" smtClean="0"/>
              <a:t>’listen</a:t>
            </a:r>
            <a:r>
              <a:rPr lang="en-IN" dirty="0"/>
              <a:t>’ , ‘hear’, ‘see’, ‘experience’ </a:t>
            </a:r>
            <a:r>
              <a:rPr lang="en-IN" dirty="0" err="1"/>
              <a:t>etc</a:t>
            </a:r>
            <a:r>
              <a:rPr lang="en-IN" dirty="0"/>
              <a:t> uses MTRANS as major primitive but it also use ATTEND as instrument. </a:t>
            </a:r>
          </a:p>
          <a:p>
            <a:r>
              <a:rPr lang="en-IN" dirty="0" smtClean="0"/>
              <a:t>EXPEL is pushing </a:t>
            </a:r>
            <a:r>
              <a:rPr lang="en-IN" dirty="0"/>
              <a:t>something out of the body. </a:t>
            </a:r>
            <a:endParaRPr lang="en-IN" dirty="0" smtClean="0"/>
          </a:p>
          <a:p>
            <a:pPr lvl="1"/>
            <a:r>
              <a:rPr lang="en-IN" dirty="0" smtClean="0"/>
              <a:t>‘</a:t>
            </a:r>
            <a:r>
              <a:rPr lang="en-IN" dirty="0"/>
              <a:t>cry’ is about EXPEL tears from the eyes. </a:t>
            </a:r>
          </a:p>
          <a:p>
            <a:r>
              <a:rPr lang="en-IN" dirty="0"/>
              <a:t>SPEAK: - this primitive is about producing voice. </a:t>
            </a:r>
            <a:endParaRPr lang="en-IN" dirty="0" smtClean="0"/>
          </a:p>
          <a:p>
            <a:pPr lvl="1"/>
            <a:r>
              <a:rPr lang="en-IN" dirty="0" smtClean="0"/>
              <a:t>sing</a:t>
            </a:r>
            <a:r>
              <a:rPr lang="en-IN" dirty="0"/>
              <a:t>, talk, shout all of them are crudely represented as SPEAK. </a:t>
            </a:r>
          </a:p>
          <a:p>
            <a:r>
              <a:rPr lang="en-IN" dirty="0" smtClean="0"/>
              <a:t>Note: - crying </a:t>
            </a:r>
            <a:r>
              <a:rPr lang="en-IN" dirty="0"/>
              <a:t>is not about just tears coming out of eyes </a:t>
            </a:r>
            <a:r>
              <a:rPr lang="en-IN" dirty="0" smtClean="0"/>
              <a:t>is a limitation </a:t>
            </a:r>
            <a:r>
              <a:rPr lang="en-IN" dirty="0"/>
              <a:t>of the language.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2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Table 29.1 Conceptual primitives for actions and their </a:t>
            </a:r>
            <a:r>
              <a:rPr lang="en-IN" i="1" dirty="0" smtClean="0"/>
              <a:t>meaning</a:t>
            </a:r>
            <a:endParaRPr lang="en-IN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635218"/>
              </p:ext>
            </p:extLst>
          </p:nvPr>
        </p:nvGraphicFramePr>
        <p:xfrm>
          <a:off x="838200" y="1678675"/>
          <a:ext cx="10515600" cy="459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10"/>
                <a:gridCol w="1542197"/>
                <a:gridCol w="8351293"/>
              </a:tblGrid>
              <a:tr h="517790">
                <a:tc>
                  <a:txBody>
                    <a:bodyPr/>
                    <a:lstStyle/>
                    <a:p>
                      <a:pPr>
                        <a:lnSpc>
                          <a:spcPts val="2255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 panose="02020603050405020304" pitchFamily="18" charset="0"/>
                          <a:cs typeface="Century Schoolbook"/>
                        </a:rPr>
                        <a:t> </a:t>
                      </a:r>
                      <a:endParaRPr lang="en-IN" sz="18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55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Primitives </a:t>
                      </a:r>
                      <a:endParaRPr lang="en-IN" sz="24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1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ATRANS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Initiate a change in abstract relationship of a physical object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2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ATTEND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Focus or direct a sense organ towards a stimulus.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3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INGEST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 something inside an animate object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4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EXPEL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Something is coming out of animate object forcefully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5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GRASP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grasp an object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6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MBUILD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Contrive or combine thoughts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7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MTRANS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Mental information transfer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8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MOVE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Move a body part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9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PROPEL 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Apply a force to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10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PTRANS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Change the location of a physical object.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11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SPEAK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Produce a sound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2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action primitives </a:t>
            </a:r>
            <a:r>
              <a:rPr lang="en-IN" dirty="0" smtClean="0"/>
              <a:t>describe action as links. </a:t>
            </a:r>
          </a:p>
          <a:p>
            <a:r>
              <a:rPr lang="en-IN" dirty="0" smtClean="0"/>
              <a:t>Actors </a:t>
            </a:r>
            <a:r>
              <a:rPr lang="en-IN" dirty="0"/>
              <a:t>of the actions are known as PP. </a:t>
            </a:r>
            <a:endParaRPr lang="en-IN" dirty="0" smtClean="0"/>
          </a:p>
          <a:p>
            <a:pPr lvl="1"/>
            <a:r>
              <a:rPr lang="en-IN" dirty="0" smtClean="0"/>
              <a:t>animate </a:t>
            </a:r>
            <a:r>
              <a:rPr lang="en-IN" dirty="0"/>
              <a:t>objects </a:t>
            </a:r>
            <a:endParaRPr lang="en-IN" dirty="0" smtClean="0"/>
          </a:p>
          <a:p>
            <a:pPr lvl="1"/>
            <a:r>
              <a:rPr lang="en-IN" dirty="0" smtClean="0"/>
              <a:t>natural </a:t>
            </a:r>
            <a:r>
              <a:rPr lang="en-IN" dirty="0"/>
              <a:t>forces. </a:t>
            </a:r>
            <a:endParaRPr lang="en-IN" dirty="0" smtClean="0"/>
          </a:p>
          <a:p>
            <a:r>
              <a:rPr lang="en-IN" dirty="0" smtClean="0"/>
              <a:t>Action </a:t>
            </a:r>
            <a:r>
              <a:rPr lang="en-IN" dirty="0"/>
              <a:t>is described by ACT. </a:t>
            </a:r>
            <a:endParaRPr lang="en-IN" dirty="0" smtClean="0"/>
          </a:p>
          <a:p>
            <a:r>
              <a:rPr lang="en-IN" dirty="0" smtClean="0"/>
              <a:t>ACT </a:t>
            </a:r>
            <a:r>
              <a:rPr lang="en-IN" dirty="0"/>
              <a:t>is conceptual category containing all 11 primitives (12 if you count PLAN).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254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LOC </a:t>
            </a:r>
            <a:r>
              <a:rPr lang="en-IN" dirty="0"/>
              <a:t>indicates location of an object </a:t>
            </a:r>
            <a:endParaRPr lang="en-IN" dirty="0" smtClean="0"/>
          </a:p>
          <a:p>
            <a:r>
              <a:rPr lang="en-IN" dirty="0" smtClean="0"/>
              <a:t>T </a:t>
            </a:r>
            <a:r>
              <a:rPr lang="en-IN" dirty="0"/>
              <a:t>indicates time. </a:t>
            </a:r>
            <a:endParaRPr lang="en-IN" dirty="0" smtClean="0"/>
          </a:p>
          <a:p>
            <a:r>
              <a:rPr lang="en-IN" dirty="0" smtClean="0"/>
              <a:t>Action </a:t>
            </a:r>
            <a:r>
              <a:rPr lang="en-IN" dirty="0"/>
              <a:t>Aiders (Or action modifiers) provides modification to objects by given ACT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PA or picture aiders are attributes of the object described in the form of state (value) form.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Conceptual Categories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089600"/>
              </p:ext>
            </p:extLst>
          </p:nvPr>
        </p:nvGraphicFramePr>
        <p:xfrm>
          <a:off x="838200" y="1825625"/>
          <a:ext cx="10515600" cy="295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696"/>
                <a:gridCol w="766890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i="1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Categories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PP (picture producer)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: 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Physical object.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Actors are either animate pp, or a natural force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ACT : 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One of eleven primitive actions.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LOC </a:t>
                      </a: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: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Location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T </a:t>
                      </a: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: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Time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AA (action aider) </a:t>
                      </a: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: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Modifications of features of an ACT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95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PA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: </a:t>
                      </a:r>
                      <a:endParaRPr lang="en-IN" sz="180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9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Object’s attributes. Are described as state (value). E.g., voice (melodious).</a:t>
                      </a:r>
                      <a:endParaRPr lang="en-IN" sz="18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Conceptual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single conceptual entity representing an event is </a:t>
            </a:r>
            <a:r>
              <a:rPr lang="en-IN" dirty="0" smtClean="0"/>
              <a:t>conceptualization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statement </a:t>
            </a:r>
            <a:r>
              <a:rPr lang="en-IN" dirty="0"/>
              <a:t>sometimes contain multiple conceptualizations. </a:t>
            </a:r>
            <a:endParaRPr lang="en-IN" dirty="0" smtClean="0"/>
          </a:p>
          <a:p>
            <a:r>
              <a:rPr lang="en-IN" dirty="0" smtClean="0"/>
              <a:t>Actor </a:t>
            </a:r>
            <a:r>
              <a:rPr lang="en-IN" dirty="0"/>
              <a:t>is acting on Object using ACT. </a:t>
            </a:r>
            <a:endParaRPr lang="en-IN" dirty="0" smtClean="0"/>
          </a:p>
          <a:p>
            <a:r>
              <a:rPr lang="en-IN" dirty="0" smtClean="0"/>
              <a:t>ACT </a:t>
            </a:r>
            <a:r>
              <a:rPr lang="en-IN" dirty="0"/>
              <a:t>is performed on object by actor. </a:t>
            </a:r>
            <a:endParaRPr lang="en-IN" dirty="0" smtClean="0"/>
          </a:p>
          <a:p>
            <a:r>
              <a:rPr lang="en-IN" dirty="0" smtClean="0"/>
              <a:t>Recipient </a:t>
            </a:r>
            <a:r>
              <a:rPr lang="en-IN" dirty="0"/>
              <a:t>receives the outcome of the process. </a:t>
            </a:r>
            <a:endParaRPr lang="en-IN" dirty="0" smtClean="0"/>
          </a:p>
          <a:p>
            <a:r>
              <a:rPr lang="en-IN" dirty="0" smtClean="0"/>
              <a:t>Direction </a:t>
            </a:r>
            <a:r>
              <a:rPr lang="en-IN" dirty="0"/>
              <a:t>suggest the direction of the process. </a:t>
            </a:r>
            <a:r>
              <a:rPr lang="en-IN" dirty="0" smtClean="0"/>
              <a:t> For ex. Give</a:t>
            </a:r>
          </a:p>
          <a:p>
            <a:r>
              <a:rPr lang="en-IN" dirty="0" smtClean="0"/>
              <a:t>State </a:t>
            </a:r>
            <a:r>
              <a:rPr lang="en-IN" dirty="0"/>
              <a:t>indicates some state of an object. </a:t>
            </a:r>
            <a:r>
              <a:rPr lang="en-IN" dirty="0" smtClean="0"/>
              <a:t>For Ex. </a:t>
            </a:r>
            <a:r>
              <a:rPr lang="en-IN" dirty="0" err="1" smtClean="0"/>
              <a:t>Graw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4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CD is another </a:t>
            </a:r>
            <a:r>
              <a:rPr lang="en-IN" dirty="0"/>
              <a:t>method for knowledge representation, </a:t>
            </a:r>
            <a:endParaRPr lang="en-IN" dirty="0" smtClean="0"/>
          </a:p>
          <a:p>
            <a:pPr lvl="1"/>
            <a:r>
              <a:rPr lang="en-IN" dirty="0" smtClean="0"/>
              <a:t>have </a:t>
            </a:r>
            <a:r>
              <a:rPr lang="en-IN" dirty="0"/>
              <a:t>distinguished types of links and nodes </a:t>
            </a:r>
            <a:endParaRPr lang="en-IN" dirty="0" smtClean="0"/>
          </a:p>
          <a:p>
            <a:pPr lvl="1"/>
            <a:r>
              <a:rPr lang="en-IN" dirty="0" smtClean="0"/>
              <a:t>give </a:t>
            </a:r>
            <a:r>
              <a:rPr lang="en-IN" dirty="0"/>
              <a:t>them specific meaning </a:t>
            </a:r>
            <a:endParaRPr lang="en-IN" dirty="0" smtClean="0"/>
          </a:p>
          <a:p>
            <a:pPr lvl="1"/>
            <a:r>
              <a:rPr lang="en-IN" dirty="0" smtClean="0"/>
              <a:t>provide </a:t>
            </a:r>
            <a:r>
              <a:rPr lang="en-IN" dirty="0"/>
              <a:t>a far better way to represent a natural language </a:t>
            </a:r>
            <a:endParaRPr lang="en-IN" dirty="0" smtClean="0"/>
          </a:p>
          <a:p>
            <a:r>
              <a:rPr lang="en-IN" dirty="0" smtClean="0"/>
              <a:t>meaning </a:t>
            </a:r>
            <a:r>
              <a:rPr lang="en-IN" dirty="0"/>
              <a:t>of the statement </a:t>
            </a:r>
            <a:r>
              <a:rPr lang="en-IN" dirty="0" smtClean="0"/>
              <a:t>appears </a:t>
            </a:r>
            <a:r>
              <a:rPr lang="en-IN" dirty="0"/>
              <a:t>in the outcome. </a:t>
            </a:r>
            <a:endParaRPr lang="en-IN" dirty="0" smtClean="0"/>
          </a:p>
          <a:p>
            <a:r>
              <a:rPr lang="en-IN" dirty="0" smtClean="0"/>
              <a:t>inference </a:t>
            </a:r>
            <a:r>
              <a:rPr lang="en-IN" dirty="0"/>
              <a:t>is derived from meaning </a:t>
            </a:r>
            <a:r>
              <a:rPr lang="en-IN" dirty="0" smtClean="0"/>
              <a:t>is </a:t>
            </a:r>
            <a:r>
              <a:rPr lang="en-IN" dirty="0"/>
              <a:t>more human like. </a:t>
            </a:r>
            <a:endParaRPr lang="en-IN" dirty="0" smtClean="0"/>
          </a:p>
          <a:p>
            <a:r>
              <a:rPr lang="en-IN" dirty="0" smtClean="0"/>
              <a:t>Links </a:t>
            </a:r>
            <a:r>
              <a:rPr lang="en-IN" dirty="0"/>
              <a:t>with specific </a:t>
            </a:r>
            <a:r>
              <a:rPr lang="en-IN" dirty="0" smtClean="0"/>
              <a:t>type and </a:t>
            </a:r>
            <a:r>
              <a:rPr lang="en-IN" dirty="0"/>
              <a:t>specific names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link also has restriction on </a:t>
            </a:r>
            <a:r>
              <a:rPr lang="en-IN" dirty="0" smtClean="0"/>
              <a:t>endpoints </a:t>
            </a:r>
          </a:p>
          <a:p>
            <a:r>
              <a:rPr lang="en-IN" dirty="0" smtClean="0"/>
              <a:t>The </a:t>
            </a:r>
            <a:r>
              <a:rPr lang="en-IN" dirty="0"/>
              <a:t>hard and fast rules </a:t>
            </a:r>
            <a:r>
              <a:rPr lang="en-IN" dirty="0" smtClean="0"/>
              <a:t>implies stronger 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</a:t>
            </a:r>
            <a:r>
              <a:rPr lang="en-IN" dirty="0" smtClean="0"/>
              <a:t>Tenses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Conceptual </a:t>
            </a:r>
            <a:r>
              <a:rPr lang="en-IN" dirty="0"/>
              <a:t>tenses can be represented using a single letter indicator </a:t>
            </a:r>
            <a:endParaRPr lang="en-IN" dirty="0" smtClean="0"/>
          </a:p>
          <a:p>
            <a:r>
              <a:rPr lang="en-IN" dirty="0" smtClean="0"/>
              <a:t>Normal </a:t>
            </a:r>
            <a:r>
              <a:rPr lang="en-IN" dirty="0"/>
              <a:t>tenses like present, past and future (with continuous) </a:t>
            </a:r>
            <a:r>
              <a:rPr lang="en-IN" dirty="0" smtClean="0"/>
              <a:t>are </a:t>
            </a:r>
            <a:r>
              <a:rPr lang="en-IN" dirty="0"/>
              <a:t>included with </a:t>
            </a:r>
            <a:endParaRPr lang="en-IN" dirty="0" smtClean="0"/>
          </a:p>
          <a:p>
            <a:pPr lvl="1"/>
            <a:r>
              <a:rPr lang="en-IN" dirty="0" smtClean="0"/>
              <a:t>negation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Interrogation</a:t>
            </a:r>
          </a:p>
          <a:p>
            <a:r>
              <a:rPr lang="en-IN" dirty="0" smtClean="0"/>
              <a:t>Conditional </a:t>
            </a:r>
            <a:r>
              <a:rPr lang="en-IN" dirty="0"/>
              <a:t>tense indicates if-this than that kind of a relation. </a:t>
            </a:r>
            <a:endParaRPr lang="en-IN" dirty="0" smtClean="0"/>
          </a:p>
          <a:p>
            <a:r>
              <a:rPr lang="en-IN" dirty="0" smtClean="0"/>
              <a:t>Timeless </a:t>
            </a:r>
            <a:r>
              <a:rPr lang="en-IN" dirty="0"/>
              <a:t>tense </a:t>
            </a:r>
            <a:endParaRPr lang="en-IN" dirty="0" smtClean="0"/>
          </a:p>
          <a:p>
            <a:r>
              <a:rPr lang="en-IN" dirty="0" smtClean="0"/>
              <a:t>Transitions </a:t>
            </a:r>
            <a:r>
              <a:rPr lang="en-IN" dirty="0"/>
              <a:t>commencement and </a:t>
            </a:r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5"/>
            <a:ext cx="10515600" cy="955344"/>
          </a:xfrm>
        </p:spPr>
        <p:txBody>
          <a:bodyPr/>
          <a:lstStyle/>
          <a:p>
            <a:r>
              <a:rPr lang="en-IN" dirty="0" smtClean="0"/>
              <a:t>Conceptual Roles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35387"/>
              </p:ext>
            </p:extLst>
          </p:nvPr>
        </p:nvGraphicFramePr>
        <p:xfrm>
          <a:off x="838200" y="1173708"/>
          <a:ext cx="10515600" cy="497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445"/>
                <a:gridCol w="7969155"/>
              </a:tblGrid>
              <a:tr h="3326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i="1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Roles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68580" marR="68580" marT="0" marB="0"/>
                </a:tc>
              </a:tr>
              <a:tr h="10317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Conceptualization: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9779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81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Representation of a single concept. It is a basic unit of the conceptual level of understanding. Multiple such units are combined to represent a natural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statement</a:t>
                      </a:r>
                      <a:endParaRPr lang="en-IN" sz="20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7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Actor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97790">
                        <a:lnSpc>
                          <a:spcPts val="1465"/>
                        </a:lnSpc>
                        <a:spcAft>
                          <a:spcPts val="0"/>
                        </a:spcAft>
                        <a:tabLst>
                          <a:tab pos="17081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Whoever is performing the ACT is an actor</a:t>
                      </a:r>
                      <a:endParaRPr lang="en-IN" sz="20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7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ACT: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An action (performed on the object)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7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Object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A thing that is acted upon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7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Recipient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Whoever receives the object as an outcome of the ACT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7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Direction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The direction or location towards the ACT is heading to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7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State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 panose="020F0502020204030204" pitchFamily="34" charset="0"/>
                          <a:cs typeface="Century Schoolbook"/>
                        </a:rPr>
                        <a:t>State of an object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342" y="365125"/>
            <a:ext cx="4840457" cy="1325563"/>
          </a:xfrm>
        </p:spPr>
        <p:txBody>
          <a:bodyPr/>
          <a:lstStyle/>
          <a:p>
            <a:r>
              <a:rPr lang="en-IN" dirty="0" smtClean="0"/>
              <a:t>Conceptual Tenses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71688"/>
              </p:ext>
            </p:extLst>
          </p:nvPr>
        </p:nvGraphicFramePr>
        <p:xfrm>
          <a:off x="838199" y="232013"/>
          <a:ext cx="4006755" cy="633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705"/>
                <a:gridCol w="922050"/>
              </a:tblGrid>
              <a:tr h="861828">
                <a:tc>
                  <a:txBody>
                    <a:bodyPr/>
                    <a:lstStyle/>
                    <a:p>
                      <a:pPr marL="140335">
                        <a:lnSpc>
                          <a:spcPts val="2255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entury Schoolbook"/>
                        </a:rPr>
                        <a:t>Conceptual Tenses</a:t>
                      </a:r>
                      <a:endParaRPr lang="en-IN" sz="2000" dirty="0">
                        <a:effectLst/>
                        <a:latin typeface="Century School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negation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68580" marR="68580" marT="0" marB="0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of a transition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 of a transition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tf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/>
                </a:tc>
              </a:tr>
              <a:tr h="547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 anchor="ctr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interrogative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timeless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marL="68580" marR="68580" marT="0" marB="0"/>
                </a:tc>
              </a:tr>
              <a:tr h="5470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 watched a match. </a:t>
            </a:r>
          </a:p>
          <a:p>
            <a:pPr lvl="1"/>
            <a:r>
              <a:rPr lang="en-IN" dirty="0"/>
              <a:t>Double arrows indicate two way </a:t>
            </a:r>
            <a:r>
              <a:rPr lang="en-IN" dirty="0" smtClean="0"/>
              <a:t>dependency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‘p’ indicates past tense</a:t>
            </a:r>
          </a:p>
          <a:p>
            <a:pPr lvl="1"/>
            <a:r>
              <a:rPr lang="en-IN" dirty="0"/>
              <a:t>The ‘o’ indicates object</a:t>
            </a:r>
          </a:p>
          <a:p>
            <a:pPr lvl="1"/>
            <a:r>
              <a:rPr lang="en-IN" dirty="0"/>
              <a:t>MTRANS </a:t>
            </a:r>
            <a:r>
              <a:rPr lang="en-IN" dirty="0" smtClean="0"/>
              <a:t>transfer </a:t>
            </a:r>
            <a:r>
              <a:rPr lang="en-IN" dirty="0"/>
              <a:t>of mental information </a:t>
            </a:r>
          </a:p>
          <a:p>
            <a:pPr lvl="1"/>
            <a:r>
              <a:rPr lang="en-IN" dirty="0"/>
              <a:t>R indicates recipient case </a:t>
            </a:r>
            <a:r>
              <a:rPr lang="en-IN" dirty="0" smtClean="0"/>
              <a:t>relationship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construct is designed based on one or more </a:t>
            </a:r>
            <a:r>
              <a:rPr lang="en-IN" dirty="0" smtClean="0"/>
              <a:t>rules</a:t>
            </a:r>
            <a:endParaRPr lang="en-IN" dirty="0"/>
          </a:p>
        </p:txBody>
      </p:sp>
      <p:grpSp>
        <p:nvGrpSpPr>
          <p:cNvPr id="4" name="Canvas 274"/>
          <p:cNvGrpSpPr/>
          <p:nvPr/>
        </p:nvGrpSpPr>
        <p:grpSpPr>
          <a:xfrm>
            <a:off x="2513427" y="0"/>
            <a:ext cx="7165145" cy="2074227"/>
            <a:chOff x="0" y="0"/>
            <a:chExt cx="5486400" cy="67183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671830"/>
            </a:xfrm>
            <a:prstGeom prst="rect">
              <a:avLst/>
            </a:prstGeom>
          </p:spPr>
        </p:sp>
        <p:sp>
          <p:nvSpPr>
            <p:cNvPr id="6" name="Text Box 137"/>
            <p:cNvSpPr txBox="1"/>
            <p:nvPr/>
          </p:nvSpPr>
          <p:spPr>
            <a:xfrm>
              <a:off x="2499655" y="204586"/>
              <a:ext cx="38989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PP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20"/>
            <p:cNvSpPr txBox="1"/>
            <p:nvPr/>
          </p:nvSpPr>
          <p:spPr>
            <a:xfrm>
              <a:off x="2495845" y="114416"/>
              <a:ext cx="314325" cy="23685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R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20"/>
            <p:cNvSpPr txBox="1"/>
            <p:nvPr/>
          </p:nvSpPr>
          <p:spPr>
            <a:xfrm>
              <a:off x="1936410" y="240146"/>
              <a:ext cx="589280" cy="2362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match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420915" y="367146"/>
              <a:ext cx="3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28"/>
            <p:cNvSpPr txBox="1"/>
            <p:nvPr/>
          </p:nvSpPr>
          <p:spPr>
            <a:xfrm>
              <a:off x="3106715" y="127751"/>
              <a:ext cx="739775" cy="2362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CP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29"/>
            <p:cNvSpPr txBox="1"/>
            <p:nvPr/>
          </p:nvSpPr>
          <p:spPr>
            <a:xfrm>
              <a:off x="3177835" y="353811"/>
              <a:ext cx="705485" cy="2362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eyes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07300" y="190616"/>
              <a:ext cx="456565" cy="379095"/>
            </a:xfrm>
            <a:prstGeom prst="rect">
              <a:avLst/>
            </a:prstGeom>
          </p:spPr>
        </p:pic>
        <p:sp>
          <p:nvSpPr>
            <p:cNvPr id="13" name="Text Box 20"/>
            <p:cNvSpPr txBox="1"/>
            <p:nvPr/>
          </p:nvSpPr>
          <p:spPr>
            <a:xfrm>
              <a:off x="180000" y="257291"/>
              <a:ext cx="307975" cy="2362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446065" y="322061"/>
              <a:ext cx="525780" cy="65405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5" name="Text Box 95"/>
            <p:cNvSpPr txBox="1"/>
            <p:nvPr/>
          </p:nvSpPr>
          <p:spPr>
            <a:xfrm>
              <a:off x="994070" y="215381"/>
              <a:ext cx="774065" cy="23685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MTRANS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1725590" y="343651"/>
              <a:ext cx="237490" cy="88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16"/>
            <p:cNvSpPr txBox="1"/>
            <p:nvPr/>
          </p:nvSpPr>
          <p:spPr>
            <a:xfrm>
              <a:off x="580913" y="215381"/>
              <a:ext cx="231547" cy="1066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19"/>
            <p:cNvSpPr txBox="1"/>
            <p:nvPr/>
          </p:nvSpPr>
          <p:spPr>
            <a:xfrm>
              <a:off x="1753530" y="219826"/>
              <a:ext cx="182880" cy="927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Ravan</a:t>
            </a:r>
            <a:r>
              <a:rPr lang="en-IN" dirty="0"/>
              <a:t> is dead,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health (like many other possible states) is described in quantitative terms of -10 to 10. </a:t>
            </a:r>
            <a:endParaRPr lang="en-IN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it is assigned value -10, the actor is dead. </a:t>
            </a:r>
          </a:p>
          <a:p>
            <a:r>
              <a:rPr lang="en-IN" dirty="0" smtClean="0"/>
              <a:t>Note </a:t>
            </a:r>
            <a:r>
              <a:rPr lang="en-IN" dirty="0"/>
              <a:t>the state (value) format to indicate the value to a state. </a:t>
            </a:r>
            <a:endParaRPr lang="en-IN" dirty="0" smtClean="0"/>
          </a:p>
          <a:p>
            <a:r>
              <a:rPr lang="en-IN" dirty="0" smtClean="0"/>
              <a:t>Three </a:t>
            </a:r>
            <a:r>
              <a:rPr lang="en-IN" dirty="0"/>
              <a:t>prong structure to indicate that </a:t>
            </a:r>
            <a:endParaRPr lang="en-IN" dirty="0" smtClean="0"/>
          </a:p>
          <a:p>
            <a:pPr lvl="1"/>
            <a:r>
              <a:rPr lang="en-IN" dirty="0" err="1" smtClean="0"/>
              <a:t>Ravan</a:t>
            </a:r>
            <a:r>
              <a:rPr lang="en-IN" dirty="0" smtClean="0"/>
              <a:t> </a:t>
            </a:r>
            <a:r>
              <a:rPr lang="en-IN" dirty="0"/>
              <a:t>is affected by the change of state </a:t>
            </a:r>
            <a:endParaRPr lang="en-IN" dirty="0" smtClean="0"/>
          </a:p>
          <a:p>
            <a:pPr lvl="1"/>
            <a:r>
              <a:rPr lang="en-IN" dirty="0" smtClean="0"/>
              <a:t>from </a:t>
            </a:r>
            <a:r>
              <a:rPr lang="en-IN" dirty="0"/>
              <a:t>other than -10 (not dead i.e. alive) 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dead (making it equal to -10). </a:t>
            </a:r>
          </a:p>
        </p:txBody>
      </p:sp>
      <p:grpSp>
        <p:nvGrpSpPr>
          <p:cNvPr id="4" name="Canvas 289"/>
          <p:cNvGrpSpPr/>
          <p:nvPr/>
        </p:nvGrpSpPr>
        <p:grpSpPr>
          <a:xfrm>
            <a:off x="4521810" y="365125"/>
            <a:ext cx="5325575" cy="1092444"/>
            <a:chOff x="0" y="0"/>
            <a:chExt cx="2501265" cy="56007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501265" cy="560070"/>
            </a:xfrm>
            <a:prstGeom prst="rect">
              <a:avLst/>
            </a:prstGeom>
          </p:spPr>
        </p:sp>
        <p:cxnSp>
          <p:nvCxnSpPr>
            <p:cNvPr id="6" name="Straight Arrow Connector 5"/>
            <p:cNvCxnSpPr/>
            <p:nvPr/>
          </p:nvCxnSpPr>
          <p:spPr>
            <a:xfrm flipH="1">
              <a:off x="661965" y="297355"/>
              <a:ext cx="3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8"/>
            <p:cNvSpPr txBox="1"/>
            <p:nvPr/>
          </p:nvSpPr>
          <p:spPr>
            <a:xfrm>
              <a:off x="1330620" y="59230"/>
              <a:ext cx="1068705" cy="2362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Health(-10)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29"/>
            <p:cNvSpPr txBox="1"/>
            <p:nvPr/>
          </p:nvSpPr>
          <p:spPr>
            <a:xfrm>
              <a:off x="1347765" y="305610"/>
              <a:ext cx="1094105" cy="2362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Health (&gt; -10)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48350" y="120190"/>
              <a:ext cx="456565" cy="379095"/>
            </a:xfrm>
            <a:prstGeom prst="rect">
              <a:avLst/>
            </a:prstGeom>
          </p:spPr>
        </p:pic>
        <p:sp>
          <p:nvSpPr>
            <p:cNvPr id="10" name="Text Box 20"/>
            <p:cNvSpPr txBox="1"/>
            <p:nvPr/>
          </p:nvSpPr>
          <p:spPr>
            <a:xfrm>
              <a:off x="180000" y="153210"/>
              <a:ext cx="638175" cy="2362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IN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Ravan </a:t>
              </a:r>
              <a:endPara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13400" y="305610"/>
              <a:ext cx="3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1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Sachin gave a bat to Sarfaraz</a:t>
            </a:r>
          </a:p>
          <a:p>
            <a:r>
              <a:rPr lang="en-IN" dirty="0"/>
              <a:t>Sarfaraz was given a bat by Sachin.</a:t>
            </a:r>
          </a:p>
          <a:p>
            <a:r>
              <a:rPr lang="en-IN" dirty="0"/>
              <a:t>Sachin gifted a bat to Sarfaraz. …….</a:t>
            </a:r>
          </a:p>
          <a:p>
            <a:pPr lvl="1"/>
            <a:r>
              <a:rPr lang="en-IN" dirty="0"/>
              <a:t>primitive act here is ATRANS </a:t>
            </a:r>
            <a:endParaRPr lang="en-IN" dirty="0" smtClean="0"/>
          </a:p>
          <a:p>
            <a:pPr lvl="1"/>
            <a:r>
              <a:rPr lang="en-IN" dirty="0" smtClean="0"/>
              <a:t>indicate </a:t>
            </a:r>
            <a:r>
              <a:rPr lang="en-IN" dirty="0"/>
              <a:t>transfer of ownership </a:t>
            </a:r>
            <a:r>
              <a:rPr lang="en-IN" dirty="0" smtClean="0"/>
              <a:t>from </a:t>
            </a:r>
            <a:r>
              <a:rPr lang="en-IN" dirty="0"/>
              <a:t>Sachin to Sarfaraz,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object is bat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recipient case indicates that the object is changing its ownership from Sachin to Sarfaraz.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11" y="404789"/>
            <a:ext cx="6726189" cy="1420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3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Smaller contribute to a </a:t>
            </a:r>
            <a:r>
              <a:rPr lang="en-IN" smtClean="0"/>
              <a:t>large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dependency structure itself can act as a conceptualization </a:t>
            </a:r>
            <a:endParaRPr lang="en-IN" dirty="0" smtClean="0"/>
          </a:p>
          <a:p>
            <a:r>
              <a:rPr lang="en-IN" dirty="0" smtClean="0"/>
              <a:t>Can </a:t>
            </a:r>
            <a:r>
              <a:rPr lang="en-IN" dirty="0"/>
              <a:t>serve as a component of another larger structure.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possible 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represent complex statements as collection of simpler statements </a:t>
            </a:r>
            <a:endParaRPr lang="en-IN" dirty="0" smtClean="0"/>
          </a:p>
          <a:p>
            <a:pPr lvl="1"/>
            <a:r>
              <a:rPr lang="en-IN" dirty="0" smtClean="0"/>
              <a:t>To have a </a:t>
            </a:r>
            <a:r>
              <a:rPr lang="en-IN" dirty="0"/>
              <a:t>complex CD representation comprises of smaller CD representations of smaller components of that statement.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EF6A-D08C-4915-BEB2-A9817A830A4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stricter form than semantic net. </a:t>
            </a:r>
            <a:endParaRPr lang="en-IN" dirty="0" smtClean="0"/>
          </a:p>
          <a:p>
            <a:pPr lvl="0"/>
            <a:r>
              <a:rPr lang="en-IN" dirty="0" smtClean="0"/>
              <a:t>CD </a:t>
            </a:r>
            <a:r>
              <a:rPr lang="en-IN" dirty="0"/>
              <a:t>should act as an Interlingua; </a:t>
            </a:r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/>
              <a:t>each language, we need to have two routines, </a:t>
            </a:r>
            <a:endParaRPr lang="en-IN" dirty="0" smtClean="0"/>
          </a:p>
          <a:p>
            <a:pPr lvl="1"/>
            <a:r>
              <a:rPr lang="en-IN" dirty="0" smtClean="0"/>
              <a:t>first </a:t>
            </a:r>
            <a:r>
              <a:rPr lang="en-IN" dirty="0"/>
              <a:t>to convert from that language to an Interlingua </a:t>
            </a:r>
            <a:endParaRPr lang="en-IN" dirty="0" smtClean="0"/>
          </a:p>
          <a:p>
            <a:pPr lvl="1"/>
            <a:r>
              <a:rPr lang="en-IN" dirty="0" smtClean="0"/>
              <a:t>second </a:t>
            </a:r>
            <a:r>
              <a:rPr lang="en-IN" dirty="0"/>
              <a:t>from Interlingua to that language. </a:t>
            </a:r>
          </a:p>
          <a:p>
            <a:pPr lvl="0"/>
            <a:r>
              <a:rPr lang="en-IN" dirty="0"/>
              <a:t>The knowledge representation provided by CD is generic </a:t>
            </a:r>
            <a:endParaRPr lang="en-IN" dirty="0" smtClean="0"/>
          </a:p>
          <a:p>
            <a:pPr lvl="1"/>
            <a:r>
              <a:rPr lang="en-IN" dirty="0" smtClean="0"/>
              <a:t>contain </a:t>
            </a:r>
            <a:r>
              <a:rPr lang="en-IN" dirty="0"/>
              <a:t>information not directly provided in the statement itself. </a:t>
            </a:r>
            <a:endParaRPr lang="en-IN" dirty="0" smtClean="0"/>
          </a:p>
          <a:p>
            <a:pPr lvl="0"/>
            <a:r>
              <a:rPr lang="en-IN" dirty="0" smtClean="0"/>
              <a:t>The CD independent </a:t>
            </a:r>
            <a:r>
              <a:rPr lang="en-IN" dirty="0"/>
              <a:t>of any specific language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It conveys meaning and not words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Representation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Different statements with same meaning </a:t>
            </a:r>
            <a:r>
              <a:rPr lang="en-IN" dirty="0" smtClean="0"/>
              <a:t>have same </a:t>
            </a:r>
            <a:r>
              <a:rPr lang="en-IN" dirty="0"/>
              <a:t>representation. </a:t>
            </a:r>
            <a:endParaRPr lang="en-IN" dirty="0" smtClean="0"/>
          </a:p>
          <a:p>
            <a:r>
              <a:rPr lang="en-IN" dirty="0" smtClean="0"/>
              <a:t>Specific primitives to act as building blocks. </a:t>
            </a:r>
          </a:p>
          <a:p>
            <a:r>
              <a:rPr lang="en-IN" dirty="0" smtClean="0"/>
              <a:t>A statement is broken into those specific primitives </a:t>
            </a:r>
          </a:p>
          <a:p>
            <a:r>
              <a:rPr lang="en-IN" dirty="0" smtClean="0"/>
              <a:t>Primitive acts as basic meaning structures </a:t>
            </a:r>
          </a:p>
          <a:p>
            <a:pPr lvl="1"/>
            <a:r>
              <a:rPr lang="en-IN" dirty="0" smtClean="0"/>
              <a:t>Combined to represent complex meaning. </a:t>
            </a:r>
          </a:p>
          <a:p>
            <a:pPr lvl="1"/>
            <a:r>
              <a:rPr lang="en-IN" dirty="0" smtClean="0"/>
              <a:t>We can infer from that further. </a:t>
            </a:r>
          </a:p>
          <a:p>
            <a:r>
              <a:rPr lang="en-IN" dirty="0" smtClean="0"/>
              <a:t>Small set together represent large number of statements. </a:t>
            </a:r>
          </a:p>
          <a:p>
            <a:r>
              <a:rPr lang="en-IN" dirty="0" smtClean="0"/>
              <a:t>The idea is quite similar to system calls of Unix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0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Conceptual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Propositions in predicate logic representation</a:t>
            </a:r>
            <a:endParaRPr lang="en-IN" dirty="0"/>
          </a:p>
          <a:p>
            <a:r>
              <a:rPr lang="en-IN" dirty="0" smtClean="0"/>
              <a:t>CD </a:t>
            </a:r>
            <a:r>
              <a:rPr lang="en-IN" dirty="0"/>
              <a:t>is to provide canonical form for representing meaning of the sentence.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conceptual roles do not correspond to syntactical roles.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word is </a:t>
            </a:r>
            <a:endParaRPr lang="en-IN" dirty="0" smtClean="0"/>
          </a:p>
          <a:p>
            <a:pPr lvl="1"/>
            <a:r>
              <a:rPr lang="en-IN" dirty="0" smtClean="0"/>
              <a:t>broken </a:t>
            </a:r>
            <a:r>
              <a:rPr lang="en-IN" dirty="0"/>
              <a:t>down into smaller primitives (Conceptual Primitives) </a:t>
            </a:r>
            <a:endParaRPr lang="en-IN" dirty="0" smtClean="0"/>
          </a:p>
          <a:p>
            <a:pPr lvl="1"/>
            <a:r>
              <a:rPr lang="en-IN" dirty="0" smtClean="0"/>
              <a:t>placed </a:t>
            </a:r>
            <a:r>
              <a:rPr lang="en-IN" dirty="0"/>
              <a:t>in the structure based on their conceptual role rather than syntactical role. </a:t>
            </a:r>
          </a:p>
          <a:p>
            <a:r>
              <a:rPr lang="en-IN" dirty="0" smtClean="0"/>
              <a:t>For </a:t>
            </a:r>
            <a:r>
              <a:rPr lang="en-IN" dirty="0"/>
              <a:t>example </a:t>
            </a:r>
            <a:endParaRPr lang="en-IN" dirty="0" smtClean="0"/>
          </a:p>
          <a:p>
            <a:pPr lvl="1"/>
            <a:r>
              <a:rPr lang="en-IN" dirty="0" smtClean="0"/>
              <a:t>word </a:t>
            </a:r>
            <a:r>
              <a:rPr lang="en-IN" dirty="0"/>
              <a:t>‘love’ has a nominal form, </a:t>
            </a:r>
            <a:endParaRPr lang="en-IN" dirty="0" smtClean="0"/>
          </a:p>
          <a:p>
            <a:pPr lvl="1"/>
            <a:r>
              <a:rPr lang="en-IN" dirty="0" smtClean="0"/>
              <a:t>as </a:t>
            </a:r>
            <a:r>
              <a:rPr lang="en-IN" dirty="0"/>
              <a:t>well as a verbal form ‘love’, </a:t>
            </a:r>
            <a:endParaRPr lang="en-IN" dirty="0" smtClean="0"/>
          </a:p>
          <a:p>
            <a:pPr lvl="1"/>
            <a:r>
              <a:rPr lang="en-IN" dirty="0" smtClean="0"/>
              <a:t>adjectival </a:t>
            </a:r>
            <a:r>
              <a:rPr lang="en-IN" dirty="0"/>
              <a:t>form ‘lovely’ and adverbial form ‘lovingly’.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043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Deriving meaning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Complete </a:t>
            </a:r>
            <a:r>
              <a:rPr lang="en-IN" dirty="0"/>
              <a:t>meaning </a:t>
            </a:r>
            <a:r>
              <a:rPr lang="en-IN" dirty="0" smtClean="0"/>
              <a:t>may not be </a:t>
            </a:r>
            <a:r>
              <a:rPr lang="en-IN" dirty="0"/>
              <a:t>derived </a:t>
            </a:r>
            <a:endParaRPr lang="en-IN" dirty="0" smtClean="0"/>
          </a:p>
          <a:p>
            <a:r>
              <a:rPr lang="en-IN" dirty="0" smtClean="0"/>
              <a:t>“Tam is </a:t>
            </a:r>
            <a:r>
              <a:rPr lang="en-IN" dirty="0"/>
              <a:t>in love with </a:t>
            </a:r>
            <a:r>
              <a:rPr lang="en-IN" dirty="0" err="1" smtClean="0"/>
              <a:t>Mita</a:t>
            </a:r>
            <a:r>
              <a:rPr lang="en-IN" dirty="0"/>
              <a:t>” or </a:t>
            </a:r>
            <a:r>
              <a:rPr lang="en-IN" dirty="0" smtClean="0"/>
              <a:t>“Tam </a:t>
            </a:r>
            <a:r>
              <a:rPr lang="en-IN" dirty="0"/>
              <a:t>loves </a:t>
            </a:r>
            <a:r>
              <a:rPr lang="en-IN" dirty="0" err="1" smtClean="0"/>
              <a:t>Mita</a:t>
            </a:r>
            <a:r>
              <a:rPr lang="en-IN" dirty="0"/>
              <a:t>” or </a:t>
            </a:r>
            <a:r>
              <a:rPr lang="en-IN" dirty="0" smtClean="0"/>
              <a:t>“Tam </a:t>
            </a:r>
            <a:r>
              <a:rPr lang="en-IN" dirty="0"/>
              <a:t>found </a:t>
            </a:r>
            <a:r>
              <a:rPr lang="en-IN" dirty="0" err="1" smtClean="0"/>
              <a:t>Mita</a:t>
            </a:r>
            <a:r>
              <a:rPr lang="en-IN" dirty="0" smtClean="0"/>
              <a:t> </a:t>
            </a:r>
            <a:r>
              <a:rPr lang="en-IN" dirty="0"/>
              <a:t>loving” </a:t>
            </a:r>
            <a:r>
              <a:rPr lang="en-IN" dirty="0" smtClean="0"/>
              <a:t>has same act, actor and receiver. </a:t>
            </a:r>
          </a:p>
          <a:p>
            <a:r>
              <a:rPr lang="en-IN" dirty="0" smtClean="0"/>
              <a:t>CD </a:t>
            </a:r>
            <a:r>
              <a:rPr lang="en-IN" dirty="0"/>
              <a:t>attempts </a:t>
            </a:r>
            <a:r>
              <a:rPr lang="en-IN" dirty="0" smtClean="0"/>
              <a:t>to </a:t>
            </a:r>
            <a:r>
              <a:rPr lang="en-IN" dirty="0"/>
              <a:t>get more information about the statement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 “</a:t>
            </a:r>
            <a:r>
              <a:rPr lang="en-IN" dirty="0" err="1"/>
              <a:t>Purochan</a:t>
            </a:r>
            <a:r>
              <a:rPr lang="en-IN" dirty="0"/>
              <a:t> endangered </a:t>
            </a:r>
            <a:r>
              <a:rPr lang="en-IN" dirty="0" err="1"/>
              <a:t>Pandavas</a:t>
            </a:r>
            <a:r>
              <a:rPr lang="en-IN" dirty="0"/>
              <a:t>” </a:t>
            </a:r>
            <a:endParaRPr lang="en-IN" dirty="0" smtClean="0"/>
          </a:p>
          <a:p>
            <a:r>
              <a:rPr lang="en-IN" dirty="0" err="1" smtClean="0"/>
              <a:t>Purochan</a:t>
            </a:r>
            <a:r>
              <a:rPr lang="en-IN" dirty="0" smtClean="0"/>
              <a:t> </a:t>
            </a:r>
            <a:r>
              <a:rPr lang="en-IN" dirty="0"/>
              <a:t>is likely to do something which cause </a:t>
            </a:r>
            <a:r>
              <a:rPr lang="en-IN" dirty="0" err="1"/>
              <a:t>Pandavas</a:t>
            </a:r>
            <a:r>
              <a:rPr lang="en-IN" dirty="0"/>
              <a:t> some </a:t>
            </a:r>
            <a:r>
              <a:rPr lang="en-IN" dirty="0" smtClean="0"/>
              <a:t>harm</a:t>
            </a:r>
          </a:p>
          <a:p>
            <a:r>
              <a:rPr lang="en-IN" dirty="0" err="1" smtClean="0"/>
              <a:t>Purochan</a:t>
            </a:r>
            <a:r>
              <a:rPr lang="en-IN" dirty="0" smtClean="0"/>
              <a:t> </a:t>
            </a:r>
            <a:r>
              <a:rPr lang="en-IN" dirty="0"/>
              <a:t>is likely to set fire to </a:t>
            </a:r>
            <a:r>
              <a:rPr lang="en-IN" dirty="0" err="1"/>
              <a:t>LakshaGruha</a:t>
            </a:r>
            <a:r>
              <a:rPr lang="en-IN" dirty="0"/>
              <a:t> which in turn is likely to reduce </a:t>
            </a:r>
            <a:r>
              <a:rPr lang="en-IN" dirty="0" err="1"/>
              <a:t>Pandavas</a:t>
            </a:r>
            <a:r>
              <a:rPr lang="en-IN" dirty="0"/>
              <a:t>’ health to -10.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ATRANS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Transfer </a:t>
            </a:r>
            <a:r>
              <a:rPr lang="en-IN" dirty="0"/>
              <a:t>of an abstract relationship, </a:t>
            </a:r>
            <a:endParaRPr lang="en-IN" dirty="0" smtClean="0"/>
          </a:p>
          <a:p>
            <a:pPr lvl="1"/>
            <a:r>
              <a:rPr lang="en-IN" dirty="0" smtClean="0"/>
              <a:t>control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ownership </a:t>
            </a:r>
          </a:p>
          <a:p>
            <a:pPr lvl="1"/>
            <a:r>
              <a:rPr lang="en-IN" dirty="0" smtClean="0"/>
              <a:t>position </a:t>
            </a:r>
          </a:p>
          <a:p>
            <a:r>
              <a:rPr lang="en-IN" dirty="0" smtClean="0"/>
              <a:t>The </a:t>
            </a:r>
            <a:r>
              <a:rPr lang="en-IN" dirty="0"/>
              <a:t>actor is instrumental in initialling the process,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object’s ownership is being transferred </a:t>
            </a:r>
            <a:endParaRPr lang="en-IN" dirty="0" smtClean="0"/>
          </a:p>
          <a:p>
            <a:pPr lvl="1"/>
            <a:r>
              <a:rPr lang="en-IN" dirty="0" smtClean="0"/>
              <a:t>‘</a:t>
            </a:r>
            <a:r>
              <a:rPr lang="en-IN" dirty="0"/>
              <a:t>give’, </a:t>
            </a:r>
            <a:r>
              <a:rPr lang="en-IN" dirty="0" smtClean="0"/>
              <a:t>actor </a:t>
            </a:r>
            <a:r>
              <a:rPr lang="en-IN" dirty="0"/>
              <a:t>ATRANS an object to the recipient. </a:t>
            </a:r>
            <a:endParaRPr lang="en-IN" dirty="0" smtClean="0"/>
          </a:p>
          <a:p>
            <a:pPr lvl="1"/>
            <a:r>
              <a:rPr lang="en-IN" dirty="0" smtClean="0"/>
              <a:t>‘</a:t>
            </a:r>
            <a:r>
              <a:rPr lang="en-IN" dirty="0"/>
              <a:t>take’, the actor ATRANS an object from </a:t>
            </a:r>
            <a:r>
              <a:rPr lang="en-IN" dirty="0" smtClean="0"/>
              <a:t>recipient. </a:t>
            </a:r>
          </a:p>
          <a:p>
            <a:pPr lvl="1"/>
            <a:r>
              <a:rPr lang="en-IN" dirty="0" smtClean="0"/>
              <a:t>‘</a:t>
            </a:r>
            <a:r>
              <a:rPr lang="en-IN" dirty="0"/>
              <a:t>buy’ </a:t>
            </a:r>
            <a:r>
              <a:rPr lang="en-IN" dirty="0" smtClean="0"/>
              <a:t>have </a:t>
            </a:r>
            <a:r>
              <a:rPr lang="en-IN" dirty="0"/>
              <a:t>two </a:t>
            </a:r>
            <a:r>
              <a:rPr lang="en-IN" dirty="0" smtClean="0"/>
              <a:t>ATRANS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5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PTRANS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PTRANS </a:t>
            </a:r>
            <a:r>
              <a:rPr lang="en-IN" dirty="0"/>
              <a:t>describes physical transfer of an object.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throw’ describes an actor PTRANS an object from one location to another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catch’ describes actor is a recipient of somebody else PTRANS an object.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run</a:t>
            </a:r>
            <a:r>
              <a:rPr lang="en-IN" dirty="0" smtClean="0"/>
              <a:t>’ actor PTRANS himself </a:t>
            </a:r>
            <a:r>
              <a:rPr lang="en-IN" dirty="0"/>
              <a:t>to other location.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run’ and ‘walk’ is represented in similar fashion in CD.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fly’, the actor PTRANS himself to another location but the instrument is the journey through plane. 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IN" dirty="0"/>
              <a:t>drive’ </a:t>
            </a:r>
            <a:r>
              <a:rPr lang="en-IN" dirty="0" smtClean="0"/>
              <a:t>is same but instrument </a:t>
            </a:r>
            <a:r>
              <a:rPr lang="en-IN" dirty="0"/>
              <a:t>is the journey through a car. </a:t>
            </a:r>
          </a:p>
          <a:p>
            <a:r>
              <a:rPr lang="en-IN" dirty="0"/>
              <a:t>Throw also </a:t>
            </a:r>
            <a:r>
              <a:rPr lang="en-IN" dirty="0" smtClean="0"/>
              <a:t>involves MOVE </a:t>
            </a:r>
            <a:r>
              <a:rPr lang="en-IN" dirty="0"/>
              <a:t>and PROPEL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160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Propel </a:t>
            </a:r>
            <a:r>
              <a:rPr lang="en-IN" dirty="0"/>
              <a:t>describes physical force is being applied to an object. </a:t>
            </a:r>
            <a:endParaRPr lang="en-IN" dirty="0" smtClean="0"/>
          </a:p>
          <a:p>
            <a:r>
              <a:rPr lang="en-IN" dirty="0" smtClean="0"/>
              <a:t>PROPEL </a:t>
            </a:r>
            <a:r>
              <a:rPr lang="en-IN" dirty="0"/>
              <a:t>also </a:t>
            </a:r>
            <a:r>
              <a:rPr lang="en-IN" dirty="0" smtClean="0"/>
              <a:t>changes </a:t>
            </a:r>
            <a:r>
              <a:rPr lang="en-IN" dirty="0"/>
              <a:t>the location of the </a:t>
            </a:r>
            <a:r>
              <a:rPr lang="en-IN" dirty="0" smtClean="0"/>
              <a:t>object sometimes </a:t>
            </a:r>
          </a:p>
          <a:p>
            <a:pPr lvl="1"/>
            <a:r>
              <a:rPr lang="en-IN" dirty="0" smtClean="0"/>
              <a:t>in </a:t>
            </a:r>
            <a:r>
              <a:rPr lang="en-IN" dirty="0"/>
              <a:t>that case PTRANS also is applied. </a:t>
            </a:r>
            <a:endParaRPr lang="en-IN" dirty="0" smtClean="0"/>
          </a:p>
          <a:p>
            <a:r>
              <a:rPr lang="en-IN" dirty="0" smtClean="0"/>
              <a:t>Push means </a:t>
            </a:r>
            <a:r>
              <a:rPr lang="en-IN" dirty="0"/>
              <a:t>PROPEL in direction of the actor, </a:t>
            </a:r>
            <a:endParaRPr lang="en-IN" dirty="0" smtClean="0"/>
          </a:p>
          <a:p>
            <a:r>
              <a:rPr lang="en-IN" dirty="0" smtClean="0"/>
              <a:t>Pull </a:t>
            </a:r>
            <a:r>
              <a:rPr lang="en-IN" dirty="0"/>
              <a:t>means PROPEL in opposite direction. </a:t>
            </a:r>
            <a:endParaRPr lang="en-IN" dirty="0" smtClean="0"/>
          </a:p>
          <a:p>
            <a:r>
              <a:rPr lang="en-IN" dirty="0" smtClean="0"/>
              <a:t>Throw </a:t>
            </a:r>
            <a:r>
              <a:rPr lang="en-IN" dirty="0"/>
              <a:t>or kick involves PROPEL the object in a typical direction using an instrument using another primitive MOVE (moving a body part).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4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1755</Words>
  <Application>Microsoft Office PowerPoint</Application>
  <PresentationFormat>Custom</PresentationFormat>
  <Paragraphs>278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Stronger knowledge representation methods: Conceptual Dependency</vt:lpstr>
      <vt:lpstr>Introduction</vt:lpstr>
      <vt:lpstr>CD</vt:lpstr>
      <vt:lpstr>Representation </vt:lpstr>
      <vt:lpstr>Conceptual roles</vt:lpstr>
      <vt:lpstr>Deriving meaning</vt:lpstr>
      <vt:lpstr>ATRANS</vt:lpstr>
      <vt:lpstr>PTRANS</vt:lpstr>
      <vt:lpstr>PROPEL</vt:lpstr>
      <vt:lpstr>MTRANS </vt:lpstr>
      <vt:lpstr>MTRANS verbs</vt:lpstr>
      <vt:lpstr>MBUILD</vt:lpstr>
      <vt:lpstr>INGEST and GRASP </vt:lpstr>
      <vt:lpstr>ATTEND, EXPEL and SPEAK</vt:lpstr>
      <vt:lpstr>Table 29.1 Conceptual primitives for actions and their meaning</vt:lpstr>
      <vt:lpstr>Dependencies</vt:lpstr>
      <vt:lpstr>Dependencies</vt:lpstr>
      <vt:lpstr>Conceptual Categories</vt:lpstr>
      <vt:lpstr>Conceptual Roles</vt:lpstr>
      <vt:lpstr>Conceptual Tenses</vt:lpstr>
      <vt:lpstr>Conceptual Roles</vt:lpstr>
      <vt:lpstr>Conceptual Tenses</vt:lpstr>
      <vt:lpstr>PowerPoint Presentation</vt:lpstr>
      <vt:lpstr>PowerPoint Presentation</vt:lpstr>
      <vt:lpstr>PowerPoint Presentation</vt:lpstr>
      <vt:lpstr>Smaller contribute to a large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Module 24 Propositional and Predicate logic</dc:title>
  <dc:creator>Bhushan Trivedi</dc:creator>
  <cp:lastModifiedBy>UBC</cp:lastModifiedBy>
  <cp:revision>25</cp:revision>
  <dcterms:created xsi:type="dcterms:W3CDTF">2015-10-28T07:59:42Z</dcterms:created>
  <dcterms:modified xsi:type="dcterms:W3CDTF">2024-02-07T04:57:40Z</dcterms:modified>
</cp:coreProperties>
</file>