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 id="271" r:id="rId43"/>
    <p:sldId id="272" r:id="rId44"/>
    <p:sldId id="273" r:id="rId45"/>
    <p:sldId id="274" r:id="rId46"/>
    <p:sldId id="275" r:id="rId47"/>
    <p:sldId id="276" r:id="rId48"/>
    <p:sldId id="277" r:id="rId49"/>
    <p:sldId id="278" r:id="rId50"/>
    <p:sldId id="279" r:id="rId51"/>
    <p:sldId id="280" r:id="rId52"/>
    <p:sldId id="281" r:id="rId53"/>
    <p:sldId id="282" r:id="rId54"/>
    <p:sldId id="283" r:id="rId5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
      <p:font typeface="Aileron" charset="1" panose="00000500000000000000"/>
      <p:regular r:id="rId16"/>
    </p:embeddedFont>
    <p:embeddedFont>
      <p:font typeface="Aileron Bold" charset="1" panose="00000800000000000000"/>
      <p:regular r:id="rId17"/>
    </p:embeddedFont>
    <p:embeddedFont>
      <p:font typeface="Aileron Italics" charset="1" panose="00000500000000000000"/>
      <p:regular r:id="rId18"/>
    </p:embeddedFont>
    <p:embeddedFont>
      <p:font typeface="Aileron Bold Italics" charset="1" panose="00000800000000000000"/>
      <p:regular r:id="rId19"/>
    </p:embeddedFont>
    <p:embeddedFont>
      <p:font typeface="Aileron Thin" charset="1" panose="00000300000000000000"/>
      <p:regular r:id="rId20"/>
    </p:embeddedFont>
    <p:embeddedFont>
      <p:font typeface="Aileron Thin Italics" charset="1" panose="00000300000000000000"/>
      <p:regular r:id="rId21"/>
    </p:embeddedFont>
    <p:embeddedFont>
      <p:font typeface="Aileron Light" charset="1" panose="00000400000000000000"/>
      <p:regular r:id="rId22"/>
    </p:embeddedFont>
    <p:embeddedFont>
      <p:font typeface="Aileron Light Italics" charset="1" panose="00000400000000000000"/>
      <p:regular r:id="rId23"/>
    </p:embeddedFont>
    <p:embeddedFont>
      <p:font typeface="Aileron Ultra-Bold" charset="1" panose="00000A00000000000000"/>
      <p:regular r:id="rId24"/>
    </p:embeddedFont>
    <p:embeddedFont>
      <p:font typeface="Aileron Ultra-Bold Italics" charset="1" panose="00000A00000000000000"/>
      <p:regular r:id="rId25"/>
    </p:embeddedFont>
    <p:embeddedFont>
      <p:font typeface="Aileron Heavy" charset="1" panose="00000A00000000000000"/>
      <p:regular r:id="rId26"/>
    </p:embeddedFont>
    <p:embeddedFont>
      <p:font typeface="Aileron Heavy Italics" charset="1" panose="00000A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40" Target="slides/slide13.xml" Type="http://schemas.openxmlformats.org/officeDocument/2006/relationships/slide"/><Relationship Id="rId41" Target="slides/slide14.xml" Type="http://schemas.openxmlformats.org/officeDocument/2006/relationships/slide"/><Relationship Id="rId42" Target="slides/slide15.xml" Type="http://schemas.openxmlformats.org/officeDocument/2006/relationships/slide"/><Relationship Id="rId43" Target="slides/slide16.xml" Type="http://schemas.openxmlformats.org/officeDocument/2006/relationships/slide"/><Relationship Id="rId44" Target="slides/slide17.xml" Type="http://schemas.openxmlformats.org/officeDocument/2006/relationships/slide"/><Relationship Id="rId45" Target="slides/slide18.xml" Type="http://schemas.openxmlformats.org/officeDocument/2006/relationships/slide"/><Relationship Id="rId46" Target="slides/slide19.xml" Type="http://schemas.openxmlformats.org/officeDocument/2006/relationships/slide"/><Relationship Id="rId47" Target="slides/slide20.xml" Type="http://schemas.openxmlformats.org/officeDocument/2006/relationships/slide"/><Relationship Id="rId48" Target="slides/slide21.xml" Type="http://schemas.openxmlformats.org/officeDocument/2006/relationships/slide"/><Relationship Id="rId49" Target="slides/slide22.xml" Type="http://schemas.openxmlformats.org/officeDocument/2006/relationships/slide"/><Relationship Id="rId5" Target="tableStyles.xml" Type="http://schemas.openxmlformats.org/officeDocument/2006/relationships/tableStyles"/><Relationship Id="rId50" Target="slides/slide23.xml" Type="http://schemas.openxmlformats.org/officeDocument/2006/relationships/slide"/><Relationship Id="rId51" Target="slides/slide24.xml" Type="http://schemas.openxmlformats.org/officeDocument/2006/relationships/slide"/><Relationship Id="rId52" Target="slides/slide25.xml" Type="http://schemas.openxmlformats.org/officeDocument/2006/relationships/slide"/><Relationship Id="rId53" Target="slides/slide26.xml" Type="http://schemas.openxmlformats.org/officeDocument/2006/relationships/slide"/><Relationship Id="rId54" Target="slides/slide27.xml" Type="http://schemas.openxmlformats.org/officeDocument/2006/relationships/slide"/><Relationship Id="rId55" Target="slides/slide28.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grpSp>
        <p:nvGrpSpPr>
          <p:cNvPr name="Group 2" id="2"/>
          <p:cNvGrpSpPr/>
          <p:nvPr/>
        </p:nvGrpSpPr>
        <p:grpSpPr>
          <a:xfrm rot="0">
            <a:off x="13663401" y="-843174"/>
            <a:ext cx="17478797" cy="11973347"/>
            <a:chOff x="0" y="0"/>
            <a:chExt cx="4639191" cy="3177944"/>
          </a:xfrm>
        </p:grpSpPr>
        <p:sp>
          <p:nvSpPr>
            <p:cNvPr name="Freeform 3" id="3"/>
            <p:cNvSpPr/>
            <p:nvPr/>
          </p:nvSpPr>
          <p:spPr>
            <a:xfrm flipH="false" flipV="false" rot="0">
              <a:off x="0" y="0"/>
              <a:ext cx="4639190" cy="3177944"/>
            </a:xfrm>
            <a:custGeom>
              <a:avLst/>
              <a:gdLst/>
              <a:ahLst/>
              <a:cxnLst/>
              <a:rect r="r" b="b" t="t" l="l"/>
              <a:pathLst>
                <a:path h="3177944" w="4639190">
                  <a:moveTo>
                    <a:pt x="0" y="0"/>
                  </a:moveTo>
                  <a:lnTo>
                    <a:pt x="4639190" y="0"/>
                  </a:lnTo>
                  <a:lnTo>
                    <a:pt x="4639190" y="3177944"/>
                  </a:lnTo>
                  <a:lnTo>
                    <a:pt x="0" y="3177944"/>
                  </a:lnTo>
                  <a:close/>
                </a:path>
              </a:pathLst>
            </a:custGeom>
            <a:solidFill>
              <a:srgbClr val="3EDAD8"/>
            </a:solidFill>
          </p:spPr>
        </p:sp>
      </p:grpSp>
      <p:sp>
        <p:nvSpPr>
          <p:cNvPr name="TextBox 4" id="4"/>
          <p:cNvSpPr txBox="true"/>
          <p:nvPr/>
        </p:nvSpPr>
        <p:spPr>
          <a:xfrm rot="0">
            <a:off x="-281795" y="1742354"/>
            <a:ext cx="12455446" cy="2563883"/>
          </a:xfrm>
          <a:prstGeom prst="rect">
            <a:avLst/>
          </a:prstGeom>
        </p:spPr>
        <p:txBody>
          <a:bodyPr anchor="t" rtlCol="false" tIns="0" lIns="0" bIns="0" rIns="0">
            <a:spAutoFit/>
          </a:bodyPr>
          <a:lstStyle/>
          <a:p>
            <a:pPr algn="ctr" marL="0" indent="0" lvl="0">
              <a:lnSpc>
                <a:spcPts val="9942"/>
              </a:lnSpc>
              <a:spcBef>
                <a:spcPct val="0"/>
              </a:spcBef>
            </a:pPr>
            <a:r>
              <a:rPr lang="en-US" sz="9038" spc="271">
                <a:solidFill>
                  <a:srgbClr val="3EDAD8"/>
                </a:solidFill>
                <a:latin typeface="Aileron Bold"/>
              </a:rPr>
              <a:t>Conceptual Dependency</a:t>
            </a:r>
          </a:p>
        </p:txBody>
      </p:sp>
      <p:sp>
        <p:nvSpPr>
          <p:cNvPr name="Freeform 5" id="5"/>
          <p:cNvSpPr/>
          <p:nvPr/>
        </p:nvSpPr>
        <p:spPr>
          <a:xfrm flipH="false" flipV="false" rot="0">
            <a:off x="16309074" y="416739"/>
            <a:ext cx="1440249" cy="1249416"/>
          </a:xfrm>
          <a:custGeom>
            <a:avLst/>
            <a:gdLst/>
            <a:ahLst/>
            <a:cxnLst/>
            <a:rect r="r" b="b" t="t" l="l"/>
            <a:pathLst>
              <a:path h="1249416" w="1440249">
                <a:moveTo>
                  <a:pt x="0" y="0"/>
                </a:moveTo>
                <a:lnTo>
                  <a:pt x="1440249" y="0"/>
                </a:lnTo>
                <a:lnTo>
                  <a:pt x="1440249" y="1249415"/>
                </a:lnTo>
                <a:lnTo>
                  <a:pt x="0" y="1249415"/>
                </a:lnTo>
                <a:lnTo>
                  <a:pt x="0" y="0"/>
                </a:lnTo>
                <a:close/>
              </a:path>
            </a:pathLst>
          </a:custGeom>
          <a:blipFill>
            <a:blip r:embed="rId2"/>
            <a:stretch>
              <a:fillRect l="0" t="0" r="0" b="0"/>
            </a:stretch>
          </a:blipFill>
        </p:spPr>
      </p:sp>
      <p:sp>
        <p:nvSpPr>
          <p:cNvPr name="Freeform 6" id="6"/>
          <p:cNvSpPr/>
          <p:nvPr/>
        </p:nvSpPr>
        <p:spPr>
          <a:xfrm flipH="false" flipV="false" rot="0">
            <a:off x="274123" y="298290"/>
            <a:ext cx="1243047" cy="1367865"/>
          </a:xfrm>
          <a:custGeom>
            <a:avLst/>
            <a:gdLst/>
            <a:ahLst/>
            <a:cxnLst/>
            <a:rect r="r" b="b" t="t" l="l"/>
            <a:pathLst>
              <a:path h="1367865" w="1243047">
                <a:moveTo>
                  <a:pt x="0" y="0"/>
                </a:moveTo>
                <a:lnTo>
                  <a:pt x="1243047" y="0"/>
                </a:lnTo>
                <a:lnTo>
                  <a:pt x="1243047" y="1367864"/>
                </a:lnTo>
                <a:lnTo>
                  <a:pt x="0" y="1367864"/>
                </a:lnTo>
                <a:lnTo>
                  <a:pt x="0" y="0"/>
                </a:lnTo>
                <a:close/>
              </a:path>
            </a:pathLst>
          </a:custGeom>
          <a:blipFill>
            <a:blip r:embed="rId3"/>
            <a:stretch>
              <a:fillRect l="0" t="0" r="0" b="0"/>
            </a:stretch>
          </a:blipFill>
        </p:spPr>
      </p:sp>
      <p:sp>
        <p:nvSpPr>
          <p:cNvPr name="TextBox 7" id="7"/>
          <p:cNvSpPr txBox="true"/>
          <p:nvPr/>
        </p:nvSpPr>
        <p:spPr>
          <a:xfrm rot="0">
            <a:off x="3670861" y="6051514"/>
            <a:ext cx="3522546" cy="931687"/>
          </a:xfrm>
          <a:prstGeom prst="rect">
            <a:avLst/>
          </a:prstGeom>
        </p:spPr>
        <p:txBody>
          <a:bodyPr anchor="t" rtlCol="false" tIns="0" lIns="0" bIns="0" rIns="0">
            <a:spAutoFit/>
          </a:bodyPr>
          <a:lstStyle/>
          <a:p>
            <a:pPr algn="ctr">
              <a:lnSpc>
                <a:spcPts val="3772"/>
              </a:lnSpc>
            </a:pPr>
            <a:r>
              <a:rPr lang="en-US" sz="2694" spc="80">
                <a:solidFill>
                  <a:srgbClr val="FFFFFF"/>
                </a:solidFill>
                <a:latin typeface="Aileron"/>
              </a:rPr>
              <a:t>PRESENTED BY</a:t>
            </a:r>
          </a:p>
          <a:p>
            <a:pPr algn="ctr" marL="0" indent="0" lvl="0">
              <a:lnSpc>
                <a:spcPts val="3772"/>
              </a:lnSpc>
            </a:pPr>
            <a:r>
              <a:rPr lang="en-US" sz="2694" spc="80">
                <a:solidFill>
                  <a:srgbClr val="FFFFFF"/>
                </a:solidFill>
                <a:latin typeface="Aileron"/>
              </a:rPr>
              <a:t>DR. U. B. CHAVAN</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Primitives for Physical Actions</a:t>
            </a:r>
          </a:p>
        </p:txBody>
      </p:sp>
      <p:sp>
        <p:nvSpPr>
          <p:cNvPr name="TextBox 3" id="3"/>
          <p:cNvSpPr txBox="true"/>
          <p:nvPr/>
        </p:nvSpPr>
        <p:spPr>
          <a:xfrm rot="0">
            <a:off x="629400" y="2740937"/>
            <a:ext cx="17029199" cy="5407660"/>
          </a:xfrm>
          <a:prstGeom prst="rect">
            <a:avLst/>
          </a:prstGeom>
        </p:spPr>
        <p:txBody>
          <a:bodyPr anchor="t" rtlCol="false" tIns="0" lIns="0" bIns="0" rIns="0">
            <a:spAutoFit/>
          </a:bodyPr>
          <a:lstStyle/>
          <a:p>
            <a:pPr>
              <a:lnSpc>
                <a:spcPts val="4340"/>
              </a:lnSpc>
            </a:pPr>
            <a:r>
              <a:rPr lang="en-US" sz="3100">
                <a:solidFill>
                  <a:srgbClr val="E8D806"/>
                </a:solidFill>
                <a:latin typeface="Canva Sans"/>
              </a:rPr>
              <a:t>3. Propel:</a:t>
            </a:r>
          </a:p>
          <a:p>
            <a:pPr>
              <a:lnSpc>
                <a:spcPts val="4340"/>
              </a:lnSpc>
            </a:pPr>
            <a:r>
              <a:rPr lang="en-US" sz="3100">
                <a:solidFill>
                  <a:srgbClr val="3EDAD8"/>
                </a:solidFill>
                <a:latin typeface="Canva Sans"/>
              </a:rPr>
              <a:t> - Example: "The rocket's engines were powerful enough to propel it into orbit around the Earth."</a:t>
            </a:r>
          </a:p>
          <a:p>
            <a:pPr>
              <a:lnSpc>
                <a:spcPts val="4340"/>
              </a:lnSpc>
            </a:pPr>
            <a:r>
              <a:rPr lang="en-US" sz="3100">
                <a:solidFill>
                  <a:srgbClr val="3EDAD8"/>
                </a:solidFill>
                <a:latin typeface="Canva Sans"/>
              </a:rPr>
              <a:t> - Explanation: "Propel" indicates the action of driving or pushing something forward.</a:t>
            </a:r>
          </a:p>
          <a:p>
            <a:pPr>
              <a:lnSpc>
                <a:spcPts val="4340"/>
              </a:lnSpc>
            </a:pPr>
          </a:p>
          <a:p>
            <a:pPr>
              <a:lnSpc>
                <a:spcPts val="4340"/>
              </a:lnSpc>
            </a:pPr>
          </a:p>
          <a:p>
            <a:pPr>
              <a:lnSpc>
                <a:spcPts val="4340"/>
              </a:lnSpc>
            </a:pPr>
            <a:r>
              <a:rPr lang="en-US" sz="3100">
                <a:solidFill>
                  <a:srgbClr val="E8D806"/>
                </a:solidFill>
                <a:latin typeface="Canva Sans"/>
              </a:rPr>
              <a:t>4. Move:</a:t>
            </a:r>
          </a:p>
          <a:p>
            <a:pPr>
              <a:lnSpc>
                <a:spcPts val="4340"/>
              </a:lnSpc>
            </a:pPr>
            <a:r>
              <a:rPr lang="en-US" sz="3100">
                <a:solidFill>
                  <a:srgbClr val="3EDAD8"/>
                </a:solidFill>
                <a:latin typeface="Canva Sans"/>
              </a:rPr>
              <a:t>   - Example: "He decided to move to a different city for a new job opportunity."</a:t>
            </a:r>
          </a:p>
          <a:p>
            <a:pPr>
              <a:lnSpc>
                <a:spcPts val="4340"/>
              </a:lnSpc>
            </a:pPr>
            <a:r>
              <a:rPr lang="en-US" sz="3100">
                <a:solidFill>
                  <a:srgbClr val="3EDAD8"/>
                </a:solidFill>
                <a:latin typeface="Canva Sans"/>
              </a:rPr>
              <a:t>   - Explanation: "Move" is a general term for changing one's location or position.</a:t>
            </a:r>
          </a:p>
          <a:p>
            <a:pPr>
              <a:lnSpc>
                <a:spcPts val="4340"/>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Primitives for Physical Actions</a:t>
            </a:r>
          </a:p>
        </p:txBody>
      </p:sp>
      <p:sp>
        <p:nvSpPr>
          <p:cNvPr name="TextBox 3" id="3"/>
          <p:cNvSpPr txBox="true"/>
          <p:nvPr/>
        </p:nvSpPr>
        <p:spPr>
          <a:xfrm rot="0">
            <a:off x="629400" y="3298363"/>
            <a:ext cx="17029199" cy="1607185"/>
          </a:xfrm>
          <a:prstGeom prst="rect">
            <a:avLst/>
          </a:prstGeom>
        </p:spPr>
        <p:txBody>
          <a:bodyPr anchor="t" rtlCol="false" tIns="0" lIns="0" bIns="0" rIns="0">
            <a:spAutoFit/>
          </a:bodyPr>
          <a:lstStyle/>
          <a:p>
            <a:pPr>
              <a:lnSpc>
                <a:spcPts val="4340"/>
              </a:lnSpc>
            </a:pPr>
            <a:r>
              <a:rPr lang="en-US" sz="3100">
                <a:solidFill>
                  <a:srgbClr val="E8D806"/>
                </a:solidFill>
                <a:latin typeface="Canva Sans"/>
              </a:rPr>
              <a:t>5. Grasp:</a:t>
            </a:r>
          </a:p>
          <a:p>
            <a:pPr>
              <a:lnSpc>
                <a:spcPts val="4340"/>
              </a:lnSpc>
            </a:pPr>
            <a:r>
              <a:rPr lang="en-US" sz="3100">
                <a:solidFill>
                  <a:srgbClr val="3EDAD8"/>
                </a:solidFill>
                <a:latin typeface="Canva Sans"/>
              </a:rPr>
              <a:t>   - Example: "She reached out to grasp the doorknob and turned it to open the door."</a:t>
            </a:r>
          </a:p>
          <a:p>
            <a:pPr>
              <a:lnSpc>
                <a:spcPts val="4340"/>
              </a:lnSpc>
            </a:pPr>
            <a:r>
              <a:rPr lang="en-US" sz="3100">
                <a:solidFill>
                  <a:srgbClr val="3EDAD8"/>
                </a:solidFill>
                <a:latin typeface="Canva Sans"/>
              </a:rPr>
              <a:t>   - Explanation: "Grasp" means to take hold of or seize something with the hand.</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Primitive Actions</a:t>
            </a:r>
          </a:p>
        </p:txBody>
      </p:sp>
      <p:sp>
        <p:nvSpPr>
          <p:cNvPr name="TextBox 3" id="3"/>
          <p:cNvSpPr txBox="true"/>
          <p:nvPr/>
        </p:nvSpPr>
        <p:spPr>
          <a:xfrm rot="0">
            <a:off x="578565" y="2411550"/>
            <a:ext cx="17029199" cy="3235960"/>
          </a:xfrm>
          <a:prstGeom prst="rect">
            <a:avLst/>
          </a:prstGeom>
        </p:spPr>
        <p:txBody>
          <a:bodyPr anchor="t" rtlCol="false" tIns="0" lIns="0" bIns="0" rIns="0">
            <a:spAutoFit/>
          </a:bodyPr>
          <a:lstStyle/>
          <a:p>
            <a:pPr>
              <a:lnSpc>
                <a:spcPts val="4340"/>
              </a:lnSpc>
            </a:pPr>
            <a:r>
              <a:rPr lang="en-US" sz="3100">
                <a:solidFill>
                  <a:srgbClr val="E8D806"/>
                </a:solidFill>
                <a:latin typeface="Canva Sans Bold"/>
              </a:rPr>
              <a:t>  1. Transfer</a:t>
            </a:r>
            <a:r>
              <a:rPr lang="en-US" sz="3100">
                <a:solidFill>
                  <a:srgbClr val="E8D806"/>
                </a:solidFill>
                <a:latin typeface="Canva Sans Bold"/>
              </a:rPr>
              <a:t> of abstract relationship (ATRANS)</a:t>
            </a:r>
          </a:p>
          <a:p>
            <a:pPr marL="669291" indent="-334646" lvl="1">
              <a:lnSpc>
                <a:spcPts val="4340"/>
              </a:lnSpc>
              <a:buFont typeface="Arial"/>
              <a:buChar char="•"/>
            </a:pPr>
            <a:r>
              <a:rPr lang="en-US" sz="3100">
                <a:solidFill>
                  <a:srgbClr val="3EDAD8"/>
                </a:solidFill>
                <a:latin typeface="Canva Sans"/>
              </a:rPr>
              <a:t>Description: Represents actions that involve the transfer of abstract relationships, such as information, knowledge, or concepts.</a:t>
            </a:r>
          </a:p>
          <a:p>
            <a:pPr marL="669291" indent="-334646" lvl="1">
              <a:lnSpc>
                <a:spcPts val="4340"/>
              </a:lnSpc>
              <a:buFont typeface="Arial"/>
              <a:buChar char="•"/>
            </a:pPr>
            <a:r>
              <a:rPr lang="en-US" sz="3100">
                <a:solidFill>
                  <a:srgbClr val="3EDAD8"/>
                </a:solidFill>
                <a:latin typeface="Canva Sans"/>
              </a:rPr>
              <a:t>Action: "give"</a:t>
            </a:r>
          </a:p>
          <a:p>
            <a:pPr marL="669291" indent="-334646" lvl="1">
              <a:lnSpc>
                <a:spcPts val="4340"/>
              </a:lnSpc>
              <a:buFont typeface="Arial"/>
              <a:buChar char="•"/>
            </a:pPr>
            <a:r>
              <a:rPr lang="en-US" sz="3100">
                <a:solidFill>
                  <a:srgbClr val="3EDAD8"/>
                </a:solidFill>
                <a:latin typeface="Canva Sans"/>
              </a:rPr>
              <a:t>Example: "She decided to give him her advice on the project."</a:t>
            </a:r>
          </a:p>
          <a:p>
            <a:pPr>
              <a:lnSpc>
                <a:spcPts val="4340"/>
              </a:lnSpc>
            </a:pPr>
          </a:p>
        </p:txBody>
      </p:sp>
      <p:sp>
        <p:nvSpPr>
          <p:cNvPr name="TextBox 4" id="4"/>
          <p:cNvSpPr txBox="true"/>
          <p:nvPr/>
        </p:nvSpPr>
        <p:spPr>
          <a:xfrm rot="0">
            <a:off x="578565" y="5756479"/>
            <a:ext cx="17029199" cy="2693035"/>
          </a:xfrm>
          <a:prstGeom prst="rect">
            <a:avLst/>
          </a:prstGeom>
        </p:spPr>
        <p:txBody>
          <a:bodyPr anchor="t" rtlCol="false" tIns="0" lIns="0" bIns="0" rIns="0">
            <a:spAutoFit/>
          </a:bodyPr>
          <a:lstStyle/>
          <a:p>
            <a:pPr>
              <a:lnSpc>
                <a:spcPts val="4340"/>
              </a:lnSpc>
            </a:pPr>
            <a:r>
              <a:rPr lang="en-US" sz="3100">
                <a:solidFill>
                  <a:srgbClr val="E8D806"/>
                </a:solidFill>
                <a:latin typeface="Canva Sans Bold"/>
              </a:rPr>
              <a:t>   2. Transfer</a:t>
            </a:r>
            <a:r>
              <a:rPr lang="en-US" sz="3100">
                <a:solidFill>
                  <a:srgbClr val="E8D806"/>
                </a:solidFill>
                <a:latin typeface="Canva Sans Bold"/>
              </a:rPr>
              <a:t> of physical location of the object (PTRANS)</a:t>
            </a:r>
          </a:p>
          <a:p>
            <a:pPr marL="669291" indent="-334646" lvl="1">
              <a:lnSpc>
                <a:spcPts val="4340"/>
              </a:lnSpc>
              <a:buFont typeface="Arial"/>
              <a:buChar char="•"/>
            </a:pPr>
            <a:r>
              <a:rPr lang="en-US" sz="3100">
                <a:solidFill>
                  <a:srgbClr val="3EDAD8"/>
                </a:solidFill>
                <a:latin typeface="Canva Sans"/>
              </a:rPr>
              <a:t>Description: Represents actions that involve moving an object from one physical location to another.</a:t>
            </a:r>
          </a:p>
          <a:p>
            <a:pPr marL="669291" indent="-334646" lvl="1">
              <a:lnSpc>
                <a:spcPts val="4340"/>
              </a:lnSpc>
              <a:buFont typeface="Arial"/>
              <a:buChar char="•"/>
            </a:pPr>
            <a:r>
              <a:rPr lang="en-US" sz="3100">
                <a:solidFill>
                  <a:srgbClr val="3EDAD8"/>
                </a:solidFill>
                <a:latin typeface="Canva Sans"/>
              </a:rPr>
              <a:t>Action: "go"</a:t>
            </a:r>
          </a:p>
          <a:p>
            <a:pPr marL="669291" indent="-334646" lvl="1">
              <a:lnSpc>
                <a:spcPts val="4340"/>
              </a:lnSpc>
              <a:buFont typeface="Arial"/>
              <a:buChar char="•"/>
            </a:pPr>
            <a:r>
              <a:rPr lang="en-US" sz="3100">
                <a:solidFill>
                  <a:srgbClr val="3EDAD8"/>
                </a:solidFill>
                <a:latin typeface="Canva Sans"/>
              </a:rPr>
              <a:t>Example: "He needed to go to the store to buy groceries."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Primitive Actions</a:t>
            </a:r>
          </a:p>
        </p:txBody>
      </p:sp>
      <p:sp>
        <p:nvSpPr>
          <p:cNvPr name="TextBox 3" id="3"/>
          <p:cNvSpPr txBox="true"/>
          <p:nvPr/>
        </p:nvSpPr>
        <p:spPr>
          <a:xfrm rot="0">
            <a:off x="578565" y="2411550"/>
            <a:ext cx="17029199" cy="3235960"/>
          </a:xfrm>
          <a:prstGeom prst="rect">
            <a:avLst/>
          </a:prstGeom>
        </p:spPr>
        <p:txBody>
          <a:bodyPr anchor="t" rtlCol="false" tIns="0" lIns="0" bIns="0" rIns="0">
            <a:spAutoFit/>
          </a:bodyPr>
          <a:lstStyle/>
          <a:p>
            <a:pPr>
              <a:lnSpc>
                <a:spcPts val="4340"/>
              </a:lnSpc>
            </a:pPr>
            <a:r>
              <a:rPr lang="en-US" sz="3100">
                <a:solidFill>
                  <a:srgbClr val="E8D806"/>
                </a:solidFill>
                <a:latin typeface="Canva Sans Bold"/>
              </a:rPr>
              <a:t>  3.Application</a:t>
            </a:r>
            <a:r>
              <a:rPr lang="en-US" sz="3100">
                <a:solidFill>
                  <a:srgbClr val="E8D806"/>
                </a:solidFill>
                <a:latin typeface="Canva Sans Bold"/>
              </a:rPr>
              <a:t> of physical force to an object (PROPEL)</a:t>
            </a:r>
          </a:p>
          <a:p>
            <a:pPr marL="669291" indent="-334646" lvl="1">
              <a:lnSpc>
                <a:spcPts val="4340"/>
              </a:lnSpc>
              <a:buFont typeface="Arial"/>
              <a:buChar char="•"/>
            </a:pPr>
            <a:r>
              <a:rPr lang="en-US" sz="3100">
                <a:solidFill>
                  <a:srgbClr val="3EDAD8"/>
                </a:solidFill>
                <a:latin typeface="Canva Sans"/>
              </a:rPr>
              <a:t>Description: Indicates actions that involve the application of physical force to move an object in a particular direction.</a:t>
            </a:r>
          </a:p>
          <a:p>
            <a:pPr marL="669291" indent="-334646" lvl="1">
              <a:lnSpc>
                <a:spcPts val="4340"/>
              </a:lnSpc>
              <a:buFont typeface="Arial"/>
              <a:buChar char="•"/>
            </a:pPr>
            <a:r>
              <a:rPr lang="en-US" sz="3100">
                <a:solidFill>
                  <a:srgbClr val="3EDAD8"/>
                </a:solidFill>
                <a:latin typeface="Canva Sans"/>
              </a:rPr>
              <a:t>Action: "push"</a:t>
            </a:r>
          </a:p>
          <a:p>
            <a:pPr marL="669291" indent="-334646" lvl="1">
              <a:lnSpc>
                <a:spcPts val="4340"/>
              </a:lnSpc>
              <a:buFont typeface="Arial"/>
              <a:buChar char="•"/>
            </a:pPr>
            <a:r>
              <a:rPr lang="en-US" sz="3100">
                <a:solidFill>
                  <a:srgbClr val="3EDAD8"/>
                </a:solidFill>
                <a:latin typeface="Canva Sans"/>
              </a:rPr>
              <a:t>Example: "He used his hand to push the door open."</a:t>
            </a:r>
          </a:p>
          <a:p>
            <a:pPr>
              <a:lnSpc>
                <a:spcPts val="4340"/>
              </a:lnSpc>
            </a:pPr>
          </a:p>
        </p:txBody>
      </p:sp>
      <p:sp>
        <p:nvSpPr>
          <p:cNvPr name="TextBox 4" id="4"/>
          <p:cNvSpPr txBox="true"/>
          <p:nvPr/>
        </p:nvSpPr>
        <p:spPr>
          <a:xfrm rot="0">
            <a:off x="578565" y="5756479"/>
            <a:ext cx="17029199" cy="2150110"/>
          </a:xfrm>
          <a:prstGeom prst="rect">
            <a:avLst/>
          </a:prstGeom>
        </p:spPr>
        <p:txBody>
          <a:bodyPr anchor="t" rtlCol="false" tIns="0" lIns="0" bIns="0" rIns="0">
            <a:spAutoFit/>
          </a:bodyPr>
          <a:lstStyle/>
          <a:p>
            <a:pPr>
              <a:lnSpc>
                <a:spcPts val="4340"/>
              </a:lnSpc>
            </a:pPr>
            <a:r>
              <a:rPr lang="en-US" sz="3100">
                <a:solidFill>
                  <a:srgbClr val="E8D806"/>
                </a:solidFill>
                <a:latin typeface="Canva Sans Bold"/>
              </a:rPr>
              <a:t>  4. Grasping of an object by an actor (GRASP)</a:t>
            </a:r>
          </a:p>
          <a:p>
            <a:pPr marL="669291" indent="-334646" lvl="1">
              <a:lnSpc>
                <a:spcPts val="4340"/>
              </a:lnSpc>
              <a:buFont typeface="Arial"/>
              <a:buChar char="•"/>
            </a:pPr>
            <a:r>
              <a:rPr lang="en-US" sz="3100">
                <a:solidFill>
                  <a:srgbClr val="3EDAD8"/>
                </a:solidFill>
                <a:latin typeface="Canva Sans"/>
              </a:rPr>
              <a:t>Description: Signifies actions where an actor takes hold of or seizes an object.</a:t>
            </a:r>
          </a:p>
          <a:p>
            <a:pPr marL="669291" indent="-334646" lvl="1">
              <a:lnSpc>
                <a:spcPts val="4340"/>
              </a:lnSpc>
              <a:buFont typeface="Arial"/>
              <a:buChar char="•"/>
            </a:pPr>
            <a:r>
              <a:rPr lang="en-US" sz="3100">
                <a:solidFill>
                  <a:srgbClr val="3EDAD8"/>
                </a:solidFill>
                <a:latin typeface="Canva Sans"/>
              </a:rPr>
              <a:t>Action: "clutch"</a:t>
            </a:r>
          </a:p>
          <a:p>
            <a:pPr marL="669291" indent="-334646" lvl="1">
              <a:lnSpc>
                <a:spcPts val="4340"/>
              </a:lnSpc>
              <a:buFont typeface="Arial"/>
              <a:buChar char="•"/>
            </a:pPr>
            <a:r>
              <a:rPr lang="en-US" sz="3100">
                <a:solidFill>
                  <a:srgbClr val="3EDAD8"/>
                </a:solidFill>
                <a:latin typeface="Canva Sans"/>
              </a:rPr>
              <a:t>Example: "She reached out to clutch the book from the shelf."</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Primitive Actions</a:t>
            </a:r>
          </a:p>
        </p:txBody>
      </p:sp>
      <p:sp>
        <p:nvSpPr>
          <p:cNvPr name="TextBox 3" id="3"/>
          <p:cNvSpPr txBox="true"/>
          <p:nvPr/>
        </p:nvSpPr>
        <p:spPr>
          <a:xfrm rot="0">
            <a:off x="578565" y="2411550"/>
            <a:ext cx="17029199" cy="2693035"/>
          </a:xfrm>
          <a:prstGeom prst="rect">
            <a:avLst/>
          </a:prstGeom>
        </p:spPr>
        <p:txBody>
          <a:bodyPr anchor="t" rtlCol="false" tIns="0" lIns="0" bIns="0" rIns="0">
            <a:spAutoFit/>
          </a:bodyPr>
          <a:lstStyle/>
          <a:p>
            <a:pPr>
              <a:lnSpc>
                <a:spcPts val="4340"/>
              </a:lnSpc>
            </a:pPr>
            <a:r>
              <a:rPr lang="en-US" sz="3100">
                <a:solidFill>
                  <a:srgbClr val="E8D806"/>
                </a:solidFill>
                <a:latin typeface="Canva Sans Bold"/>
              </a:rPr>
              <a:t>  5. Movement of a body part by its owner (MOVE)</a:t>
            </a:r>
          </a:p>
          <a:p>
            <a:pPr marL="669291" indent="-334646" lvl="1">
              <a:lnSpc>
                <a:spcPts val="4340"/>
              </a:lnSpc>
              <a:buFont typeface="Arial"/>
              <a:buChar char="•"/>
            </a:pPr>
            <a:r>
              <a:rPr lang="en-US" sz="3100">
                <a:solidFill>
                  <a:srgbClr val="3EDAD8"/>
                </a:solidFill>
                <a:latin typeface="Canva Sans"/>
              </a:rPr>
              <a:t>Description: Represents actions where a person intentionally moves a part of their body.</a:t>
            </a:r>
          </a:p>
          <a:p>
            <a:pPr marL="669291" indent="-334646" lvl="1">
              <a:lnSpc>
                <a:spcPts val="4340"/>
              </a:lnSpc>
              <a:buFont typeface="Arial"/>
              <a:buChar char="•"/>
            </a:pPr>
            <a:r>
              <a:rPr lang="en-US" sz="3100">
                <a:solidFill>
                  <a:srgbClr val="3EDAD8"/>
                </a:solidFill>
                <a:latin typeface="Canva Sans"/>
              </a:rPr>
              <a:t>Action: "kick"</a:t>
            </a:r>
          </a:p>
          <a:p>
            <a:pPr marL="669291" indent="-334646" lvl="1">
              <a:lnSpc>
                <a:spcPts val="4340"/>
              </a:lnSpc>
              <a:buFont typeface="Arial"/>
              <a:buChar char="•"/>
            </a:pPr>
            <a:r>
              <a:rPr lang="en-US" sz="3100">
                <a:solidFill>
                  <a:srgbClr val="3EDAD8"/>
                </a:solidFill>
                <a:latin typeface="Canva Sans"/>
              </a:rPr>
              <a:t>Example: "He decided to kick the ball with his foot."</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Conceptual Roles</a:t>
            </a:r>
          </a:p>
        </p:txBody>
      </p:sp>
      <p:sp>
        <p:nvSpPr>
          <p:cNvPr name="TextBox 3" id="3"/>
          <p:cNvSpPr txBox="true"/>
          <p:nvPr/>
        </p:nvSpPr>
        <p:spPr>
          <a:xfrm rot="0">
            <a:off x="289282" y="2199324"/>
            <a:ext cx="17709435" cy="6195525"/>
          </a:xfrm>
          <a:prstGeom prst="rect">
            <a:avLst/>
          </a:prstGeom>
        </p:spPr>
        <p:txBody>
          <a:bodyPr anchor="t" rtlCol="false" tIns="0" lIns="0" bIns="0" rIns="0">
            <a:spAutoFit/>
          </a:bodyPr>
          <a:lstStyle/>
          <a:p>
            <a:pPr marL="696026" indent="-348013" lvl="1">
              <a:lnSpc>
                <a:spcPts val="4513"/>
              </a:lnSpc>
              <a:buFont typeface="Arial"/>
              <a:buChar char="•"/>
            </a:pPr>
            <a:r>
              <a:rPr lang="en-US" sz="3223">
                <a:solidFill>
                  <a:srgbClr val="E8D806"/>
                </a:solidFill>
                <a:latin typeface="Canva Sans Bold"/>
              </a:rPr>
              <a:t>Actor</a:t>
            </a:r>
            <a:r>
              <a:rPr lang="en-US" sz="3223">
                <a:solidFill>
                  <a:srgbClr val="3EDAD8"/>
                </a:solidFill>
                <a:latin typeface="Canva Sans"/>
              </a:rPr>
              <a:t>: The entity or agent that performs an action. It represents the doer of the action.</a:t>
            </a:r>
          </a:p>
          <a:p>
            <a:pPr marL="696026" indent="-348013" lvl="1">
              <a:lnSpc>
                <a:spcPts val="4513"/>
              </a:lnSpc>
              <a:buFont typeface="Arial"/>
              <a:buChar char="•"/>
            </a:pPr>
            <a:r>
              <a:rPr lang="en-US" sz="3223">
                <a:solidFill>
                  <a:srgbClr val="E8D806"/>
                </a:solidFill>
                <a:latin typeface="Canva Sans Bold"/>
              </a:rPr>
              <a:t>Action</a:t>
            </a:r>
            <a:r>
              <a:rPr lang="en-US" sz="3223">
                <a:solidFill>
                  <a:srgbClr val="3EDAD8"/>
                </a:solidFill>
                <a:latin typeface="Canva Sans"/>
              </a:rPr>
              <a:t>: The activity or event that is taking place. It describes what the actor is doing.</a:t>
            </a:r>
          </a:p>
          <a:p>
            <a:pPr marL="696026" indent="-348013" lvl="1">
              <a:lnSpc>
                <a:spcPts val="4513"/>
              </a:lnSpc>
              <a:buFont typeface="Arial"/>
              <a:buChar char="•"/>
            </a:pPr>
            <a:r>
              <a:rPr lang="en-US" sz="3223">
                <a:solidFill>
                  <a:srgbClr val="E8D806"/>
                </a:solidFill>
                <a:latin typeface="Canva Sans Bold"/>
              </a:rPr>
              <a:t>Object: </a:t>
            </a:r>
            <a:r>
              <a:rPr lang="en-US" sz="3223">
                <a:solidFill>
                  <a:srgbClr val="3EDAD8"/>
                </a:solidFill>
                <a:latin typeface="Canva Sans"/>
              </a:rPr>
              <a:t>The entity or thing that is involved in or affected by the action. It can be the target, recipient, or focus of the action.</a:t>
            </a:r>
          </a:p>
          <a:p>
            <a:pPr marL="696026" indent="-348013" lvl="1">
              <a:lnSpc>
                <a:spcPts val="4513"/>
              </a:lnSpc>
              <a:buFont typeface="Arial"/>
              <a:buChar char="•"/>
            </a:pPr>
            <a:r>
              <a:rPr lang="en-US" sz="3223">
                <a:solidFill>
                  <a:srgbClr val="E8D806"/>
                </a:solidFill>
                <a:latin typeface="Canva Sans Bold"/>
              </a:rPr>
              <a:t>Recipient</a:t>
            </a:r>
            <a:r>
              <a:rPr lang="en-US" sz="3223">
                <a:solidFill>
                  <a:srgbClr val="3EDAD8"/>
                </a:solidFill>
                <a:latin typeface="Canva Sans"/>
              </a:rPr>
              <a:t>: This represents the entity or entity receiving or benefiting from the action. It's often used in actions that involve giving or transferring something to someone.</a:t>
            </a:r>
          </a:p>
          <a:p>
            <a:pPr marL="696026" indent="-348013" lvl="1">
              <a:lnSpc>
                <a:spcPts val="4513"/>
              </a:lnSpc>
              <a:buFont typeface="Arial"/>
              <a:buChar char="•"/>
            </a:pPr>
            <a:r>
              <a:rPr lang="en-US" sz="3223">
                <a:solidFill>
                  <a:srgbClr val="E8D806"/>
                </a:solidFill>
                <a:latin typeface="Canva Sans Bold"/>
              </a:rPr>
              <a:t>Direction</a:t>
            </a:r>
            <a:r>
              <a:rPr lang="en-US" sz="3223">
                <a:solidFill>
                  <a:srgbClr val="3EDAD8"/>
                </a:solidFill>
                <a:latin typeface="Canva Sans"/>
              </a:rPr>
              <a:t>: This element describes the path or orientation of an action. It can indicate where an action is directed or the spatial relationship involved.</a:t>
            </a:r>
          </a:p>
          <a:p>
            <a:pPr marL="696026" indent="-348013" lvl="1">
              <a:lnSpc>
                <a:spcPts val="4513"/>
              </a:lnSpc>
              <a:buFont typeface="Arial"/>
              <a:buChar char="•"/>
            </a:pPr>
            <a:r>
              <a:rPr lang="en-US" sz="3223">
                <a:solidFill>
                  <a:srgbClr val="E8D806"/>
                </a:solidFill>
                <a:latin typeface="Canva Sans Bold"/>
              </a:rPr>
              <a:t>State</a:t>
            </a:r>
            <a:r>
              <a:rPr lang="en-US" sz="3223">
                <a:solidFill>
                  <a:srgbClr val="3EDAD8"/>
                </a:solidFill>
                <a:latin typeface="Canva Sans"/>
              </a:rPr>
              <a:t>: Represents the condition or state of an object or actor. It describes the situation or quality of an entity.</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Conceptual Roles</a:t>
            </a:r>
          </a:p>
        </p:txBody>
      </p:sp>
      <p:sp>
        <p:nvSpPr>
          <p:cNvPr name="TextBox 3" id="3"/>
          <p:cNvSpPr txBox="true"/>
          <p:nvPr/>
        </p:nvSpPr>
        <p:spPr>
          <a:xfrm rot="0">
            <a:off x="1028700" y="3061538"/>
            <a:ext cx="16579064" cy="4556790"/>
          </a:xfrm>
          <a:prstGeom prst="rect">
            <a:avLst/>
          </a:prstGeom>
        </p:spPr>
        <p:txBody>
          <a:bodyPr anchor="t" rtlCol="false" tIns="0" lIns="0" bIns="0" rIns="0">
            <a:spAutoFit/>
          </a:bodyPr>
          <a:lstStyle/>
          <a:p>
            <a:pPr>
              <a:lnSpc>
                <a:spcPts val="4513"/>
              </a:lnSpc>
            </a:pPr>
            <a:r>
              <a:rPr lang="en-US" sz="3223">
                <a:solidFill>
                  <a:srgbClr val="E8D806"/>
                </a:solidFill>
                <a:latin typeface="Canva Sans Bold"/>
              </a:rPr>
              <a:t>Object Case Relation (O):</a:t>
            </a:r>
          </a:p>
          <a:p>
            <a:pPr marL="696027" indent="-348013" lvl="1">
              <a:lnSpc>
                <a:spcPts val="4513"/>
              </a:lnSpc>
              <a:buFont typeface="Arial"/>
              <a:buChar char="•"/>
            </a:pPr>
            <a:r>
              <a:rPr lang="en-US" sz="3223">
                <a:solidFill>
                  <a:srgbClr val="3EDAD8"/>
                </a:solidFill>
                <a:latin typeface="Canva Sans"/>
              </a:rPr>
              <a:t>Example: "She ate the sandwich." Here, "the sandwich" is the object as it receives the action of being eaten.</a:t>
            </a:r>
          </a:p>
          <a:p>
            <a:pPr>
              <a:lnSpc>
                <a:spcPts val="4513"/>
              </a:lnSpc>
            </a:pPr>
          </a:p>
          <a:p>
            <a:pPr>
              <a:lnSpc>
                <a:spcPts val="4513"/>
              </a:lnSpc>
            </a:pPr>
            <a:r>
              <a:rPr lang="en-US" sz="3223">
                <a:solidFill>
                  <a:srgbClr val="E8D806"/>
                </a:solidFill>
                <a:latin typeface="Canva Sans Bold"/>
              </a:rPr>
              <a:t>Recipient Case Relation (R):</a:t>
            </a:r>
          </a:p>
          <a:p>
            <a:pPr marL="696027" indent="-348013" lvl="1">
              <a:lnSpc>
                <a:spcPts val="4513"/>
              </a:lnSpc>
              <a:buFont typeface="Arial"/>
              <a:buChar char="•"/>
            </a:pPr>
            <a:r>
              <a:rPr lang="en-US" sz="3223">
                <a:solidFill>
                  <a:srgbClr val="3EDAD8"/>
                </a:solidFill>
                <a:latin typeface="Canva Sans"/>
              </a:rPr>
              <a:t>Example: "She gave her friend a book." In this sentence, "her friend" is the recipient as they receive the book.</a:t>
            </a:r>
          </a:p>
          <a:p>
            <a:pPr>
              <a:lnSpc>
                <a:spcPts val="4513"/>
              </a:lnSpc>
            </a:pP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Conceptual Roles</a:t>
            </a:r>
          </a:p>
        </p:txBody>
      </p:sp>
      <p:sp>
        <p:nvSpPr>
          <p:cNvPr name="TextBox 3" id="3"/>
          <p:cNvSpPr txBox="true"/>
          <p:nvPr/>
        </p:nvSpPr>
        <p:spPr>
          <a:xfrm rot="0">
            <a:off x="1028700" y="3112213"/>
            <a:ext cx="16579064" cy="4556790"/>
          </a:xfrm>
          <a:prstGeom prst="rect">
            <a:avLst/>
          </a:prstGeom>
        </p:spPr>
        <p:txBody>
          <a:bodyPr anchor="t" rtlCol="false" tIns="0" lIns="0" bIns="0" rIns="0">
            <a:spAutoFit/>
          </a:bodyPr>
          <a:lstStyle/>
          <a:p>
            <a:pPr>
              <a:lnSpc>
                <a:spcPts val="4513"/>
              </a:lnSpc>
            </a:pPr>
            <a:r>
              <a:rPr lang="en-US" sz="3223">
                <a:solidFill>
                  <a:srgbClr val="E8D806"/>
                </a:solidFill>
                <a:latin typeface="Canva Sans Bold"/>
              </a:rPr>
              <a:t>Instrumental Case Relation (I):</a:t>
            </a:r>
          </a:p>
          <a:p>
            <a:pPr marL="696027" indent="-348013" lvl="1">
              <a:lnSpc>
                <a:spcPts val="4513"/>
              </a:lnSpc>
              <a:buFont typeface="Arial"/>
              <a:buChar char="•"/>
            </a:pPr>
            <a:r>
              <a:rPr lang="en-US" sz="3223">
                <a:solidFill>
                  <a:srgbClr val="3EDAD8"/>
                </a:solidFill>
                <a:latin typeface="Canva Sans"/>
              </a:rPr>
              <a:t>Example: "He cut the paper with scissors." "Scissors" is the instrumental, representing the tool used for cutting.</a:t>
            </a:r>
          </a:p>
          <a:p>
            <a:pPr>
              <a:lnSpc>
                <a:spcPts val="4513"/>
              </a:lnSpc>
            </a:pPr>
          </a:p>
          <a:p>
            <a:pPr>
              <a:lnSpc>
                <a:spcPts val="4513"/>
              </a:lnSpc>
            </a:pPr>
            <a:r>
              <a:rPr lang="en-US" sz="3223">
                <a:solidFill>
                  <a:srgbClr val="E8D806"/>
                </a:solidFill>
                <a:latin typeface="Canva Sans Bold"/>
              </a:rPr>
              <a:t>Dir</a:t>
            </a:r>
            <a:r>
              <a:rPr lang="en-US" sz="3223">
                <a:solidFill>
                  <a:srgbClr val="E8D806"/>
                </a:solidFill>
                <a:latin typeface="Canva Sans Bold"/>
              </a:rPr>
              <a:t>ective Case Relation (D):</a:t>
            </a:r>
          </a:p>
          <a:p>
            <a:pPr marL="696027" indent="-348013" lvl="1">
              <a:lnSpc>
                <a:spcPts val="4513"/>
              </a:lnSpc>
              <a:buFont typeface="Arial"/>
              <a:buChar char="•"/>
            </a:pPr>
            <a:r>
              <a:rPr lang="en-US" sz="3223">
                <a:solidFill>
                  <a:srgbClr val="3EDAD8"/>
                </a:solidFill>
                <a:latin typeface="Canva Sans"/>
              </a:rPr>
              <a:t>Example: "She walked to the park." In this sentence, "to the park" serves as the directive, indicating the direction of the walk.</a:t>
            </a:r>
          </a:p>
          <a:p>
            <a:pPr>
              <a:lnSpc>
                <a:spcPts val="4513"/>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Freeform 2" id="2"/>
          <p:cNvSpPr/>
          <p:nvPr/>
        </p:nvSpPr>
        <p:spPr>
          <a:xfrm flipH="false" flipV="false" rot="0">
            <a:off x="3024770" y="5143500"/>
            <a:ext cx="4449050" cy="2043782"/>
          </a:xfrm>
          <a:custGeom>
            <a:avLst/>
            <a:gdLst/>
            <a:ahLst/>
            <a:cxnLst/>
            <a:rect r="r" b="b" t="t" l="l"/>
            <a:pathLst>
              <a:path h="2043782" w="4449050">
                <a:moveTo>
                  <a:pt x="0" y="0"/>
                </a:moveTo>
                <a:lnTo>
                  <a:pt x="4449050" y="0"/>
                </a:lnTo>
                <a:lnTo>
                  <a:pt x="4449050" y="2043782"/>
                </a:lnTo>
                <a:lnTo>
                  <a:pt x="0" y="2043782"/>
                </a:lnTo>
                <a:lnTo>
                  <a:pt x="0" y="0"/>
                </a:lnTo>
                <a:close/>
              </a:path>
            </a:pathLst>
          </a:custGeom>
          <a:blipFill>
            <a:blip r:embed="rId2"/>
            <a:stretch>
              <a:fillRect l="0" t="0" r="0" b="0"/>
            </a:stretch>
          </a:blipFill>
        </p:spPr>
      </p:sp>
      <p:sp>
        <p:nvSpPr>
          <p:cNvPr name="Freeform 3" id="3"/>
          <p:cNvSpPr/>
          <p:nvPr/>
        </p:nvSpPr>
        <p:spPr>
          <a:xfrm flipH="false" flipV="false" rot="0">
            <a:off x="3461949" y="7775006"/>
            <a:ext cx="3574691" cy="1945053"/>
          </a:xfrm>
          <a:custGeom>
            <a:avLst/>
            <a:gdLst/>
            <a:ahLst/>
            <a:cxnLst/>
            <a:rect r="r" b="b" t="t" l="l"/>
            <a:pathLst>
              <a:path h="1945053" w="3574691">
                <a:moveTo>
                  <a:pt x="0" y="0"/>
                </a:moveTo>
                <a:lnTo>
                  <a:pt x="3574691" y="0"/>
                </a:lnTo>
                <a:lnTo>
                  <a:pt x="3574691" y="1945052"/>
                </a:lnTo>
                <a:lnTo>
                  <a:pt x="0" y="1945052"/>
                </a:lnTo>
                <a:lnTo>
                  <a:pt x="0" y="0"/>
                </a:lnTo>
                <a:close/>
              </a:path>
            </a:pathLst>
          </a:custGeom>
          <a:blipFill>
            <a:blip r:embed="rId3"/>
            <a:stretch>
              <a:fillRect l="0" t="0" r="0" b="0"/>
            </a:stretch>
          </a:blipFill>
        </p:spPr>
      </p:sp>
      <p:sp>
        <p:nvSpPr>
          <p:cNvPr name="Freeform 4" id="4"/>
          <p:cNvSpPr/>
          <p:nvPr/>
        </p:nvSpPr>
        <p:spPr>
          <a:xfrm flipH="false" flipV="false" rot="0">
            <a:off x="9630434" y="5143500"/>
            <a:ext cx="6643547" cy="1649493"/>
          </a:xfrm>
          <a:custGeom>
            <a:avLst/>
            <a:gdLst/>
            <a:ahLst/>
            <a:cxnLst/>
            <a:rect r="r" b="b" t="t" l="l"/>
            <a:pathLst>
              <a:path h="1649493" w="6643547">
                <a:moveTo>
                  <a:pt x="0" y="0"/>
                </a:moveTo>
                <a:lnTo>
                  <a:pt x="6643547" y="0"/>
                </a:lnTo>
                <a:lnTo>
                  <a:pt x="6643547" y="1649493"/>
                </a:lnTo>
                <a:lnTo>
                  <a:pt x="0" y="1649493"/>
                </a:lnTo>
                <a:lnTo>
                  <a:pt x="0" y="0"/>
                </a:lnTo>
                <a:close/>
              </a:path>
            </a:pathLst>
          </a:custGeom>
          <a:blipFill>
            <a:blip r:embed="rId4"/>
            <a:stretch>
              <a:fillRect l="0" t="0" r="-2161" b="-33727"/>
            </a:stretch>
          </a:blipFill>
        </p:spPr>
      </p:sp>
      <p:sp>
        <p:nvSpPr>
          <p:cNvPr name="Freeform 5" id="5"/>
          <p:cNvSpPr/>
          <p:nvPr/>
        </p:nvSpPr>
        <p:spPr>
          <a:xfrm flipH="false" flipV="false" rot="0">
            <a:off x="10136170" y="7439011"/>
            <a:ext cx="6137812" cy="2617042"/>
          </a:xfrm>
          <a:custGeom>
            <a:avLst/>
            <a:gdLst/>
            <a:ahLst/>
            <a:cxnLst/>
            <a:rect r="r" b="b" t="t" l="l"/>
            <a:pathLst>
              <a:path h="2617042" w="6137812">
                <a:moveTo>
                  <a:pt x="0" y="0"/>
                </a:moveTo>
                <a:lnTo>
                  <a:pt x="6137811" y="0"/>
                </a:lnTo>
                <a:lnTo>
                  <a:pt x="6137811" y="2617042"/>
                </a:lnTo>
                <a:lnTo>
                  <a:pt x="0" y="2617042"/>
                </a:lnTo>
                <a:lnTo>
                  <a:pt x="0" y="0"/>
                </a:lnTo>
                <a:close/>
              </a:path>
            </a:pathLst>
          </a:custGeom>
          <a:blipFill>
            <a:blip r:embed="rId5"/>
            <a:stretch>
              <a:fillRect l="-8065" t="-19099" r="-6593" b="-15357"/>
            </a:stretch>
          </a:blipFill>
        </p:spPr>
      </p:sp>
      <p:sp>
        <p:nvSpPr>
          <p:cNvPr name="TextBox 6" id="6"/>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Conceptual Roles</a:t>
            </a:r>
          </a:p>
        </p:txBody>
      </p:sp>
      <p:sp>
        <p:nvSpPr>
          <p:cNvPr name="TextBox 7" id="7"/>
          <p:cNvSpPr txBox="true"/>
          <p:nvPr/>
        </p:nvSpPr>
        <p:spPr>
          <a:xfrm rot="0">
            <a:off x="1028700" y="3095920"/>
            <a:ext cx="16833628" cy="1144082"/>
          </a:xfrm>
          <a:prstGeom prst="rect">
            <a:avLst/>
          </a:prstGeom>
        </p:spPr>
        <p:txBody>
          <a:bodyPr anchor="t" rtlCol="false" tIns="0" lIns="0" bIns="0" rIns="0">
            <a:spAutoFit/>
          </a:bodyPr>
          <a:lstStyle/>
          <a:p>
            <a:pPr marL="706714" indent="-353357" lvl="1">
              <a:lnSpc>
                <a:spcPts val="4582"/>
              </a:lnSpc>
              <a:buFont typeface="Arial"/>
              <a:buChar char="•"/>
            </a:pPr>
            <a:r>
              <a:rPr lang="en-US" sz="3273">
                <a:solidFill>
                  <a:srgbClr val="3EDAD8"/>
                </a:solidFill>
                <a:latin typeface="Canva Sans"/>
              </a:rPr>
              <a:t>Arrows indicate the direction of dependency. </a:t>
            </a:r>
          </a:p>
          <a:p>
            <a:pPr marL="706714" indent="-353357" lvl="1">
              <a:lnSpc>
                <a:spcPts val="4582"/>
              </a:lnSpc>
              <a:buFont typeface="Arial"/>
              <a:buChar char="•"/>
            </a:pPr>
            <a:r>
              <a:rPr lang="en-US" sz="3273">
                <a:solidFill>
                  <a:srgbClr val="3EDAD8"/>
                </a:solidFill>
                <a:latin typeface="Canva Sans"/>
              </a:rPr>
              <a:t>Letters positioned above these arrows represent specific relationships.</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Semantic Rules</a:t>
            </a:r>
          </a:p>
        </p:txBody>
      </p:sp>
      <p:sp>
        <p:nvSpPr>
          <p:cNvPr name="TextBox 3" id="3"/>
          <p:cNvSpPr txBox="true"/>
          <p:nvPr/>
        </p:nvSpPr>
        <p:spPr>
          <a:xfrm rot="0">
            <a:off x="1028700" y="3527576"/>
            <a:ext cx="15659724" cy="5359319"/>
          </a:xfrm>
          <a:prstGeom prst="rect">
            <a:avLst/>
          </a:prstGeom>
        </p:spPr>
        <p:txBody>
          <a:bodyPr anchor="t" rtlCol="false" tIns="0" lIns="0" bIns="0" rIns="0">
            <a:spAutoFit/>
          </a:bodyPr>
          <a:lstStyle/>
          <a:p>
            <a:pPr marL="837301" indent="-418651" lvl="1">
              <a:lnSpc>
                <a:spcPts val="5429"/>
              </a:lnSpc>
              <a:buFont typeface="Arial"/>
              <a:buChar char="•"/>
            </a:pPr>
            <a:r>
              <a:rPr lang="en-US" sz="3878">
                <a:solidFill>
                  <a:srgbClr val="3EDAD8"/>
                </a:solidFill>
                <a:latin typeface="Canva Sans"/>
              </a:rPr>
              <a:t>Describes the relationship between an actor and the event they cause.</a:t>
            </a:r>
          </a:p>
          <a:p>
            <a:pPr marL="837301" indent="-418651" lvl="1">
              <a:lnSpc>
                <a:spcPts val="5429"/>
              </a:lnSpc>
              <a:buFont typeface="Arial"/>
              <a:buChar char="•"/>
            </a:pPr>
            <a:r>
              <a:rPr lang="en-US" sz="3878">
                <a:solidFill>
                  <a:srgbClr val="3EDAD8"/>
                </a:solidFill>
                <a:latin typeface="Canva Sans"/>
              </a:rPr>
              <a:t>This relationship is bidirectional, as neither the actor nor the event is considered primary.</a:t>
            </a:r>
          </a:p>
          <a:p>
            <a:pPr marL="837301" indent="-418651" lvl="1">
              <a:lnSpc>
                <a:spcPts val="5429"/>
              </a:lnSpc>
              <a:buFont typeface="Arial"/>
              <a:buChar char="•"/>
            </a:pPr>
            <a:r>
              <a:rPr lang="en-US" sz="3878">
                <a:solidFill>
                  <a:srgbClr val="3EDAD8"/>
                </a:solidFill>
                <a:latin typeface="Canva Sans"/>
              </a:rPr>
              <a:t>The letter "P" in the dependency link indicates the past tense.</a:t>
            </a:r>
          </a:p>
          <a:p>
            <a:pPr marL="837301" indent="-418651" lvl="1">
              <a:lnSpc>
                <a:spcPts val="5429"/>
              </a:lnSpc>
              <a:buFont typeface="Arial"/>
              <a:buChar char="•"/>
            </a:pPr>
            <a:r>
              <a:rPr lang="en-US" sz="3878">
                <a:solidFill>
                  <a:srgbClr val="3EDAD8"/>
                </a:solidFill>
                <a:latin typeface="Canva Sans"/>
              </a:rPr>
              <a:t>Example: "Vivin ran."  </a:t>
            </a:r>
          </a:p>
          <a:p>
            <a:pPr>
              <a:lnSpc>
                <a:spcPts val="4589"/>
              </a:lnSpc>
            </a:pPr>
            <a:r>
              <a:rPr lang="en-US" sz="3278">
                <a:solidFill>
                  <a:srgbClr val="3EDAD8"/>
                </a:solidFill>
                <a:latin typeface="Canva Sans"/>
              </a:rPr>
              <a:t>                                                                     p</a:t>
            </a:r>
          </a:p>
          <a:p>
            <a:pPr marL="837301" indent="-418651" lvl="1">
              <a:lnSpc>
                <a:spcPts val="5429"/>
              </a:lnSpc>
              <a:buFont typeface="Arial"/>
              <a:buChar char="•"/>
            </a:pPr>
            <a:r>
              <a:rPr lang="en-US" sz="3878">
                <a:solidFill>
                  <a:srgbClr val="3EDAD8"/>
                </a:solidFill>
                <a:latin typeface="Canva Sans"/>
              </a:rPr>
              <a:t>CD Representation: Vivin ---&gt; PTRANS.</a:t>
            </a:r>
          </a:p>
        </p:txBody>
      </p:sp>
      <p:sp>
        <p:nvSpPr>
          <p:cNvPr name="TextBox 4" id="4"/>
          <p:cNvSpPr txBox="true"/>
          <p:nvPr/>
        </p:nvSpPr>
        <p:spPr>
          <a:xfrm rot="0">
            <a:off x="673975" y="2421105"/>
            <a:ext cx="7052151" cy="777240"/>
          </a:xfrm>
          <a:prstGeom prst="rect">
            <a:avLst/>
          </a:prstGeom>
        </p:spPr>
        <p:txBody>
          <a:bodyPr anchor="t" rtlCol="false" tIns="0" lIns="0" bIns="0" rIns="0">
            <a:spAutoFit/>
          </a:bodyPr>
          <a:lstStyle/>
          <a:p>
            <a:pPr>
              <a:lnSpc>
                <a:spcPts val="6239"/>
              </a:lnSpc>
            </a:pPr>
            <a:r>
              <a:rPr lang="en-US" sz="4799" spc="143">
                <a:solidFill>
                  <a:srgbClr val="E8D806"/>
                </a:solidFill>
                <a:latin typeface="Aileron Bold"/>
              </a:rPr>
              <a:t>Rule 1: PP &lt;--&gt; ACT</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grpSp>
        <p:nvGrpSpPr>
          <p:cNvPr name="Group 2" id="2"/>
          <p:cNvGrpSpPr/>
          <p:nvPr/>
        </p:nvGrpSpPr>
        <p:grpSpPr>
          <a:xfrm rot="0">
            <a:off x="16192500" y="10137246"/>
            <a:ext cx="2283181" cy="167947"/>
            <a:chOff x="0" y="0"/>
            <a:chExt cx="601332" cy="44233"/>
          </a:xfrm>
        </p:grpSpPr>
        <p:sp>
          <p:nvSpPr>
            <p:cNvPr name="Freeform 3" id="3"/>
            <p:cNvSpPr/>
            <p:nvPr/>
          </p:nvSpPr>
          <p:spPr>
            <a:xfrm flipH="false" flipV="false" rot="0">
              <a:off x="0" y="0"/>
              <a:ext cx="601332" cy="44233"/>
            </a:xfrm>
            <a:custGeom>
              <a:avLst/>
              <a:gdLst/>
              <a:ahLst/>
              <a:cxnLst/>
              <a:rect r="r" b="b" t="t" l="l"/>
              <a:pathLst>
                <a:path h="44233" w="601332">
                  <a:moveTo>
                    <a:pt x="0" y="0"/>
                  </a:moveTo>
                  <a:lnTo>
                    <a:pt x="601332" y="0"/>
                  </a:lnTo>
                  <a:lnTo>
                    <a:pt x="601332" y="44233"/>
                  </a:lnTo>
                  <a:lnTo>
                    <a:pt x="0" y="44233"/>
                  </a:lnTo>
                  <a:close/>
                </a:path>
              </a:pathLst>
            </a:custGeom>
            <a:solidFill>
              <a:srgbClr val="FFFFFF"/>
            </a:solidFill>
          </p:spPr>
        </p:sp>
        <p:sp>
          <p:nvSpPr>
            <p:cNvPr name="TextBox 4" id="4"/>
            <p:cNvSpPr txBox="true"/>
            <p:nvPr/>
          </p:nvSpPr>
          <p:spPr>
            <a:xfrm>
              <a:off x="0" y="-57150"/>
              <a:ext cx="601332" cy="101383"/>
            </a:xfrm>
            <a:prstGeom prst="rect">
              <a:avLst/>
            </a:prstGeom>
          </p:spPr>
          <p:txBody>
            <a:bodyPr anchor="ctr" rtlCol="false" tIns="50800" lIns="50800" bIns="50800" rIns="50800"/>
            <a:lstStyle/>
            <a:p>
              <a:pPr algn="ctr">
                <a:lnSpc>
                  <a:spcPts val="3299"/>
                </a:lnSpc>
              </a:pPr>
            </a:p>
          </p:txBody>
        </p:sp>
      </p:grpSp>
      <p:grpSp>
        <p:nvGrpSpPr>
          <p:cNvPr name="Group 5" id="5"/>
          <p:cNvGrpSpPr/>
          <p:nvPr/>
        </p:nvGrpSpPr>
        <p:grpSpPr>
          <a:xfrm rot="0">
            <a:off x="0" y="0"/>
            <a:ext cx="16192500" cy="172508"/>
            <a:chOff x="0" y="0"/>
            <a:chExt cx="4264691" cy="45434"/>
          </a:xfrm>
        </p:grpSpPr>
        <p:sp>
          <p:nvSpPr>
            <p:cNvPr name="Freeform 6" id="6"/>
            <p:cNvSpPr/>
            <p:nvPr/>
          </p:nvSpPr>
          <p:spPr>
            <a:xfrm flipH="false" flipV="false" rot="0">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FFFFFF"/>
            </a:solidFill>
          </p:spPr>
        </p:sp>
        <p:sp>
          <p:nvSpPr>
            <p:cNvPr name="TextBox 7" id="7"/>
            <p:cNvSpPr txBox="true"/>
            <p:nvPr/>
          </p:nvSpPr>
          <p:spPr>
            <a:xfrm>
              <a:off x="0" y="-57150"/>
              <a:ext cx="4264691" cy="102584"/>
            </a:xfrm>
            <a:prstGeom prst="rect">
              <a:avLst/>
            </a:prstGeom>
          </p:spPr>
          <p:txBody>
            <a:bodyPr anchor="ctr" rtlCol="false" tIns="50800" lIns="50800" bIns="50800" rIns="50800"/>
            <a:lstStyle/>
            <a:p>
              <a:pPr algn="ctr">
                <a:lnSpc>
                  <a:spcPts val="3299"/>
                </a:lnSpc>
              </a:pPr>
            </a:p>
          </p:txBody>
        </p:sp>
      </p:grpSp>
      <p:sp>
        <p:nvSpPr>
          <p:cNvPr name="TextBox 8" id="8"/>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Introduction</a:t>
            </a:r>
          </a:p>
        </p:txBody>
      </p:sp>
      <p:sp>
        <p:nvSpPr>
          <p:cNvPr name="TextBox 9" id="9"/>
          <p:cNvSpPr txBox="true"/>
          <p:nvPr/>
        </p:nvSpPr>
        <p:spPr>
          <a:xfrm rot="0">
            <a:off x="991305" y="2469569"/>
            <a:ext cx="16305390" cy="5549899"/>
          </a:xfrm>
          <a:prstGeom prst="rect">
            <a:avLst/>
          </a:prstGeom>
        </p:spPr>
        <p:txBody>
          <a:bodyPr anchor="t" rtlCol="false" tIns="0" lIns="0" bIns="0" rIns="0">
            <a:spAutoFit/>
          </a:bodyPr>
          <a:lstStyle/>
          <a:p>
            <a:pPr>
              <a:lnSpc>
                <a:spcPts val="4900"/>
              </a:lnSpc>
            </a:pPr>
            <a:r>
              <a:rPr lang="en-US" sz="3500">
                <a:solidFill>
                  <a:srgbClr val="E8D806"/>
                </a:solidFill>
                <a:latin typeface="Canva Sans Bold"/>
              </a:rPr>
              <a:t>Conceptual Dependency Theory</a:t>
            </a:r>
            <a:r>
              <a:rPr lang="en-US" sz="3500">
                <a:solidFill>
                  <a:srgbClr val="FFFFFF"/>
                </a:solidFill>
                <a:latin typeface="Canva Sans Bold"/>
              </a:rPr>
              <a:t>:</a:t>
            </a:r>
            <a:r>
              <a:rPr lang="en-US" sz="3500">
                <a:solidFill>
                  <a:srgbClr val="FFFFFF"/>
                </a:solidFill>
                <a:latin typeface="Canva Sans"/>
              </a:rPr>
              <a:t> Conceptual Dependency Theory is a foundational framework that seeks to understand how humans represent and process knowledge, language, and thought. It delves into the relationships between language and cognition.</a:t>
            </a:r>
          </a:p>
          <a:p>
            <a:pPr>
              <a:lnSpc>
                <a:spcPts val="4900"/>
              </a:lnSpc>
            </a:pPr>
          </a:p>
          <a:p>
            <a:pPr>
              <a:lnSpc>
                <a:spcPts val="4900"/>
              </a:lnSpc>
            </a:pPr>
            <a:r>
              <a:rPr lang="en-US" sz="3500">
                <a:solidFill>
                  <a:srgbClr val="E8D806"/>
                </a:solidFill>
                <a:latin typeface="Canva Sans Bold"/>
              </a:rPr>
              <a:t>Significance</a:t>
            </a:r>
            <a:r>
              <a:rPr lang="en-US" sz="3500">
                <a:solidFill>
                  <a:srgbClr val="FFFFFF"/>
                </a:solidFill>
                <a:latin typeface="Canva Sans"/>
              </a:rPr>
              <a:t>: Emphasize the importance of conceptual dependency theory in linguistics, artificial intelligence, and cognitive science. It provides insights into the fundamental structures of human understanding and is the basis for various applications.</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Semantic Rules</a:t>
            </a:r>
          </a:p>
        </p:txBody>
      </p:sp>
      <p:sp>
        <p:nvSpPr>
          <p:cNvPr name="TextBox 3" id="3"/>
          <p:cNvSpPr txBox="true"/>
          <p:nvPr/>
        </p:nvSpPr>
        <p:spPr>
          <a:xfrm rot="0">
            <a:off x="876675" y="3122145"/>
            <a:ext cx="15659724" cy="4778294"/>
          </a:xfrm>
          <a:prstGeom prst="rect">
            <a:avLst/>
          </a:prstGeom>
        </p:spPr>
        <p:txBody>
          <a:bodyPr anchor="t" rtlCol="false" tIns="0" lIns="0" bIns="0" rIns="0">
            <a:spAutoFit/>
          </a:bodyPr>
          <a:lstStyle/>
          <a:p>
            <a:pPr>
              <a:lnSpc>
                <a:spcPts val="5429"/>
              </a:lnSpc>
            </a:pPr>
          </a:p>
          <a:p>
            <a:pPr marL="837301" indent="-418651" lvl="1">
              <a:lnSpc>
                <a:spcPts val="5429"/>
              </a:lnSpc>
              <a:buFont typeface="Arial"/>
              <a:buChar char="•"/>
            </a:pPr>
            <a:r>
              <a:rPr lang="en-US" sz="3878">
                <a:solidFill>
                  <a:srgbClr val="3EDAD8"/>
                </a:solidFill>
                <a:latin typeface="Canva Sans"/>
              </a:rPr>
              <a:t>Describes the relationship between an ACT (Action) and a PP (Object) of that ACT.</a:t>
            </a:r>
          </a:p>
          <a:p>
            <a:pPr marL="837301" indent="-418651" lvl="1">
              <a:lnSpc>
                <a:spcPts val="5429"/>
              </a:lnSpc>
              <a:buFont typeface="Arial"/>
              <a:buChar char="•"/>
            </a:pPr>
            <a:r>
              <a:rPr lang="en-US" sz="3878">
                <a:solidFill>
                  <a:srgbClr val="3EDAD8"/>
                </a:solidFill>
                <a:latin typeface="Canva Sans"/>
              </a:rPr>
              <a:t>The arrow points toward the ACT since the specific ACT context determines the meaning of the object relation.</a:t>
            </a:r>
          </a:p>
          <a:p>
            <a:pPr marL="837301" indent="-418651" lvl="1">
              <a:lnSpc>
                <a:spcPts val="5429"/>
              </a:lnSpc>
              <a:buFont typeface="Arial"/>
              <a:buChar char="•"/>
            </a:pPr>
            <a:r>
              <a:rPr lang="en-US" sz="3878">
                <a:solidFill>
                  <a:srgbClr val="3EDAD8"/>
                </a:solidFill>
                <a:latin typeface="Canva Sans"/>
              </a:rPr>
              <a:t>Example: "Vivin pushed the table."</a:t>
            </a:r>
          </a:p>
          <a:p>
            <a:pPr marL="837301" indent="-418651" lvl="1">
              <a:lnSpc>
                <a:spcPts val="5429"/>
              </a:lnSpc>
              <a:buFont typeface="Arial"/>
              <a:buChar char="•"/>
            </a:pPr>
            <a:r>
              <a:rPr lang="en-US" sz="3878">
                <a:solidFill>
                  <a:srgbClr val="3EDAD8"/>
                </a:solidFill>
                <a:latin typeface="Canva Sans"/>
              </a:rPr>
              <a:t>CD Representation: Vivin → PROPEL table.</a:t>
            </a:r>
          </a:p>
        </p:txBody>
      </p:sp>
      <p:sp>
        <p:nvSpPr>
          <p:cNvPr name="TextBox 4" id="4"/>
          <p:cNvSpPr txBox="true"/>
          <p:nvPr/>
        </p:nvSpPr>
        <p:spPr>
          <a:xfrm rot="0">
            <a:off x="673975" y="2421105"/>
            <a:ext cx="16756427" cy="777240"/>
          </a:xfrm>
          <a:prstGeom prst="rect">
            <a:avLst/>
          </a:prstGeom>
        </p:spPr>
        <p:txBody>
          <a:bodyPr anchor="t" rtlCol="false" tIns="0" lIns="0" bIns="0" rIns="0">
            <a:spAutoFit/>
          </a:bodyPr>
          <a:lstStyle/>
          <a:p>
            <a:pPr>
              <a:lnSpc>
                <a:spcPts val="6239"/>
              </a:lnSpc>
            </a:pPr>
            <a:r>
              <a:rPr lang="en-US" sz="4799" spc="143">
                <a:solidFill>
                  <a:srgbClr val="E8D806"/>
                </a:solidFill>
                <a:latin typeface="Aileron Bold"/>
              </a:rPr>
              <a:t>Rule 2: ACT ← PP (Actor to Object Relationship)</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Semantic Rules</a:t>
            </a:r>
          </a:p>
        </p:txBody>
      </p:sp>
      <p:sp>
        <p:nvSpPr>
          <p:cNvPr name="TextBox 3" id="3"/>
          <p:cNvSpPr txBox="true"/>
          <p:nvPr/>
        </p:nvSpPr>
        <p:spPr>
          <a:xfrm rot="0">
            <a:off x="876675" y="3122145"/>
            <a:ext cx="15659724" cy="3406694"/>
          </a:xfrm>
          <a:prstGeom prst="rect">
            <a:avLst/>
          </a:prstGeom>
        </p:spPr>
        <p:txBody>
          <a:bodyPr anchor="t" rtlCol="false" tIns="0" lIns="0" bIns="0" rIns="0">
            <a:spAutoFit/>
          </a:bodyPr>
          <a:lstStyle/>
          <a:p>
            <a:pPr>
              <a:lnSpc>
                <a:spcPts val="5429"/>
              </a:lnSpc>
            </a:pPr>
          </a:p>
          <a:p>
            <a:pPr marL="837301" indent="-418651" lvl="1">
              <a:lnSpc>
                <a:spcPts val="5429"/>
              </a:lnSpc>
              <a:buFont typeface="Arial"/>
              <a:buChar char="•"/>
            </a:pPr>
            <a:r>
              <a:rPr lang="en-US" sz="3878">
                <a:solidFill>
                  <a:srgbClr val="3EDAD8"/>
                </a:solidFill>
                <a:latin typeface="Canva Sans"/>
              </a:rPr>
              <a:t>Describes the relationship between two PP's, where one belongs to the set defined by the other.</a:t>
            </a:r>
          </a:p>
          <a:p>
            <a:pPr marL="837301" indent="-418651" lvl="1">
              <a:lnSpc>
                <a:spcPts val="5429"/>
              </a:lnSpc>
              <a:buFont typeface="Arial"/>
              <a:buChar char="•"/>
            </a:pPr>
            <a:r>
              <a:rPr lang="en-US" sz="3878">
                <a:solidFill>
                  <a:srgbClr val="3EDAD8"/>
                </a:solidFill>
                <a:latin typeface="Canva Sans"/>
              </a:rPr>
              <a:t>Example: "Vivin is Engineer."</a:t>
            </a:r>
          </a:p>
          <a:p>
            <a:pPr marL="837301" indent="-418651" lvl="1">
              <a:lnSpc>
                <a:spcPts val="5429"/>
              </a:lnSpc>
              <a:buFont typeface="Arial"/>
              <a:buChar char="•"/>
            </a:pPr>
            <a:r>
              <a:rPr lang="en-US" sz="3878">
                <a:solidFill>
                  <a:srgbClr val="3EDAD8"/>
                </a:solidFill>
                <a:latin typeface="Canva Sans"/>
              </a:rPr>
              <a:t>CD Representation: Vivin → Engineer.</a:t>
            </a:r>
          </a:p>
        </p:txBody>
      </p:sp>
      <p:sp>
        <p:nvSpPr>
          <p:cNvPr name="TextBox 4" id="4"/>
          <p:cNvSpPr txBox="true"/>
          <p:nvPr/>
        </p:nvSpPr>
        <p:spPr>
          <a:xfrm rot="0">
            <a:off x="673975" y="2421105"/>
            <a:ext cx="16756427" cy="777240"/>
          </a:xfrm>
          <a:prstGeom prst="rect">
            <a:avLst/>
          </a:prstGeom>
        </p:spPr>
        <p:txBody>
          <a:bodyPr anchor="t" rtlCol="false" tIns="0" lIns="0" bIns="0" rIns="0">
            <a:spAutoFit/>
          </a:bodyPr>
          <a:lstStyle/>
          <a:p>
            <a:pPr>
              <a:lnSpc>
                <a:spcPts val="6239"/>
              </a:lnSpc>
            </a:pPr>
            <a:r>
              <a:rPr lang="en-US" sz="4799" spc="143">
                <a:solidFill>
                  <a:srgbClr val="E8D806"/>
                </a:solidFill>
                <a:latin typeface="Aileron Bold"/>
              </a:rPr>
              <a:t>Rule 3: PP → PP (Relationship Between Two PP's)</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Semantic Rules</a:t>
            </a:r>
          </a:p>
        </p:txBody>
      </p:sp>
      <p:sp>
        <p:nvSpPr>
          <p:cNvPr name="TextBox 3" id="3"/>
          <p:cNvSpPr txBox="true"/>
          <p:nvPr/>
        </p:nvSpPr>
        <p:spPr>
          <a:xfrm rot="0">
            <a:off x="876675" y="3122145"/>
            <a:ext cx="15659724" cy="3406694"/>
          </a:xfrm>
          <a:prstGeom prst="rect">
            <a:avLst/>
          </a:prstGeom>
        </p:spPr>
        <p:txBody>
          <a:bodyPr anchor="t" rtlCol="false" tIns="0" lIns="0" bIns="0" rIns="0">
            <a:spAutoFit/>
          </a:bodyPr>
          <a:lstStyle/>
          <a:p>
            <a:pPr>
              <a:lnSpc>
                <a:spcPts val="5429"/>
              </a:lnSpc>
            </a:pPr>
          </a:p>
          <a:p>
            <a:pPr marL="837301" indent="-418651" lvl="1">
              <a:lnSpc>
                <a:spcPts val="5429"/>
              </a:lnSpc>
              <a:buFont typeface="Arial"/>
              <a:buChar char="•"/>
            </a:pPr>
            <a:r>
              <a:rPr lang="en-US" sz="3878">
                <a:solidFill>
                  <a:srgbClr val="3EDAD8"/>
                </a:solidFill>
                <a:latin typeface="Canva Sans"/>
              </a:rPr>
              <a:t>Describes the relationship between two PP's, where one belongs to the set defined by the other.</a:t>
            </a:r>
          </a:p>
          <a:p>
            <a:pPr marL="837301" indent="-418651" lvl="1">
              <a:lnSpc>
                <a:spcPts val="5429"/>
              </a:lnSpc>
              <a:buFont typeface="Arial"/>
              <a:buChar char="•"/>
            </a:pPr>
            <a:r>
              <a:rPr lang="en-US" sz="3878">
                <a:solidFill>
                  <a:srgbClr val="3EDAD8"/>
                </a:solidFill>
                <a:latin typeface="Canva Sans"/>
              </a:rPr>
              <a:t>Example: "Vivin is Engineer."</a:t>
            </a:r>
          </a:p>
          <a:p>
            <a:pPr marL="837301" indent="-418651" lvl="1">
              <a:lnSpc>
                <a:spcPts val="5429"/>
              </a:lnSpc>
              <a:buFont typeface="Arial"/>
              <a:buChar char="•"/>
            </a:pPr>
            <a:r>
              <a:rPr lang="en-US" sz="3878">
                <a:solidFill>
                  <a:srgbClr val="3EDAD8"/>
                </a:solidFill>
                <a:latin typeface="Canva Sans"/>
              </a:rPr>
              <a:t>CD Representation: Vivin → Engineer.</a:t>
            </a:r>
          </a:p>
        </p:txBody>
      </p:sp>
      <p:sp>
        <p:nvSpPr>
          <p:cNvPr name="TextBox 4" id="4"/>
          <p:cNvSpPr txBox="true"/>
          <p:nvPr/>
        </p:nvSpPr>
        <p:spPr>
          <a:xfrm rot="0">
            <a:off x="673975" y="2421105"/>
            <a:ext cx="16756427" cy="777240"/>
          </a:xfrm>
          <a:prstGeom prst="rect">
            <a:avLst/>
          </a:prstGeom>
        </p:spPr>
        <p:txBody>
          <a:bodyPr anchor="t" rtlCol="false" tIns="0" lIns="0" bIns="0" rIns="0">
            <a:spAutoFit/>
          </a:bodyPr>
          <a:lstStyle/>
          <a:p>
            <a:pPr>
              <a:lnSpc>
                <a:spcPts val="6239"/>
              </a:lnSpc>
            </a:pPr>
            <a:r>
              <a:rPr lang="en-US" sz="4799" spc="143">
                <a:solidFill>
                  <a:srgbClr val="E8D806"/>
                </a:solidFill>
                <a:latin typeface="Aileron Bold"/>
              </a:rPr>
              <a:t>Rule 3: PP → PP (Relationship Between Two PP's)</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Semantic Rules</a:t>
            </a:r>
          </a:p>
        </p:txBody>
      </p:sp>
      <p:sp>
        <p:nvSpPr>
          <p:cNvPr name="TextBox 3" id="3"/>
          <p:cNvSpPr txBox="true"/>
          <p:nvPr/>
        </p:nvSpPr>
        <p:spPr>
          <a:xfrm rot="0">
            <a:off x="854468" y="2204380"/>
            <a:ext cx="16579064" cy="7697312"/>
          </a:xfrm>
          <a:prstGeom prst="rect">
            <a:avLst/>
          </a:prstGeom>
        </p:spPr>
        <p:txBody>
          <a:bodyPr anchor="t" rtlCol="false" tIns="0" lIns="0" bIns="0" rIns="0">
            <a:spAutoFit/>
          </a:bodyPr>
          <a:lstStyle/>
          <a:p>
            <a:pPr>
              <a:lnSpc>
                <a:spcPts val="5188"/>
              </a:lnSpc>
            </a:pPr>
          </a:p>
          <a:p>
            <a:pPr marL="800170" indent="-400085" lvl="1">
              <a:lnSpc>
                <a:spcPts val="5188"/>
              </a:lnSpc>
              <a:buFont typeface="Arial"/>
              <a:buChar char="•"/>
            </a:pPr>
            <a:r>
              <a:rPr lang="en-US" sz="3706">
                <a:solidFill>
                  <a:srgbClr val="3EDAD8"/>
                </a:solidFill>
                <a:latin typeface="Canva Sans"/>
              </a:rPr>
              <a:t>Describes the relationship between two PP's, one of which provides a particular kind of information about the other.</a:t>
            </a:r>
          </a:p>
          <a:p>
            <a:pPr marL="800170" indent="-400085" lvl="1">
              <a:lnSpc>
                <a:spcPts val="5188"/>
              </a:lnSpc>
              <a:buFont typeface="Arial"/>
              <a:buChar char="•"/>
            </a:pPr>
            <a:r>
              <a:rPr lang="en-US" sz="3706">
                <a:solidFill>
                  <a:srgbClr val="3EDAD8"/>
                </a:solidFill>
                <a:latin typeface="Canva Sans"/>
              </a:rPr>
              <a:t>The three most common types of information to be provided in this way are:</a:t>
            </a:r>
          </a:p>
          <a:p>
            <a:pPr marL="1600340" indent="-533447" lvl="2">
              <a:lnSpc>
                <a:spcPts val="5188"/>
              </a:lnSpc>
              <a:buFont typeface="Arial"/>
              <a:buChar char="⚬"/>
            </a:pPr>
            <a:r>
              <a:rPr lang="en-US" sz="3706">
                <a:solidFill>
                  <a:srgbClr val="3EDAD8"/>
                </a:solidFill>
                <a:latin typeface="Canva Sans"/>
              </a:rPr>
              <a:t>Possession (shown as POSS-BY).</a:t>
            </a:r>
          </a:p>
          <a:p>
            <a:pPr marL="1600340" indent="-533447" lvl="2">
              <a:lnSpc>
                <a:spcPts val="5188"/>
              </a:lnSpc>
              <a:buFont typeface="Arial"/>
              <a:buChar char="⚬"/>
            </a:pPr>
            <a:r>
              <a:rPr lang="en-US" sz="3706">
                <a:solidFill>
                  <a:srgbClr val="3EDAD8"/>
                </a:solidFill>
                <a:latin typeface="Canva Sans"/>
              </a:rPr>
              <a:t>Location (shown as LOC).</a:t>
            </a:r>
          </a:p>
          <a:p>
            <a:pPr marL="1600340" indent="-533447" lvl="2">
              <a:lnSpc>
                <a:spcPts val="5188"/>
              </a:lnSpc>
              <a:buFont typeface="Arial"/>
              <a:buChar char="⚬"/>
            </a:pPr>
            <a:r>
              <a:rPr lang="en-US" sz="3706">
                <a:solidFill>
                  <a:srgbClr val="3EDAD8"/>
                </a:solidFill>
                <a:latin typeface="Canva Sans"/>
              </a:rPr>
              <a:t>Physical containment (shown as CONT).</a:t>
            </a:r>
          </a:p>
          <a:p>
            <a:pPr marL="800170" indent="-400085" lvl="1">
              <a:lnSpc>
                <a:spcPts val="5188"/>
              </a:lnSpc>
              <a:buFont typeface="Arial"/>
              <a:buChar char="•"/>
            </a:pPr>
            <a:r>
              <a:rPr lang="en-US" sz="3706">
                <a:solidFill>
                  <a:srgbClr val="3EDAD8"/>
                </a:solidFill>
                <a:latin typeface="Canva Sans"/>
              </a:rPr>
              <a:t>The direction of the arrow is toward the concept being described. </a:t>
            </a:r>
          </a:p>
          <a:p>
            <a:pPr marL="800170" indent="-400085" lvl="1">
              <a:lnSpc>
                <a:spcPts val="5188"/>
              </a:lnSpc>
              <a:buFont typeface="Arial"/>
              <a:buChar char="•"/>
            </a:pPr>
            <a:r>
              <a:rPr lang="en-US" sz="3706">
                <a:solidFill>
                  <a:srgbClr val="3EDAD8"/>
                </a:solidFill>
                <a:latin typeface="Canva Sans"/>
              </a:rPr>
              <a:t>Example: "Vivin's cat."</a:t>
            </a:r>
          </a:p>
          <a:p>
            <a:pPr>
              <a:lnSpc>
                <a:spcPts val="3928"/>
              </a:lnSpc>
            </a:pPr>
            <a:r>
              <a:rPr lang="en-US" sz="2806">
                <a:solidFill>
                  <a:srgbClr val="3EDAD8"/>
                </a:solidFill>
                <a:latin typeface="Canva Sans"/>
              </a:rPr>
              <a:t>                                                                     poss by</a:t>
            </a:r>
          </a:p>
          <a:p>
            <a:pPr>
              <a:lnSpc>
                <a:spcPts val="5188"/>
              </a:lnSpc>
            </a:pPr>
            <a:r>
              <a:rPr lang="en-US" sz="3706">
                <a:solidFill>
                  <a:srgbClr val="3EDAD8"/>
                </a:solidFill>
                <a:latin typeface="Canva Sans"/>
              </a:rPr>
              <a:t>     </a:t>
            </a:r>
            <a:r>
              <a:rPr lang="en-US" sz="3706">
                <a:solidFill>
                  <a:srgbClr val="3EDAD8"/>
                </a:solidFill>
                <a:latin typeface="Canva Sans"/>
              </a:rPr>
              <a:t>CD Representation: cat ←-------- Vivin.</a:t>
            </a:r>
          </a:p>
        </p:txBody>
      </p:sp>
      <p:sp>
        <p:nvSpPr>
          <p:cNvPr name="TextBox 4" id="4"/>
          <p:cNvSpPr txBox="true"/>
          <p:nvPr/>
        </p:nvSpPr>
        <p:spPr>
          <a:xfrm rot="0">
            <a:off x="765787" y="1858623"/>
            <a:ext cx="16756427" cy="777240"/>
          </a:xfrm>
          <a:prstGeom prst="rect">
            <a:avLst/>
          </a:prstGeom>
        </p:spPr>
        <p:txBody>
          <a:bodyPr anchor="t" rtlCol="false" tIns="0" lIns="0" bIns="0" rIns="0">
            <a:spAutoFit/>
          </a:bodyPr>
          <a:lstStyle/>
          <a:p>
            <a:pPr>
              <a:lnSpc>
                <a:spcPts val="6239"/>
              </a:lnSpc>
            </a:pPr>
            <a:r>
              <a:rPr lang="en-US" sz="4799" spc="143">
                <a:solidFill>
                  <a:srgbClr val="E8D806"/>
                </a:solidFill>
                <a:latin typeface="Aileron Bold"/>
              </a:rPr>
              <a:t>Rule 4: PP - PP (Concept to Concept Relationship)</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496612" y="710988"/>
            <a:ext cx="17111152" cy="953771"/>
          </a:xfrm>
          <a:prstGeom prst="rect">
            <a:avLst/>
          </a:prstGeom>
        </p:spPr>
        <p:txBody>
          <a:bodyPr anchor="t" rtlCol="false" tIns="0" lIns="0" bIns="0" rIns="0">
            <a:spAutoFit/>
          </a:bodyPr>
          <a:lstStyle/>
          <a:p>
            <a:pPr algn="ctr">
              <a:lnSpc>
                <a:spcPts val="7669"/>
              </a:lnSpc>
            </a:pPr>
            <a:r>
              <a:rPr lang="en-US" sz="5899" spc="176">
                <a:solidFill>
                  <a:srgbClr val="E8D806"/>
                </a:solidFill>
                <a:latin typeface="Aileron Heavy"/>
              </a:rPr>
              <a:t>Inferences Associated with Primitive Acts:</a:t>
            </a:r>
          </a:p>
        </p:txBody>
      </p:sp>
      <p:sp>
        <p:nvSpPr>
          <p:cNvPr name="TextBox 3" id="3"/>
          <p:cNvSpPr txBox="true"/>
          <p:nvPr/>
        </p:nvSpPr>
        <p:spPr>
          <a:xfrm rot="0">
            <a:off x="765787" y="1958468"/>
            <a:ext cx="16756427" cy="7925435"/>
          </a:xfrm>
          <a:prstGeom prst="rect">
            <a:avLst/>
          </a:prstGeom>
        </p:spPr>
        <p:txBody>
          <a:bodyPr anchor="t" rtlCol="false" tIns="0" lIns="0" bIns="0" rIns="0">
            <a:spAutoFit/>
          </a:bodyPr>
          <a:lstStyle/>
          <a:p>
            <a:pPr>
              <a:lnSpc>
                <a:spcPts val="4809"/>
              </a:lnSpc>
            </a:pPr>
          </a:p>
          <a:p>
            <a:pPr marL="798829" indent="-399415" lvl="1">
              <a:lnSpc>
                <a:spcPts val="4809"/>
              </a:lnSpc>
              <a:buFont typeface="Arial"/>
              <a:buChar char="•"/>
            </a:pPr>
            <a:r>
              <a:rPr lang="en-US" sz="3699" spc="110">
                <a:solidFill>
                  <a:srgbClr val="3EDAD8"/>
                </a:solidFill>
                <a:latin typeface="Aileron"/>
              </a:rPr>
              <a:t>General inferences are stored with each primitive act, red</a:t>
            </a:r>
            <a:r>
              <a:rPr lang="en-US" sz="3699" spc="110">
                <a:solidFill>
                  <a:srgbClr val="3EDAD8"/>
                </a:solidFill>
                <a:latin typeface="Aileron"/>
              </a:rPr>
              <a:t>ucing the need for explicit inferences with each concept.</a:t>
            </a:r>
          </a:p>
          <a:p>
            <a:pPr marL="798829" indent="-399415" lvl="1">
              <a:lnSpc>
                <a:spcPts val="4809"/>
              </a:lnSpc>
              <a:buFont typeface="Arial"/>
              <a:buChar char="•"/>
            </a:pPr>
            <a:r>
              <a:rPr lang="en-US" sz="3699" spc="110">
                <a:solidFill>
                  <a:srgbClr val="3EDAD8"/>
                </a:solidFill>
                <a:latin typeface="Aileron"/>
              </a:rPr>
              <a:t>For example, from the sentence "Ram killed Ravan," we can infer "Ravan is dead."</a:t>
            </a:r>
          </a:p>
          <a:p>
            <a:pPr marL="798829" indent="-399415" lvl="1">
              <a:lnSpc>
                <a:spcPts val="4809"/>
              </a:lnSpc>
              <a:buFont typeface="Arial"/>
              <a:buChar char="•"/>
            </a:pPr>
            <a:r>
              <a:rPr lang="en-US" sz="3699" spc="110">
                <a:solidFill>
                  <a:srgbClr val="3EDAD8"/>
                </a:solidFill>
                <a:latin typeface="Aileron"/>
              </a:rPr>
              <a:t>Example related to Primitive Act INGEST:</a:t>
            </a:r>
          </a:p>
          <a:p>
            <a:pPr marL="798829" indent="-399415" lvl="1">
              <a:lnSpc>
                <a:spcPts val="4809"/>
              </a:lnSpc>
              <a:buFont typeface="Arial"/>
              <a:buChar char="•"/>
            </a:pPr>
            <a:r>
              <a:rPr lang="en-US" sz="3699" spc="110">
                <a:solidFill>
                  <a:srgbClr val="3EDAD8"/>
                </a:solidFill>
                <a:latin typeface="Aileron"/>
              </a:rPr>
              <a:t>Associated Sentences:</a:t>
            </a:r>
          </a:p>
          <a:p>
            <a:pPr marL="1597659" indent="-532553" lvl="2">
              <a:lnSpc>
                <a:spcPts val="4809"/>
              </a:lnSpc>
              <a:buFont typeface="Arial"/>
              <a:buChar char="•"/>
            </a:pPr>
            <a:r>
              <a:rPr lang="en-US" sz="3699" spc="110">
                <a:solidFill>
                  <a:srgbClr val="3EDAD8"/>
                </a:solidFill>
                <a:latin typeface="Aileron"/>
              </a:rPr>
              <a:t>The object ingested is no longer available in its original form.</a:t>
            </a:r>
          </a:p>
          <a:p>
            <a:pPr marL="1597659" indent="-532553" lvl="2">
              <a:lnSpc>
                <a:spcPts val="4809"/>
              </a:lnSpc>
              <a:buFont typeface="Arial"/>
              <a:buChar char="•"/>
            </a:pPr>
            <a:r>
              <a:rPr lang="en-US" sz="3699" spc="110">
                <a:solidFill>
                  <a:srgbClr val="3EDAD8"/>
                </a:solidFill>
                <a:latin typeface="Aileron"/>
              </a:rPr>
              <a:t>If the object is edible, the actor has reduced hunger.</a:t>
            </a:r>
          </a:p>
          <a:p>
            <a:pPr marL="1597659" indent="-532553" lvl="2">
              <a:lnSpc>
                <a:spcPts val="4809"/>
              </a:lnSpc>
              <a:buFont typeface="Arial"/>
              <a:buChar char="•"/>
            </a:pPr>
            <a:r>
              <a:rPr lang="en-US" sz="3699" spc="110">
                <a:solidFill>
                  <a:srgbClr val="3EDAD8"/>
                </a:solidFill>
                <a:latin typeface="Aileron"/>
              </a:rPr>
              <a:t>If the object is toxic, the actor's health is adversely affected.</a:t>
            </a:r>
          </a:p>
          <a:p>
            <a:pPr marL="1597659" indent="-532553" lvl="2">
              <a:lnSpc>
                <a:spcPts val="4809"/>
              </a:lnSpc>
              <a:buFont typeface="Arial"/>
              <a:buChar char="•"/>
            </a:pPr>
            <a:r>
              <a:rPr lang="en-US" sz="3699" spc="110">
                <a:solidFill>
                  <a:srgbClr val="3EDAD8"/>
                </a:solidFill>
                <a:latin typeface="Aileron"/>
              </a:rPr>
              <a:t>The physical position of the object has changed, so PTRANS is inferred.</a:t>
            </a:r>
          </a:p>
          <a:p>
            <a:pPr>
              <a:lnSpc>
                <a:spcPts val="4809"/>
              </a:lnSpc>
            </a:pP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496612" y="710988"/>
            <a:ext cx="17111152" cy="953771"/>
          </a:xfrm>
          <a:prstGeom prst="rect">
            <a:avLst/>
          </a:prstGeom>
        </p:spPr>
        <p:txBody>
          <a:bodyPr anchor="t" rtlCol="false" tIns="0" lIns="0" bIns="0" rIns="0">
            <a:spAutoFit/>
          </a:bodyPr>
          <a:lstStyle/>
          <a:p>
            <a:pPr algn="ctr">
              <a:lnSpc>
                <a:spcPts val="7669"/>
              </a:lnSpc>
            </a:pPr>
            <a:r>
              <a:rPr lang="en-US" sz="5899" spc="176">
                <a:solidFill>
                  <a:srgbClr val="E8D806"/>
                </a:solidFill>
                <a:latin typeface="Aileron Heavy"/>
              </a:rPr>
              <a:t>Problems with CD Representation:</a:t>
            </a:r>
          </a:p>
        </p:txBody>
      </p:sp>
      <p:sp>
        <p:nvSpPr>
          <p:cNvPr name="TextBox 3" id="3"/>
          <p:cNvSpPr txBox="true"/>
          <p:nvPr/>
        </p:nvSpPr>
        <p:spPr>
          <a:xfrm rot="0">
            <a:off x="405001" y="2927552"/>
            <a:ext cx="17294374" cy="4393795"/>
          </a:xfrm>
          <a:prstGeom prst="rect">
            <a:avLst/>
          </a:prstGeom>
        </p:spPr>
        <p:txBody>
          <a:bodyPr anchor="t" rtlCol="false" tIns="0" lIns="0" bIns="0" rIns="0">
            <a:spAutoFit/>
          </a:bodyPr>
          <a:lstStyle/>
          <a:p>
            <a:pPr marL="824475" indent="-412238" lvl="1">
              <a:lnSpc>
                <a:spcPts val="4964"/>
              </a:lnSpc>
              <a:buFont typeface="Arial"/>
              <a:buChar char="•"/>
            </a:pPr>
            <a:r>
              <a:rPr lang="en-US" sz="3818" spc="114">
                <a:solidFill>
                  <a:srgbClr val="3EDAD8"/>
                </a:solidFill>
                <a:latin typeface="Aileron"/>
              </a:rPr>
              <a:t>Difficult to construct the original sentence from its corresponding CD representation.</a:t>
            </a:r>
          </a:p>
          <a:p>
            <a:pPr marL="824475" indent="-412238" lvl="1">
              <a:lnSpc>
                <a:spcPts val="4964"/>
              </a:lnSpc>
              <a:buFont typeface="Arial"/>
              <a:buChar char="•"/>
            </a:pPr>
            <a:r>
              <a:rPr lang="en-US" sz="3818" spc="114">
                <a:solidFill>
                  <a:srgbClr val="3EDAD8"/>
                </a:solidFill>
                <a:latin typeface="Aileron"/>
              </a:rPr>
              <a:t>CD representation is not a general-purpose knowledge representation method since it primarily focuses on event representation and related information.</a:t>
            </a:r>
          </a:p>
          <a:p>
            <a:pPr marL="824475" indent="-412238" lvl="1">
              <a:lnSpc>
                <a:spcPts val="4964"/>
              </a:lnSpc>
              <a:buFont typeface="Arial"/>
              <a:buChar char="•"/>
            </a:pPr>
            <a:r>
              <a:rPr lang="en-US" sz="3818" spc="114">
                <a:solidFill>
                  <a:srgbClr val="3EDAD8"/>
                </a:solidFill>
                <a:latin typeface="Aileron"/>
              </a:rPr>
              <a:t>Rules need to be meticulously designed for each primitive action to ensure semantically correct interpretations.</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496612" y="710988"/>
            <a:ext cx="17111152" cy="953771"/>
          </a:xfrm>
          <a:prstGeom prst="rect">
            <a:avLst/>
          </a:prstGeom>
        </p:spPr>
        <p:txBody>
          <a:bodyPr anchor="t" rtlCol="false" tIns="0" lIns="0" bIns="0" rIns="0">
            <a:spAutoFit/>
          </a:bodyPr>
          <a:lstStyle/>
          <a:p>
            <a:pPr algn="ctr">
              <a:lnSpc>
                <a:spcPts val="7669"/>
              </a:lnSpc>
            </a:pPr>
            <a:r>
              <a:rPr lang="en-US" sz="5899" spc="176">
                <a:solidFill>
                  <a:srgbClr val="E8D806"/>
                </a:solidFill>
                <a:latin typeface="Aileron Heavy"/>
              </a:rPr>
              <a:t>Advantages of CD Representation:</a:t>
            </a:r>
          </a:p>
        </p:txBody>
      </p:sp>
      <p:sp>
        <p:nvSpPr>
          <p:cNvPr name="TextBox 3" id="3"/>
          <p:cNvSpPr txBox="true"/>
          <p:nvPr/>
        </p:nvSpPr>
        <p:spPr>
          <a:xfrm rot="0">
            <a:off x="835739" y="2255308"/>
            <a:ext cx="17294374" cy="6904751"/>
          </a:xfrm>
          <a:prstGeom prst="rect">
            <a:avLst/>
          </a:prstGeom>
        </p:spPr>
        <p:txBody>
          <a:bodyPr anchor="t" rtlCol="false" tIns="0" lIns="0" bIns="0" rIns="0">
            <a:spAutoFit/>
          </a:bodyPr>
          <a:lstStyle/>
          <a:p>
            <a:pPr marL="824475" indent="-412238" lvl="1">
              <a:lnSpc>
                <a:spcPts val="4964"/>
              </a:lnSpc>
              <a:buFont typeface="Arial"/>
              <a:buChar char="•"/>
            </a:pPr>
            <a:r>
              <a:rPr lang="en-US" sz="3818" spc="114">
                <a:solidFill>
                  <a:srgbClr val="3EDAD8"/>
                </a:solidFill>
                <a:latin typeface="Aileron"/>
              </a:rPr>
              <a:t>Ambitious attempt to represent information in a language-independent way.</a:t>
            </a:r>
          </a:p>
          <a:p>
            <a:pPr marL="824475" indent="-412238" lvl="1">
              <a:lnSpc>
                <a:spcPts val="4964"/>
              </a:lnSpc>
              <a:buFont typeface="Arial"/>
              <a:buChar char="•"/>
            </a:pPr>
            <a:r>
              <a:rPr lang="en-US" sz="3818" spc="114">
                <a:solidFill>
                  <a:srgbClr val="3EDAD8"/>
                </a:solidFill>
                <a:latin typeface="Aileron"/>
              </a:rPr>
              <a:t>Decomposes words into primitives, allowing language processing to focus on general concepts rather than individual words.</a:t>
            </a:r>
          </a:p>
          <a:p>
            <a:pPr marL="824475" indent="-412238" lvl="1">
              <a:lnSpc>
                <a:spcPts val="4964"/>
              </a:lnSpc>
              <a:buFont typeface="Arial"/>
              <a:buChar char="•"/>
            </a:pPr>
            <a:r>
              <a:rPr lang="en-US" sz="3818" spc="114">
                <a:solidFill>
                  <a:srgbClr val="3EDAD8"/>
                </a:solidFill>
                <a:latin typeface="Aileron"/>
              </a:rPr>
              <a:t>Canonical representation captures commonalities across different words and structures.</a:t>
            </a:r>
          </a:p>
          <a:p>
            <a:pPr marL="824475" indent="-412238" lvl="1">
              <a:lnSpc>
                <a:spcPts val="4964"/>
              </a:lnSpc>
              <a:buFont typeface="Arial"/>
              <a:buChar char="•"/>
            </a:pPr>
            <a:r>
              <a:rPr lang="en-US" sz="3818" spc="114">
                <a:solidFill>
                  <a:srgbClr val="3EDAD8"/>
                </a:solidFill>
                <a:latin typeface="Aileron"/>
              </a:rPr>
              <a:t>Enhances prospects for machine translation.</a:t>
            </a:r>
          </a:p>
          <a:p>
            <a:pPr marL="824475" indent="-412238" lvl="1">
              <a:lnSpc>
                <a:spcPts val="4964"/>
              </a:lnSpc>
              <a:buFont typeface="Arial"/>
              <a:buChar char="•"/>
            </a:pPr>
            <a:r>
              <a:rPr lang="en-US" sz="3818" spc="114">
                <a:solidFill>
                  <a:srgbClr val="3EDAD8"/>
                </a:solidFill>
                <a:latin typeface="Aileron"/>
              </a:rPr>
              <a:t>Facilitates inference, allowing for the deduction of properties of unknown words.</a:t>
            </a:r>
          </a:p>
          <a:p>
            <a:pPr marL="824475" indent="-412238" lvl="1">
              <a:lnSpc>
                <a:spcPts val="4964"/>
              </a:lnSpc>
              <a:buFont typeface="Arial"/>
              <a:buChar char="•"/>
            </a:pPr>
            <a:r>
              <a:rPr lang="en-US" sz="3818" spc="114">
                <a:solidFill>
                  <a:srgbClr val="3EDAD8"/>
                </a:solidFill>
                <a:latin typeface="Aileron"/>
              </a:rPr>
              <a:t>Inferences are attached to general concepts, making inference rules more manageable.</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496612" y="710988"/>
            <a:ext cx="17111152" cy="953771"/>
          </a:xfrm>
          <a:prstGeom prst="rect">
            <a:avLst/>
          </a:prstGeom>
        </p:spPr>
        <p:txBody>
          <a:bodyPr anchor="t" rtlCol="false" tIns="0" lIns="0" bIns="0" rIns="0">
            <a:spAutoFit/>
          </a:bodyPr>
          <a:lstStyle/>
          <a:p>
            <a:pPr algn="ctr">
              <a:lnSpc>
                <a:spcPts val="7669"/>
              </a:lnSpc>
            </a:pPr>
            <a:r>
              <a:rPr lang="en-US" sz="5899" spc="176">
                <a:solidFill>
                  <a:srgbClr val="E8D806"/>
                </a:solidFill>
                <a:latin typeface="Aileron Heavy"/>
              </a:rPr>
              <a:t>Limitations of CD Representation:</a:t>
            </a:r>
          </a:p>
        </p:txBody>
      </p:sp>
      <p:sp>
        <p:nvSpPr>
          <p:cNvPr name="TextBox 3" id="3"/>
          <p:cNvSpPr txBox="true"/>
          <p:nvPr/>
        </p:nvSpPr>
        <p:spPr>
          <a:xfrm rot="0">
            <a:off x="835739" y="1940983"/>
            <a:ext cx="17294374" cy="7533401"/>
          </a:xfrm>
          <a:prstGeom prst="rect">
            <a:avLst/>
          </a:prstGeom>
        </p:spPr>
        <p:txBody>
          <a:bodyPr anchor="t" rtlCol="false" tIns="0" lIns="0" bIns="0" rIns="0">
            <a:spAutoFit/>
          </a:bodyPr>
          <a:lstStyle/>
          <a:p>
            <a:pPr marL="824475" indent="-412238" lvl="1">
              <a:lnSpc>
                <a:spcPts val="4964"/>
              </a:lnSpc>
              <a:buFont typeface="Arial"/>
              <a:buChar char="•"/>
            </a:pPr>
            <a:r>
              <a:rPr lang="en-US" sz="3818" spc="114">
                <a:solidFill>
                  <a:srgbClr val="3EDAD8"/>
                </a:solidFill>
                <a:latin typeface="Aileron"/>
              </a:rPr>
              <a:t>Incompleteness</a:t>
            </a:r>
          </a:p>
          <a:p>
            <a:pPr marL="824475" indent="-412238" lvl="1">
              <a:lnSpc>
                <a:spcPts val="4964"/>
              </a:lnSpc>
              <a:buFont typeface="Arial"/>
              <a:buChar char="•"/>
            </a:pPr>
            <a:r>
              <a:rPr lang="en-US" sz="3818" spc="114">
                <a:solidFill>
                  <a:srgbClr val="3EDAD8"/>
                </a:solidFill>
                <a:latin typeface="Aileron"/>
              </a:rPr>
              <a:t>No quantification</a:t>
            </a:r>
          </a:p>
          <a:p>
            <a:pPr marL="824475" indent="-412238" lvl="1">
              <a:lnSpc>
                <a:spcPts val="4964"/>
              </a:lnSpc>
              <a:buFont typeface="Arial"/>
              <a:buChar char="•"/>
            </a:pPr>
            <a:r>
              <a:rPr lang="en-US" sz="3818" spc="114">
                <a:solidFill>
                  <a:srgbClr val="3EDAD8"/>
                </a:solidFill>
                <a:latin typeface="Aileron"/>
              </a:rPr>
              <a:t>No hierarchy for objects (and actions), as everything is considered primitive.</a:t>
            </a:r>
          </a:p>
          <a:p>
            <a:pPr marL="824475" indent="-412238" lvl="1">
              <a:lnSpc>
                <a:spcPts val="4964"/>
              </a:lnSpc>
              <a:buFont typeface="Arial"/>
              <a:buChar char="•"/>
            </a:pPr>
            <a:r>
              <a:rPr lang="en-US" sz="3818" spc="114">
                <a:solidFill>
                  <a:srgbClr val="3EDAD8"/>
                </a:solidFill>
                <a:latin typeface="Aileron"/>
              </a:rPr>
              <a:t>Primitives may not always be truly atomic; for example, "MOVE to a doctor" involves smaller actions.</a:t>
            </a:r>
          </a:p>
          <a:p>
            <a:pPr marL="824475" indent="-412238" lvl="1">
              <a:lnSpc>
                <a:spcPts val="4964"/>
              </a:lnSpc>
              <a:buFont typeface="Arial"/>
              <a:buChar char="•"/>
            </a:pPr>
            <a:r>
              <a:rPr lang="en-US" sz="3818" spc="114">
                <a:solidFill>
                  <a:srgbClr val="3EDAD8"/>
                </a:solidFill>
                <a:latin typeface="Aileron"/>
              </a:rPr>
              <a:t>Primitives can be composed of other primitives (e.g., a PTRANS may consist of many smaller PTRANS's).</a:t>
            </a:r>
          </a:p>
          <a:p>
            <a:pPr marL="824475" indent="-412238" lvl="1">
              <a:lnSpc>
                <a:spcPts val="4964"/>
              </a:lnSpc>
              <a:buFont typeface="Arial"/>
              <a:buChar char="•"/>
            </a:pPr>
            <a:r>
              <a:rPr lang="en-US" sz="3818" spc="114">
                <a:solidFill>
                  <a:srgbClr val="3EDAD8"/>
                </a:solidFill>
                <a:latin typeface="Aileron"/>
              </a:rPr>
              <a:t>Lack of higher-level concepts.</a:t>
            </a:r>
          </a:p>
          <a:p>
            <a:pPr marL="824475" indent="-412238" lvl="1">
              <a:lnSpc>
                <a:spcPts val="4964"/>
              </a:lnSpc>
              <a:buFont typeface="Arial"/>
              <a:buChar char="•"/>
            </a:pPr>
            <a:r>
              <a:rPr lang="en-US" sz="3818" spc="114">
                <a:solidFill>
                  <a:srgbClr val="3EDAD8"/>
                </a:solidFill>
                <a:latin typeface="Aileron"/>
              </a:rPr>
              <a:t>Many inferences are not organized around primitives. For instance, "Mihir bought a book" =&gt; "at the store," "Mihir bought books" =&gt; "Mihir likes reading," "Mihir got a gun" =&gt; "to threaten or shoot someone."</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Freeform 2" id="2"/>
          <p:cNvSpPr/>
          <p:nvPr/>
        </p:nvSpPr>
        <p:spPr>
          <a:xfrm flipH="false" flipV="false" rot="0">
            <a:off x="4636603" y="1959535"/>
            <a:ext cx="7706829" cy="6367931"/>
          </a:xfrm>
          <a:custGeom>
            <a:avLst/>
            <a:gdLst/>
            <a:ahLst/>
            <a:cxnLst/>
            <a:rect r="r" b="b" t="t" l="l"/>
            <a:pathLst>
              <a:path h="6367931" w="7706829">
                <a:moveTo>
                  <a:pt x="0" y="0"/>
                </a:moveTo>
                <a:lnTo>
                  <a:pt x="7706830" y="0"/>
                </a:lnTo>
                <a:lnTo>
                  <a:pt x="7706830" y="6367930"/>
                </a:lnTo>
                <a:lnTo>
                  <a:pt x="0" y="63679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grpSp>
        <p:nvGrpSpPr>
          <p:cNvPr name="Group 2" id="2"/>
          <p:cNvGrpSpPr/>
          <p:nvPr/>
        </p:nvGrpSpPr>
        <p:grpSpPr>
          <a:xfrm rot="0">
            <a:off x="16192500" y="10137246"/>
            <a:ext cx="2283181" cy="167947"/>
            <a:chOff x="0" y="0"/>
            <a:chExt cx="601332" cy="44233"/>
          </a:xfrm>
        </p:grpSpPr>
        <p:sp>
          <p:nvSpPr>
            <p:cNvPr name="Freeform 3" id="3"/>
            <p:cNvSpPr/>
            <p:nvPr/>
          </p:nvSpPr>
          <p:spPr>
            <a:xfrm flipH="false" flipV="false" rot="0">
              <a:off x="0" y="0"/>
              <a:ext cx="601332" cy="44233"/>
            </a:xfrm>
            <a:custGeom>
              <a:avLst/>
              <a:gdLst/>
              <a:ahLst/>
              <a:cxnLst/>
              <a:rect r="r" b="b" t="t" l="l"/>
              <a:pathLst>
                <a:path h="44233" w="601332">
                  <a:moveTo>
                    <a:pt x="0" y="0"/>
                  </a:moveTo>
                  <a:lnTo>
                    <a:pt x="601332" y="0"/>
                  </a:lnTo>
                  <a:lnTo>
                    <a:pt x="601332" y="44233"/>
                  </a:lnTo>
                  <a:lnTo>
                    <a:pt x="0" y="44233"/>
                  </a:lnTo>
                  <a:close/>
                </a:path>
              </a:pathLst>
            </a:custGeom>
            <a:solidFill>
              <a:srgbClr val="FFFFFF"/>
            </a:solidFill>
          </p:spPr>
        </p:sp>
        <p:sp>
          <p:nvSpPr>
            <p:cNvPr name="TextBox 4" id="4"/>
            <p:cNvSpPr txBox="true"/>
            <p:nvPr/>
          </p:nvSpPr>
          <p:spPr>
            <a:xfrm>
              <a:off x="0" y="-57150"/>
              <a:ext cx="601332" cy="101383"/>
            </a:xfrm>
            <a:prstGeom prst="rect">
              <a:avLst/>
            </a:prstGeom>
          </p:spPr>
          <p:txBody>
            <a:bodyPr anchor="ctr" rtlCol="false" tIns="50800" lIns="50800" bIns="50800" rIns="50800"/>
            <a:lstStyle/>
            <a:p>
              <a:pPr algn="ctr">
                <a:lnSpc>
                  <a:spcPts val="3299"/>
                </a:lnSpc>
              </a:pPr>
            </a:p>
          </p:txBody>
        </p:sp>
      </p:grpSp>
      <p:grpSp>
        <p:nvGrpSpPr>
          <p:cNvPr name="Group 5" id="5"/>
          <p:cNvGrpSpPr/>
          <p:nvPr/>
        </p:nvGrpSpPr>
        <p:grpSpPr>
          <a:xfrm rot="0">
            <a:off x="0" y="0"/>
            <a:ext cx="16192500" cy="172508"/>
            <a:chOff x="0" y="0"/>
            <a:chExt cx="4264691" cy="45434"/>
          </a:xfrm>
        </p:grpSpPr>
        <p:sp>
          <p:nvSpPr>
            <p:cNvPr name="Freeform 6" id="6"/>
            <p:cNvSpPr/>
            <p:nvPr/>
          </p:nvSpPr>
          <p:spPr>
            <a:xfrm flipH="false" flipV="false" rot="0">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FFFFFF"/>
            </a:solidFill>
          </p:spPr>
        </p:sp>
        <p:sp>
          <p:nvSpPr>
            <p:cNvPr name="TextBox 7" id="7"/>
            <p:cNvSpPr txBox="true"/>
            <p:nvPr/>
          </p:nvSpPr>
          <p:spPr>
            <a:xfrm>
              <a:off x="0" y="-57150"/>
              <a:ext cx="4264691" cy="102584"/>
            </a:xfrm>
            <a:prstGeom prst="rect">
              <a:avLst/>
            </a:prstGeom>
          </p:spPr>
          <p:txBody>
            <a:bodyPr anchor="ctr" rtlCol="false" tIns="50800" lIns="50800" bIns="50800" rIns="50800"/>
            <a:lstStyle/>
            <a:p>
              <a:pPr algn="ctr">
                <a:lnSpc>
                  <a:spcPts val="3299"/>
                </a:lnSpc>
              </a:pPr>
            </a:p>
          </p:txBody>
        </p:sp>
      </p:grpSp>
      <p:sp>
        <p:nvSpPr>
          <p:cNvPr name="TextBox 8" id="8"/>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Introduction</a:t>
            </a:r>
          </a:p>
        </p:txBody>
      </p:sp>
      <p:sp>
        <p:nvSpPr>
          <p:cNvPr name="TextBox 9" id="9"/>
          <p:cNvSpPr txBox="true"/>
          <p:nvPr/>
        </p:nvSpPr>
        <p:spPr>
          <a:xfrm rot="0">
            <a:off x="991305" y="2469569"/>
            <a:ext cx="16305390" cy="1835149"/>
          </a:xfrm>
          <a:prstGeom prst="rect">
            <a:avLst/>
          </a:prstGeom>
        </p:spPr>
        <p:txBody>
          <a:bodyPr anchor="t" rtlCol="false" tIns="0" lIns="0" bIns="0" rIns="0">
            <a:spAutoFit/>
          </a:bodyPr>
          <a:lstStyle/>
          <a:p>
            <a:pPr marL="755659" indent="-377829" lvl="1">
              <a:lnSpc>
                <a:spcPts val="4900"/>
              </a:lnSpc>
              <a:buFont typeface="Arial"/>
              <a:buChar char="•"/>
            </a:pPr>
            <a:r>
              <a:rPr lang="en-US" sz="3500">
                <a:solidFill>
                  <a:srgbClr val="E8D806"/>
                </a:solidFill>
                <a:latin typeface="Canva Sans Bold"/>
              </a:rPr>
              <a:t>Historical Background: </a:t>
            </a:r>
            <a:r>
              <a:rPr lang="en-US" sz="3500">
                <a:solidFill>
                  <a:srgbClr val="FFFFFF"/>
                </a:solidFill>
                <a:latin typeface="Canva Sans"/>
              </a:rPr>
              <a:t>Briefly mention that the theory was developed by Roger Schank and Robert Abelson in the late 1970s. It has since evolved and i</a:t>
            </a:r>
            <a:r>
              <a:rPr lang="en-US" sz="3500">
                <a:solidFill>
                  <a:srgbClr val="FFFFFF"/>
                </a:solidFill>
                <a:latin typeface="Canva Sans"/>
              </a:rPr>
              <a:t>nfluenced various fields.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Introduction</a:t>
            </a:r>
          </a:p>
        </p:txBody>
      </p:sp>
      <p:sp>
        <p:nvSpPr>
          <p:cNvPr name="TextBox 3" id="3"/>
          <p:cNvSpPr txBox="true"/>
          <p:nvPr/>
        </p:nvSpPr>
        <p:spPr>
          <a:xfrm rot="0">
            <a:off x="1775869" y="2479389"/>
            <a:ext cx="17029199" cy="1455421"/>
          </a:xfrm>
          <a:prstGeom prst="rect">
            <a:avLst/>
          </a:prstGeom>
        </p:spPr>
        <p:txBody>
          <a:bodyPr anchor="t" rtlCol="false" tIns="0" lIns="0" bIns="0" rIns="0">
            <a:spAutoFit/>
          </a:bodyPr>
          <a:lstStyle/>
          <a:p>
            <a:pPr marL="906775" indent="-453388" lvl="1">
              <a:lnSpc>
                <a:spcPts val="5879"/>
              </a:lnSpc>
              <a:buFont typeface="Arial"/>
              <a:buChar char="•"/>
            </a:pPr>
            <a:r>
              <a:rPr lang="en-US" sz="4199">
                <a:solidFill>
                  <a:srgbClr val="3EDAD8"/>
                </a:solidFill>
                <a:latin typeface="Canva Sans"/>
              </a:rPr>
              <a:t>CD Focuses on Events and Actions and has Actions, Object and Actor</a:t>
            </a:r>
          </a:p>
        </p:txBody>
      </p:sp>
      <p:sp>
        <p:nvSpPr>
          <p:cNvPr name="TextBox 4" id="4"/>
          <p:cNvSpPr txBox="true"/>
          <p:nvPr/>
        </p:nvSpPr>
        <p:spPr>
          <a:xfrm rot="0">
            <a:off x="2059877" y="4600955"/>
            <a:ext cx="13860045" cy="2249195"/>
          </a:xfrm>
          <a:prstGeom prst="rect">
            <a:avLst/>
          </a:prstGeom>
        </p:spPr>
        <p:txBody>
          <a:bodyPr anchor="t" rtlCol="false" tIns="0" lIns="0" bIns="0" rIns="0">
            <a:spAutoFit/>
          </a:bodyPr>
          <a:lstStyle/>
          <a:p>
            <a:pPr algn="just" marL="936458" indent="-468229" lvl="1">
              <a:lnSpc>
                <a:spcPts val="6072"/>
              </a:lnSpc>
              <a:buFont typeface="Arial"/>
              <a:buChar char="•"/>
            </a:pPr>
            <a:r>
              <a:rPr lang="en-US" sz="4337">
                <a:solidFill>
                  <a:srgbClr val="E8D806"/>
                </a:solidFill>
                <a:latin typeface="Canva Sans Bold"/>
              </a:rPr>
              <a:t>Actor</a:t>
            </a:r>
            <a:r>
              <a:rPr lang="en-US" sz="4337">
                <a:solidFill>
                  <a:srgbClr val="3EDAD8"/>
                </a:solidFill>
                <a:latin typeface="Canva Sans"/>
              </a:rPr>
              <a:t>: Represents who or what is involved.</a:t>
            </a:r>
          </a:p>
          <a:p>
            <a:pPr algn="just" marL="936458" indent="-468229" lvl="1">
              <a:lnSpc>
                <a:spcPts val="6072"/>
              </a:lnSpc>
              <a:buFont typeface="Arial"/>
              <a:buChar char="•"/>
            </a:pPr>
            <a:r>
              <a:rPr lang="en-US" sz="4337">
                <a:solidFill>
                  <a:srgbClr val="E8D806"/>
                </a:solidFill>
                <a:latin typeface="Canva Sans Bold"/>
              </a:rPr>
              <a:t>Action</a:t>
            </a:r>
            <a:r>
              <a:rPr lang="en-US" sz="4337">
                <a:solidFill>
                  <a:srgbClr val="3EDAD8"/>
                </a:solidFill>
                <a:latin typeface="Canva Sans"/>
              </a:rPr>
              <a:t>: Depicts the activity or event.</a:t>
            </a:r>
          </a:p>
          <a:p>
            <a:pPr algn="just" marL="936458" indent="-468229" lvl="1">
              <a:lnSpc>
                <a:spcPts val="6072"/>
              </a:lnSpc>
              <a:buFont typeface="Arial"/>
              <a:buChar char="•"/>
            </a:pPr>
            <a:r>
              <a:rPr lang="en-US" sz="4337">
                <a:solidFill>
                  <a:srgbClr val="E8D806"/>
                </a:solidFill>
                <a:latin typeface="Canva Sans Bold"/>
              </a:rPr>
              <a:t>Object</a:t>
            </a:r>
            <a:r>
              <a:rPr lang="en-US" sz="4337">
                <a:solidFill>
                  <a:srgbClr val="3EDAD8"/>
                </a:solidFill>
                <a:latin typeface="Canva Sans"/>
              </a:rPr>
              <a:t>: Denotes what the action is happening to.</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Examples of CD</a:t>
            </a:r>
          </a:p>
        </p:txBody>
      </p:sp>
      <p:sp>
        <p:nvSpPr>
          <p:cNvPr name="TextBox 3" id="3"/>
          <p:cNvSpPr txBox="true"/>
          <p:nvPr/>
        </p:nvSpPr>
        <p:spPr>
          <a:xfrm rot="0">
            <a:off x="1028700" y="2602229"/>
            <a:ext cx="17029199" cy="6656071"/>
          </a:xfrm>
          <a:prstGeom prst="rect">
            <a:avLst/>
          </a:prstGeom>
        </p:spPr>
        <p:txBody>
          <a:bodyPr anchor="t" rtlCol="false" tIns="0" lIns="0" bIns="0" rIns="0">
            <a:spAutoFit/>
          </a:bodyPr>
          <a:lstStyle/>
          <a:p>
            <a:pPr>
              <a:lnSpc>
                <a:spcPts val="5879"/>
              </a:lnSpc>
            </a:pPr>
            <a:r>
              <a:rPr lang="en-US" sz="4199">
                <a:solidFill>
                  <a:srgbClr val="3EDAD8"/>
                </a:solidFill>
                <a:latin typeface="Canva Sans"/>
              </a:rPr>
              <a:t>Statement 1: "John eats an apple."</a:t>
            </a:r>
          </a:p>
          <a:p>
            <a:pPr>
              <a:lnSpc>
                <a:spcPts val="5879"/>
              </a:lnSpc>
            </a:pPr>
          </a:p>
          <a:p>
            <a:pPr>
              <a:lnSpc>
                <a:spcPts val="5879"/>
              </a:lnSpc>
            </a:pPr>
            <a:r>
              <a:rPr lang="en-US" sz="4199">
                <a:solidFill>
                  <a:srgbClr val="E8D806"/>
                </a:solidFill>
                <a:latin typeface="Canva Sans"/>
              </a:rPr>
              <a:t>Actor</a:t>
            </a:r>
            <a:r>
              <a:rPr lang="en-US" sz="4199">
                <a:solidFill>
                  <a:srgbClr val="3EDAD8"/>
                </a:solidFill>
                <a:latin typeface="Canva Sans"/>
              </a:rPr>
              <a:t>: In this sentence, "John" is the actor. The actor is the entity or agent performing the action, which is eating.</a:t>
            </a:r>
          </a:p>
          <a:p>
            <a:pPr>
              <a:lnSpc>
                <a:spcPts val="5879"/>
              </a:lnSpc>
            </a:pPr>
            <a:r>
              <a:rPr lang="en-US" sz="4199">
                <a:solidFill>
                  <a:srgbClr val="E8D806"/>
                </a:solidFill>
                <a:latin typeface="Canva Sans"/>
              </a:rPr>
              <a:t>Action:</a:t>
            </a:r>
            <a:r>
              <a:rPr lang="en-US" sz="4199">
                <a:solidFill>
                  <a:srgbClr val="3EDAD8"/>
                </a:solidFill>
                <a:latin typeface="Canva Sans"/>
              </a:rPr>
              <a:t> The action in this sentence is "eats." It represents the activity or event that the actor is engaged in.</a:t>
            </a:r>
          </a:p>
          <a:p>
            <a:pPr>
              <a:lnSpc>
                <a:spcPts val="5879"/>
              </a:lnSpc>
            </a:pPr>
            <a:r>
              <a:rPr lang="en-US" sz="4199">
                <a:solidFill>
                  <a:srgbClr val="E8D806"/>
                </a:solidFill>
                <a:latin typeface="Canva Sans"/>
              </a:rPr>
              <a:t>Object</a:t>
            </a:r>
            <a:r>
              <a:rPr lang="en-US" sz="4199">
                <a:solidFill>
                  <a:srgbClr val="3EDAD8"/>
                </a:solidFill>
                <a:latin typeface="Canva Sans"/>
              </a:rPr>
              <a:t>: The object is "an apple." It is what the action of eating is happening to or involves.</a:t>
            </a:r>
          </a:p>
          <a:p>
            <a:pPr>
              <a:lnSpc>
                <a:spcPts val="5879"/>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Examples of CD</a:t>
            </a:r>
          </a:p>
        </p:txBody>
      </p:sp>
      <p:sp>
        <p:nvSpPr>
          <p:cNvPr name="TextBox 3" id="3"/>
          <p:cNvSpPr txBox="true"/>
          <p:nvPr/>
        </p:nvSpPr>
        <p:spPr>
          <a:xfrm rot="0">
            <a:off x="1028700" y="2602229"/>
            <a:ext cx="17029199" cy="4427221"/>
          </a:xfrm>
          <a:prstGeom prst="rect">
            <a:avLst/>
          </a:prstGeom>
        </p:spPr>
        <p:txBody>
          <a:bodyPr anchor="t" rtlCol="false" tIns="0" lIns="0" bIns="0" rIns="0">
            <a:spAutoFit/>
          </a:bodyPr>
          <a:lstStyle/>
          <a:p>
            <a:pPr>
              <a:lnSpc>
                <a:spcPts val="5879"/>
              </a:lnSpc>
            </a:pPr>
            <a:r>
              <a:rPr lang="en-US" sz="4199">
                <a:solidFill>
                  <a:srgbClr val="3EDAD8"/>
                </a:solidFill>
                <a:latin typeface="Canva Sans"/>
              </a:rPr>
              <a:t>Statement 2: "Mary gave her book to Tom."</a:t>
            </a:r>
          </a:p>
          <a:p>
            <a:pPr>
              <a:lnSpc>
                <a:spcPts val="5879"/>
              </a:lnSpc>
            </a:pPr>
          </a:p>
          <a:p>
            <a:pPr>
              <a:lnSpc>
                <a:spcPts val="5879"/>
              </a:lnSpc>
            </a:pPr>
            <a:r>
              <a:rPr lang="en-US" sz="4199">
                <a:solidFill>
                  <a:srgbClr val="E8D806"/>
                </a:solidFill>
                <a:latin typeface="Canva Sans"/>
              </a:rPr>
              <a:t>Actor</a:t>
            </a:r>
            <a:r>
              <a:rPr lang="en-US" sz="4199">
                <a:solidFill>
                  <a:srgbClr val="3EDAD8"/>
                </a:solidFill>
                <a:latin typeface="Canva Sans"/>
              </a:rPr>
              <a:t>:    ?</a:t>
            </a:r>
          </a:p>
          <a:p>
            <a:pPr>
              <a:lnSpc>
                <a:spcPts val="5879"/>
              </a:lnSpc>
            </a:pPr>
            <a:r>
              <a:rPr lang="en-US" sz="4199">
                <a:solidFill>
                  <a:srgbClr val="E8D806"/>
                </a:solidFill>
                <a:latin typeface="Canva Sans"/>
              </a:rPr>
              <a:t>Action:</a:t>
            </a:r>
            <a:r>
              <a:rPr lang="en-US" sz="4199">
                <a:solidFill>
                  <a:srgbClr val="3EDAD8"/>
                </a:solidFill>
                <a:latin typeface="Canva Sans"/>
              </a:rPr>
              <a:t>  ?</a:t>
            </a:r>
          </a:p>
          <a:p>
            <a:pPr>
              <a:lnSpc>
                <a:spcPts val="5879"/>
              </a:lnSpc>
            </a:pPr>
            <a:r>
              <a:rPr lang="en-US" sz="4199">
                <a:solidFill>
                  <a:srgbClr val="E8D806"/>
                </a:solidFill>
                <a:latin typeface="Canva Sans"/>
              </a:rPr>
              <a:t>Object</a:t>
            </a:r>
            <a:r>
              <a:rPr lang="en-US" sz="4199">
                <a:solidFill>
                  <a:srgbClr val="3EDAD8"/>
                </a:solidFill>
                <a:latin typeface="Canva Sans"/>
              </a:rPr>
              <a:t>:  ?</a:t>
            </a:r>
          </a:p>
          <a:p>
            <a:pPr>
              <a:lnSpc>
                <a:spcPts val="5879"/>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Examples of CD</a:t>
            </a:r>
          </a:p>
        </p:txBody>
      </p:sp>
      <p:sp>
        <p:nvSpPr>
          <p:cNvPr name="TextBox 3" id="3"/>
          <p:cNvSpPr txBox="true"/>
          <p:nvPr/>
        </p:nvSpPr>
        <p:spPr>
          <a:xfrm rot="0">
            <a:off x="1028700" y="2602229"/>
            <a:ext cx="17029199" cy="6656071"/>
          </a:xfrm>
          <a:prstGeom prst="rect">
            <a:avLst/>
          </a:prstGeom>
        </p:spPr>
        <p:txBody>
          <a:bodyPr anchor="t" rtlCol="false" tIns="0" lIns="0" bIns="0" rIns="0">
            <a:spAutoFit/>
          </a:bodyPr>
          <a:lstStyle/>
          <a:p>
            <a:pPr>
              <a:lnSpc>
                <a:spcPts val="5879"/>
              </a:lnSpc>
            </a:pPr>
            <a:r>
              <a:rPr lang="en-US" sz="4199">
                <a:solidFill>
                  <a:srgbClr val="3EDAD8"/>
                </a:solidFill>
                <a:latin typeface="Canva Sans"/>
              </a:rPr>
              <a:t>Statement 2: "Mary gave her book to Tom."</a:t>
            </a:r>
          </a:p>
          <a:p>
            <a:pPr>
              <a:lnSpc>
                <a:spcPts val="5879"/>
              </a:lnSpc>
            </a:pPr>
          </a:p>
          <a:p>
            <a:pPr>
              <a:lnSpc>
                <a:spcPts val="5879"/>
              </a:lnSpc>
            </a:pPr>
            <a:r>
              <a:rPr lang="en-US" sz="4199">
                <a:solidFill>
                  <a:srgbClr val="E8D806"/>
                </a:solidFill>
                <a:latin typeface="Canva Sans"/>
              </a:rPr>
              <a:t>Actor</a:t>
            </a:r>
            <a:r>
              <a:rPr lang="en-US" sz="4199">
                <a:solidFill>
                  <a:srgbClr val="3EDAD8"/>
                </a:solidFill>
                <a:latin typeface="Canva Sans"/>
              </a:rPr>
              <a:t>:  "Mary" is the actor in this sentence. She is the one performing the action of giving.</a:t>
            </a:r>
          </a:p>
          <a:p>
            <a:pPr>
              <a:lnSpc>
                <a:spcPts val="5879"/>
              </a:lnSpc>
            </a:pPr>
            <a:r>
              <a:rPr lang="en-US" sz="4199">
                <a:solidFill>
                  <a:srgbClr val="E8D806"/>
                </a:solidFill>
                <a:latin typeface="Canva Sans"/>
              </a:rPr>
              <a:t>Action:</a:t>
            </a:r>
            <a:r>
              <a:rPr lang="en-US" sz="4199">
                <a:solidFill>
                  <a:srgbClr val="3EDAD8"/>
                </a:solidFill>
                <a:latin typeface="Canva Sans"/>
              </a:rPr>
              <a:t>  The action is "gave," representing the act of giving.</a:t>
            </a:r>
          </a:p>
          <a:p>
            <a:pPr>
              <a:lnSpc>
                <a:spcPts val="5879"/>
              </a:lnSpc>
            </a:pPr>
            <a:r>
              <a:rPr lang="en-US" sz="4199">
                <a:solidFill>
                  <a:srgbClr val="E8D806"/>
                </a:solidFill>
                <a:latin typeface="Canva Sans"/>
              </a:rPr>
              <a:t>Object</a:t>
            </a:r>
            <a:r>
              <a:rPr lang="en-US" sz="4199">
                <a:solidFill>
                  <a:srgbClr val="3EDAD8"/>
                </a:solidFill>
                <a:latin typeface="Canva Sans"/>
              </a:rPr>
              <a:t>:   There are two objects in this sentence: "her book" and "Tom." "Her book" is the object being given, and "Tom" is the recipient of the action.</a:t>
            </a:r>
          </a:p>
          <a:p>
            <a:pPr>
              <a:lnSpc>
                <a:spcPts val="5879"/>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Categories of CD</a:t>
            </a:r>
          </a:p>
        </p:txBody>
      </p:sp>
      <p:sp>
        <p:nvSpPr>
          <p:cNvPr name="TextBox 3" id="3"/>
          <p:cNvSpPr txBox="true"/>
          <p:nvPr/>
        </p:nvSpPr>
        <p:spPr>
          <a:xfrm rot="0">
            <a:off x="1028700" y="2602229"/>
            <a:ext cx="17029199" cy="5913121"/>
          </a:xfrm>
          <a:prstGeom prst="rect">
            <a:avLst/>
          </a:prstGeom>
        </p:spPr>
        <p:txBody>
          <a:bodyPr anchor="t" rtlCol="false" tIns="0" lIns="0" bIns="0" rIns="0">
            <a:spAutoFit/>
          </a:bodyPr>
          <a:lstStyle/>
          <a:p>
            <a:pPr marL="906775" indent="-453388" lvl="1">
              <a:lnSpc>
                <a:spcPts val="5879"/>
              </a:lnSpc>
              <a:buFont typeface="Arial"/>
              <a:buChar char="•"/>
            </a:pPr>
            <a:r>
              <a:rPr lang="en-US" sz="4199">
                <a:solidFill>
                  <a:srgbClr val="E8D806"/>
                </a:solidFill>
                <a:latin typeface="Canva Sans Bold"/>
              </a:rPr>
              <a:t>act (Primitive </a:t>
            </a:r>
            <a:r>
              <a:rPr lang="en-US" sz="4199">
                <a:solidFill>
                  <a:srgbClr val="E8D806"/>
                </a:solidFill>
                <a:latin typeface="Canva Sans Bold"/>
              </a:rPr>
              <a:t>Action):</a:t>
            </a:r>
            <a:r>
              <a:rPr lang="en-US" sz="4199">
                <a:solidFill>
                  <a:srgbClr val="E8D806"/>
                </a:solidFill>
                <a:latin typeface="Canva Sans"/>
              </a:rPr>
              <a:t> </a:t>
            </a:r>
            <a:r>
              <a:rPr lang="en-US" sz="4199">
                <a:solidFill>
                  <a:srgbClr val="3EDAD8"/>
                </a:solidFill>
                <a:latin typeface="Canva Sans"/>
              </a:rPr>
              <a:t>Fundamental actions performed by actors.</a:t>
            </a:r>
          </a:p>
          <a:p>
            <a:pPr marL="906775" indent="-453388" lvl="1">
              <a:lnSpc>
                <a:spcPts val="5879"/>
              </a:lnSpc>
              <a:buFont typeface="Arial"/>
              <a:buChar char="•"/>
            </a:pPr>
            <a:r>
              <a:rPr lang="en-US" sz="4199">
                <a:solidFill>
                  <a:srgbClr val="E8D806"/>
                </a:solidFill>
                <a:latin typeface="Canva Sans Bold"/>
              </a:rPr>
              <a:t>aa (</a:t>
            </a:r>
            <a:r>
              <a:rPr lang="en-US" sz="4199">
                <a:solidFill>
                  <a:srgbClr val="E8D806"/>
                </a:solidFill>
                <a:latin typeface="Canva Sans Bold"/>
              </a:rPr>
              <a:t>Action Aider)</a:t>
            </a:r>
            <a:r>
              <a:rPr lang="en-US" sz="4199">
                <a:solidFill>
                  <a:srgbClr val="3EDAD8"/>
                </a:solidFill>
                <a:latin typeface="Canva Sans"/>
              </a:rPr>
              <a:t>: An element aiding the execution of an action.</a:t>
            </a:r>
          </a:p>
          <a:p>
            <a:pPr marL="906775" indent="-453388" lvl="1">
              <a:lnSpc>
                <a:spcPts val="5879"/>
              </a:lnSpc>
              <a:buFont typeface="Arial"/>
              <a:buChar char="•"/>
            </a:pPr>
            <a:r>
              <a:rPr lang="en-US" sz="4199">
                <a:solidFill>
                  <a:srgbClr val="E8D806"/>
                </a:solidFill>
                <a:latin typeface="Canva Sans Bold"/>
              </a:rPr>
              <a:t>pa</a:t>
            </a:r>
            <a:r>
              <a:rPr lang="en-US" sz="4199">
                <a:solidFill>
                  <a:srgbClr val="E8D806"/>
                </a:solidFill>
                <a:latin typeface="Canva Sans Bold"/>
              </a:rPr>
              <a:t> (Properties/Attributes):</a:t>
            </a:r>
            <a:r>
              <a:rPr lang="en-US" sz="4199">
                <a:solidFill>
                  <a:srgbClr val="3EDAD8"/>
                </a:solidFill>
                <a:latin typeface="Canva Sans"/>
              </a:rPr>
              <a:t> Describes characteristics of the producer or entity.</a:t>
            </a:r>
          </a:p>
          <a:p>
            <a:pPr marL="906775" indent="-453388" lvl="1">
              <a:lnSpc>
                <a:spcPts val="5879"/>
              </a:lnSpc>
              <a:buFont typeface="Arial"/>
              <a:buChar char="•"/>
            </a:pPr>
            <a:r>
              <a:rPr lang="en-US" sz="4199">
                <a:solidFill>
                  <a:srgbClr val="E8D806"/>
                </a:solidFill>
                <a:latin typeface="Canva Sans Bold"/>
              </a:rPr>
              <a:t>pp (Picture Producer)</a:t>
            </a:r>
            <a:r>
              <a:rPr lang="en-US" sz="4199">
                <a:solidFill>
                  <a:srgbClr val="3EDAD8"/>
                </a:solidFill>
                <a:latin typeface="Canva Sans"/>
              </a:rPr>
              <a:t>: Entity responsible for generating visual representations.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657648"/>
            <a:ext cx="16579064" cy="1050926"/>
          </a:xfrm>
          <a:prstGeom prst="rect">
            <a:avLst/>
          </a:prstGeom>
        </p:spPr>
        <p:txBody>
          <a:bodyPr anchor="t" rtlCol="false" tIns="0" lIns="0" bIns="0" rIns="0">
            <a:spAutoFit/>
          </a:bodyPr>
          <a:lstStyle/>
          <a:p>
            <a:pPr algn="ctr">
              <a:lnSpc>
                <a:spcPts val="8449"/>
              </a:lnSpc>
            </a:pPr>
            <a:r>
              <a:rPr lang="en-US" sz="6499" spc="194">
                <a:solidFill>
                  <a:srgbClr val="3EDAD8"/>
                </a:solidFill>
                <a:latin typeface="Aileron Heavy"/>
              </a:rPr>
              <a:t>Primitives for Physical Actions</a:t>
            </a:r>
          </a:p>
        </p:txBody>
      </p:sp>
      <p:sp>
        <p:nvSpPr>
          <p:cNvPr name="TextBox 3" id="3"/>
          <p:cNvSpPr txBox="true"/>
          <p:nvPr/>
        </p:nvSpPr>
        <p:spPr>
          <a:xfrm rot="0">
            <a:off x="629400" y="2740937"/>
            <a:ext cx="17029199" cy="5407660"/>
          </a:xfrm>
          <a:prstGeom prst="rect">
            <a:avLst/>
          </a:prstGeom>
        </p:spPr>
        <p:txBody>
          <a:bodyPr anchor="t" rtlCol="false" tIns="0" lIns="0" bIns="0" rIns="0">
            <a:spAutoFit/>
          </a:bodyPr>
          <a:lstStyle/>
          <a:p>
            <a:pPr>
              <a:lnSpc>
                <a:spcPts val="4340"/>
              </a:lnSpc>
            </a:pPr>
            <a:r>
              <a:rPr lang="en-US" sz="3100">
                <a:solidFill>
                  <a:srgbClr val="E8D806"/>
                </a:solidFill>
                <a:latin typeface="Canva Sans"/>
              </a:rPr>
              <a:t>1. Ingest:</a:t>
            </a:r>
          </a:p>
          <a:p>
            <a:pPr>
              <a:lnSpc>
                <a:spcPts val="4340"/>
              </a:lnSpc>
            </a:pPr>
            <a:r>
              <a:rPr lang="en-US" sz="3100">
                <a:solidFill>
                  <a:srgbClr val="3EDAD8"/>
                </a:solidFill>
                <a:latin typeface="Canva Sans"/>
              </a:rPr>
              <a:t>   - Example: "She decided to ingest a healthy breakfast consisting of oatmeal and fresh fruit."</a:t>
            </a:r>
          </a:p>
          <a:p>
            <a:pPr>
              <a:lnSpc>
                <a:spcPts val="4340"/>
              </a:lnSpc>
            </a:pPr>
            <a:r>
              <a:rPr lang="en-US" sz="3100">
                <a:solidFill>
                  <a:srgbClr val="3EDAD8"/>
                </a:solidFill>
                <a:latin typeface="Canva Sans"/>
              </a:rPr>
              <a:t>   - Explanation: In this sentence, "ingest" means to consume or eat something.</a:t>
            </a:r>
          </a:p>
          <a:p>
            <a:pPr>
              <a:lnSpc>
                <a:spcPts val="4340"/>
              </a:lnSpc>
            </a:pPr>
          </a:p>
          <a:p>
            <a:pPr>
              <a:lnSpc>
                <a:spcPts val="4340"/>
              </a:lnSpc>
            </a:pPr>
            <a:r>
              <a:rPr lang="en-US" sz="3100">
                <a:solidFill>
                  <a:srgbClr val="E8D806"/>
                </a:solidFill>
                <a:latin typeface="Canva Sans"/>
              </a:rPr>
              <a:t>2. Expel:</a:t>
            </a:r>
          </a:p>
          <a:p>
            <a:pPr>
              <a:lnSpc>
                <a:spcPts val="4340"/>
              </a:lnSpc>
            </a:pPr>
            <a:r>
              <a:rPr lang="en-US" sz="3100">
                <a:solidFill>
                  <a:srgbClr val="3EDAD8"/>
                </a:solidFill>
                <a:latin typeface="Canva Sans"/>
              </a:rPr>
              <a:t>   - Example: "The car's exhaust system is designed to expel harmful gases into the atmosphere."</a:t>
            </a:r>
          </a:p>
          <a:p>
            <a:pPr>
              <a:lnSpc>
                <a:spcPts val="4340"/>
              </a:lnSpc>
            </a:pPr>
            <a:r>
              <a:rPr lang="en-US" sz="3100">
                <a:solidFill>
                  <a:srgbClr val="3EDAD8"/>
                </a:solidFill>
                <a:latin typeface="Canva Sans"/>
              </a:rPr>
              <a:t>   - Explanation: "Expel" means to force something out or release it.</a:t>
            </a:r>
          </a:p>
          <a:p>
            <a:pPr>
              <a:lnSpc>
                <a:spcPts val="43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DAFySUbsy1w</dc:identifier>
  <dcterms:modified xsi:type="dcterms:W3CDTF">2011-08-01T06:04:30Z</dcterms:modified>
  <cp:revision>1</cp:revision>
  <dc:title>Conceptual Dependency</dc:title>
</cp:coreProperties>
</file>