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C76F36-6173-6981-2339-C596F642C943}"/>
              </a:ext>
            </a:extLst>
          </p:cNvPr>
          <p:cNvSpPr txBox="1"/>
          <p:nvPr/>
        </p:nvSpPr>
        <p:spPr>
          <a:xfrm>
            <a:off x="2905124" y="2628900"/>
            <a:ext cx="679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Heuristic Search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0637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C97C4F-220F-4C94-862A-C1E460E491A3}"/>
              </a:ext>
            </a:extLst>
          </p:cNvPr>
          <p:cNvSpPr txBox="1"/>
          <p:nvPr/>
        </p:nvSpPr>
        <p:spPr>
          <a:xfrm>
            <a:off x="619125" y="123825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Agenda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9B187-59C2-E99F-3AA6-CF173F5CDF63}"/>
              </a:ext>
            </a:extLst>
          </p:cNvPr>
          <p:cNvSpPr txBox="1"/>
          <p:nvPr/>
        </p:nvSpPr>
        <p:spPr>
          <a:xfrm>
            <a:off x="619125" y="1204912"/>
            <a:ext cx="11144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Introduction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Why Heuristics 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Heuristic Value / Function</a:t>
            </a:r>
          </a:p>
          <a:p>
            <a:endParaRPr lang="en-US" sz="2000" dirty="0"/>
          </a:p>
          <a:p>
            <a:pPr marL="1371600" lvl="2" indent="-457200">
              <a:buAutoNum type="arabicPeriod"/>
            </a:pPr>
            <a:r>
              <a:rPr lang="en-US" sz="2000" dirty="0"/>
              <a:t>Euclidean distance</a:t>
            </a:r>
          </a:p>
          <a:p>
            <a:pPr marL="1371600" lvl="2" indent="-457200">
              <a:buAutoNum type="arabicPeriod"/>
            </a:pPr>
            <a:r>
              <a:rPr lang="en-US" sz="2000" dirty="0"/>
              <a:t>Manhattan distance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4.    Applications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95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C97C4F-220F-4C94-862A-C1E460E491A3}"/>
              </a:ext>
            </a:extLst>
          </p:cNvPr>
          <p:cNvSpPr txBox="1"/>
          <p:nvPr/>
        </p:nvSpPr>
        <p:spPr>
          <a:xfrm>
            <a:off x="619125" y="123825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Introduction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9B187-59C2-E99F-3AA6-CF173F5CDF63}"/>
              </a:ext>
            </a:extLst>
          </p:cNvPr>
          <p:cNvSpPr txBox="1"/>
          <p:nvPr/>
        </p:nvSpPr>
        <p:spPr>
          <a:xfrm>
            <a:off x="619125" y="1204912"/>
            <a:ext cx="11144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Heuristics are approximation used to minimize the search process.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Heuristic search may or may not be optimal but many times gives good results although sometimes ends up in failure result.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Informed search uses Heuristics to reach the goal state.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Heuristic search attempts to optimize a problem using a heuristic function, so search which uses heuristic function is heuristic search.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IN" sz="2000" dirty="0"/>
              <a:t>Heuristic function is a function that gives an estimation on the cost of getting from node n to the goal state.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In short, it is a technique designed to solve problems quickly.</a:t>
            </a:r>
          </a:p>
        </p:txBody>
      </p:sp>
    </p:spTree>
    <p:extLst>
      <p:ext uri="{BB962C8B-B14F-4D97-AF65-F5344CB8AC3E}">
        <p14:creationId xmlns:p14="http://schemas.microsoft.com/office/powerpoint/2010/main" val="154032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C97C4F-220F-4C94-862A-C1E460E491A3}"/>
              </a:ext>
            </a:extLst>
          </p:cNvPr>
          <p:cNvSpPr txBox="1"/>
          <p:nvPr/>
        </p:nvSpPr>
        <p:spPr>
          <a:xfrm>
            <a:off x="619125" y="123825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Why Heuristics ?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9B187-59C2-E99F-3AA6-CF173F5CDF63}"/>
              </a:ext>
            </a:extLst>
          </p:cNvPr>
          <p:cNvSpPr txBox="1"/>
          <p:nvPr/>
        </p:nvSpPr>
        <p:spPr>
          <a:xfrm>
            <a:off x="619125" y="1204912"/>
            <a:ext cx="11144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Computational Efficiency: Heuristics provide shortcuts that save computational resources, enabling algorithms to find solutions more quickly.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Handling Large Search Spaces: Heuristics guide algorithms through vast solution spaces, focusing on promising paths to avoid exhaustive exploration.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Approximate Solutions: Heuristics yield quick, good-enough solutions, bypassing the need for optimal but computationally expensive solutions.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Problem-Specific Knowledge: Heuristics incorporate domain expertise, tailoring algorithms to the specific characteristics of the problem at hand.</a:t>
            </a:r>
          </a:p>
          <a:p>
            <a:endParaRPr lang="en-US" sz="2000" dirty="0"/>
          </a:p>
          <a:p>
            <a:r>
              <a:rPr lang="en-US" sz="2000" dirty="0"/>
              <a:t>Examples of algorithms that uses heuristic search:</a:t>
            </a:r>
          </a:p>
          <a:p>
            <a:r>
              <a:rPr lang="en-US" sz="2000" dirty="0"/>
              <a:t>A* Algorithm, Greedy Best-First Search, etc.</a:t>
            </a:r>
          </a:p>
        </p:txBody>
      </p:sp>
    </p:spTree>
    <p:extLst>
      <p:ext uri="{BB962C8B-B14F-4D97-AF65-F5344CB8AC3E}">
        <p14:creationId xmlns:p14="http://schemas.microsoft.com/office/powerpoint/2010/main" val="79611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C97C4F-220F-4C94-862A-C1E460E491A3}"/>
              </a:ext>
            </a:extLst>
          </p:cNvPr>
          <p:cNvSpPr txBox="1"/>
          <p:nvPr/>
        </p:nvSpPr>
        <p:spPr>
          <a:xfrm>
            <a:off x="619125" y="123825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Heuristic Value / Function</a:t>
            </a:r>
            <a:endParaRPr lang="en-IN" sz="4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6A9B187-59C2-E99F-3AA6-CF173F5CDF63}"/>
                  </a:ext>
                </a:extLst>
              </p:cNvPr>
              <p:cNvSpPr txBox="1"/>
              <p:nvPr/>
            </p:nvSpPr>
            <p:spPr>
              <a:xfrm>
                <a:off x="619125" y="1204912"/>
                <a:ext cx="11144250" cy="477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/>
                  <a:t>The heuristic function is also known as evaluation function, is a function that estimates the cost or distance from given state to the goal state.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It provides a numerical value that guides the search algorithm in selecting the most promising paths.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Euclidean distance: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     straight line distance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000" dirty="0"/>
                  <a:t>        </a:t>
                </a:r>
              </a:p>
              <a:p>
                <a:pPr marL="457200" indent="-457200">
                  <a:buAutoNum type="arabicPeriod"/>
                </a:pPr>
                <a:endParaRPr lang="en-IN" sz="2000" dirty="0"/>
              </a:p>
              <a:p>
                <a:pPr marL="457200" indent="-457200">
                  <a:buAutoNum type="arabicPeriod"/>
                </a:pPr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A9B187-59C2-E99F-3AA6-CF173F5CD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" y="1204912"/>
                <a:ext cx="11144250" cy="4773936"/>
              </a:xfrm>
              <a:prstGeom prst="rect">
                <a:avLst/>
              </a:prstGeom>
              <a:blipFill>
                <a:blip r:embed="rId2"/>
                <a:stretch>
                  <a:fillRect l="-602" t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E34516-EE8E-25B4-E0CB-53461D1A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24" y="3063240"/>
            <a:ext cx="5816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C97C4F-220F-4C94-862A-C1E460E491A3}"/>
              </a:ext>
            </a:extLst>
          </p:cNvPr>
          <p:cNvSpPr txBox="1"/>
          <p:nvPr/>
        </p:nvSpPr>
        <p:spPr>
          <a:xfrm>
            <a:off x="619125" y="123825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Heuristic Value / Function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9B187-59C2-E99F-3AA6-CF173F5CDF63}"/>
              </a:ext>
            </a:extLst>
          </p:cNvPr>
          <p:cNvSpPr txBox="1"/>
          <p:nvPr/>
        </p:nvSpPr>
        <p:spPr>
          <a:xfrm>
            <a:off x="619125" y="1204912"/>
            <a:ext cx="11144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Manhattan distance</a:t>
            </a:r>
            <a:r>
              <a:rPr lang="en-US" sz="2000" dirty="0"/>
              <a:t>: </a:t>
            </a:r>
          </a:p>
          <a:p>
            <a:r>
              <a:rPr lang="en-US" sz="2000" dirty="0"/>
              <a:t>Used to find out horizontal distance. For example 8-puzzle problem.</a:t>
            </a:r>
          </a:p>
          <a:p>
            <a:endParaRPr lang="en-US" sz="2000" dirty="0"/>
          </a:p>
          <a:p>
            <a:r>
              <a:rPr lang="en-US" sz="2000" dirty="0"/>
              <a:t>                        Initial State                                              Goal State</a:t>
            </a:r>
          </a:p>
          <a:p>
            <a:r>
              <a:rPr lang="en-US" sz="2000" dirty="0"/>
              <a:t>   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                             0 + 1 + 1 + 1 + 1 + 3 + 0 + 2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    Number of misplaced blocks / tiles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IN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FAC7D60-D999-CAA4-8DE6-F595B59F8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43330"/>
              </p:ext>
            </p:extLst>
          </p:nvPr>
        </p:nvGraphicFramePr>
        <p:xfrm>
          <a:off x="1749287" y="2702985"/>
          <a:ext cx="2305878" cy="124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626">
                  <a:extLst>
                    <a:ext uri="{9D8B030D-6E8A-4147-A177-3AD203B41FA5}">
                      <a16:colId xmlns:a16="http://schemas.microsoft.com/office/drawing/2014/main" xmlns="" val="2936429568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xmlns="" val="2924195866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xmlns="" val="86082224"/>
                    </a:ext>
                  </a:extLst>
                </a:gridCol>
              </a:tblGrid>
              <a:tr h="413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92026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459261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567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0C0C1A-4565-1270-1DA6-BE8A91642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36886"/>
              </p:ext>
            </p:extLst>
          </p:nvPr>
        </p:nvGraphicFramePr>
        <p:xfrm>
          <a:off x="5837334" y="2702985"/>
          <a:ext cx="2519487" cy="124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29">
                  <a:extLst>
                    <a:ext uri="{9D8B030D-6E8A-4147-A177-3AD203B41FA5}">
                      <a16:colId xmlns:a16="http://schemas.microsoft.com/office/drawing/2014/main" xmlns="" val="623250197"/>
                    </a:ext>
                  </a:extLst>
                </a:gridCol>
                <a:gridCol w="839829">
                  <a:extLst>
                    <a:ext uri="{9D8B030D-6E8A-4147-A177-3AD203B41FA5}">
                      <a16:colId xmlns:a16="http://schemas.microsoft.com/office/drawing/2014/main" xmlns="" val="930040779"/>
                    </a:ext>
                  </a:extLst>
                </a:gridCol>
                <a:gridCol w="839829">
                  <a:extLst>
                    <a:ext uri="{9D8B030D-6E8A-4147-A177-3AD203B41FA5}">
                      <a16:colId xmlns:a16="http://schemas.microsoft.com/office/drawing/2014/main" xmlns="" val="2337562996"/>
                    </a:ext>
                  </a:extLst>
                </a:gridCol>
              </a:tblGrid>
              <a:tr h="413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5314885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457147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337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3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C97C4F-220F-4C94-862A-C1E460E491A3}"/>
              </a:ext>
            </a:extLst>
          </p:cNvPr>
          <p:cNvSpPr txBox="1"/>
          <p:nvPr/>
        </p:nvSpPr>
        <p:spPr>
          <a:xfrm>
            <a:off x="619125" y="123825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Applications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9B187-59C2-E99F-3AA6-CF173F5CDF63}"/>
              </a:ext>
            </a:extLst>
          </p:cNvPr>
          <p:cNvSpPr txBox="1"/>
          <p:nvPr/>
        </p:nvSpPr>
        <p:spPr>
          <a:xfrm>
            <a:off x="619125" y="1181059"/>
            <a:ext cx="11144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common application of heuristic search is in the field of AI and computer science, particularly in the development of algorithm for problem solving and optimization :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Pathfinding in Robotics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Network Routing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Video Game Design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Natural Language Processing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Optimization Problems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Traffic Management and Control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Resource Allocation in Cloud Computing, etc.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3117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413</Words>
  <Application>Microsoft Office PowerPoint</Application>
  <PresentationFormat>Custom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Trupti Chopadar</dc:creator>
  <cp:lastModifiedBy>UBC</cp:lastModifiedBy>
  <cp:revision>2</cp:revision>
  <dcterms:created xsi:type="dcterms:W3CDTF">2023-12-20T05:15:03Z</dcterms:created>
  <dcterms:modified xsi:type="dcterms:W3CDTF">2024-01-23T04:38:09Z</dcterms:modified>
</cp:coreProperties>
</file>