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 Italics" charset="1" panose="00000500000000000000"/>
      <p:regular r:id="rId18"/>
    </p:embeddedFont>
    <p:embeddedFont>
      <p:font typeface="Poppins Bold Italics" charset="1" panose="00000800000000000000"/>
      <p:regular r:id="rId19"/>
    </p:embeddedFont>
    <p:embeddedFont>
      <p:font typeface="Poppins Thin" charset="1" panose="00000300000000000000"/>
      <p:regular r:id="rId20"/>
    </p:embeddedFont>
    <p:embeddedFont>
      <p:font typeface="Poppins Thin Italics" charset="1" panose="00000300000000000000"/>
      <p:regular r:id="rId21"/>
    </p:embeddedFont>
    <p:embeddedFont>
      <p:font typeface="Poppins Extra-Light" charset="1" panose="00000300000000000000"/>
      <p:regular r:id="rId22"/>
    </p:embeddedFont>
    <p:embeddedFont>
      <p:font typeface="Poppins Extra-Light Italics" charset="1" panose="00000300000000000000"/>
      <p:regular r:id="rId23"/>
    </p:embeddedFont>
    <p:embeddedFont>
      <p:font typeface="Poppins Light" charset="1" panose="00000400000000000000"/>
      <p:regular r:id="rId24"/>
    </p:embeddedFont>
    <p:embeddedFont>
      <p:font typeface="Poppins Light Italics" charset="1" panose="00000400000000000000"/>
      <p:regular r:id="rId25"/>
    </p:embeddedFont>
    <p:embeddedFont>
      <p:font typeface="Poppins Medium" charset="1" panose="00000600000000000000"/>
      <p:regular r:id="rId26"/>
    </p:embeddedFont>
    <p:embeddedFont>
      <p:font typeface="Poppins Medium Italics" charset="1" panose="00000600000000000000"/>
      <p:regular r:id="rId27"/>
    </p:embeddedFont>
    <p:embeddedFont>
      <p:font typeface="Poppins Semi-Bold" charset="1" panose="00000700000000000000"/>
      <p:regular r:id="rId28"/>
    </p:embeddedFont>
    <p:embeddedFont>
      <p:font typeface="Poppins Semi-Bold Italics" charset="1" panose="00000700000000000000"/>
      <p:regular r:id="rId29"/>
    </p:embeddedFont>
    <p:embeddedFont>
      <p:font typeface="Poppins Ultra-Bold" charset="1" panose="00000900000000000000"/>
      <p:regular r:id="rId30"/>
    </p:embeddedFont>
    <p:embeddedFont>
      <p:font typeface="Poppins Ultra-Bold Italics" charset="1" panose="00000900000000000000"/>
      <p:regular r:id="rId31"/>
    </p:embeddedFont>
    <p:embeddedFont>
      <p:font typeface="Poppins Heavy" charset="1" panose="00000A00000000000000"/>
      <p:regular r:id="rId32"/>
    </p:embeddedFont>
    <p:embeddedFont>
      <p:font typeface="Poppins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23431" y="3823748"/>
            <a:ext cx="12616379" cy="288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16"/>
              </a:lnSpc>
            </a:pPr>
            <a:r>
              <a:rPr lang="en-US" sz="10301" spc="515">
                <a:solidFill>
                  <a:srgbClr val="2B4A9D"/>
                </a:solidFill>
                <a:latin typeface="Poppins Heavy"/>
              </a:rPr>
              <a:t>SEMANTIC NETS &amp; FRAMES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096" y="330261"/>
            <a:ext cx="14858941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FACETS IN FRAMES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2157" y="1891541"/>
            <a:ext cx="10130985" cy="69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Facets are the slots in frames that store specific attributes.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2B4A9D"/>
                </a:solidFill>
                <a:latin typeface="Canva Sans"/>
              </a:rPr>
              <a:t>  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2B4A9D"/>
                </a:solidFill>
                <a:latin typeface="Canva Sans"/>
              </a:rPr>
              <a:t>    </a:t>
            </a:r>
            <a:r>
              <a:rPr lang="en-US" sz="3599">
                <a:solidFill>
                  <a:srgbClr val="2B4A9D"/>
                </a:solidFill>
                <a:latin typeface="Canva Sans Bold"/>
              </a:rPr>
              <a:t>Examples: 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In a "Car" frame, facets may include         "Color," "Model," and "Manufacturer."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"/>
              </a:rPr>
              <a:t>Demonstrating a "Person" frame with facets for "Name," "Age," "Occupation," and "Address."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-404026" y="311211"/>
            <a:ext cx="18470074" cy="196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ADVANTAGES OF FRAME REPRESENTATION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74645"/>
            <a:ext cx="10130985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Structured Information: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Effectively organizes data and attributes.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Inheritance: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Supports attribute reuse and simplifies knowledge representation.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Contextual Detail: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Allows for rich description of objects and their properties.</a:t>
            </a: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096" y="311211"/>
            <a:ext cx="14858941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  <a:spcBef>
                <a:spcPct val="0"/>
              </a:spcBef>
            </a:pPr>
            <a:r>
              <a:rPr lang="en-US" sz="6999" spc="349">
                <a:solidFill>
                  <a:srgbClr val="2B4A9D"/>
                </a:solidFill>
                <a:latin typeface="Poppins Ultra-Bold"/>
              </a:rPr>
              <a:t>DRAWBACKS OF FRAME REPRESENTATION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74645"/>
            <a:ext cx="10130985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Complexity: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Complex frames can become challenging to manage.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Inefficiency: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Inefficient for large-scale knowledge bases.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Knowledge Engineering: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 Requires significant effort for frame design and maintenance.</a:t>
            </a: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67980" y="3406346"/>
            <a:ext cx="12616379" cy="178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04"/>
              </a:lnSpc>
            </a:pPr>
            <a:r>
              <a:rPr lang="en-US" sz="12099" spc="1209">
                <a:solidFill>
                  <a:srgbClr val="5271FF"/>
                </a:solidFill>
                <a:latin typeface="Poppins Heavy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75919" y="4687997"/>
            <a:ext cx="5060311" cy="207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05"/>
              </a:lnSpc>
            </a:pPr>
            <a:r>
              <a:rPr lang="en-US" sz="14100" spc="705">
                <a:solidFill>
                  <a:srgbClr val="2B4A9D"/>
                </a:solidFill>
                <a:latin typeface="Poppins Bold"/>
              </a:rPr>
              <a:t>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919164"/>
            <a:ext cx="913575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 SEMANTIC NETS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16673" y="2669631"/>
            <a:ext cx="10398129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"/>
              </a:rPr>
              <a:t>Semantic nets are graphical representations use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d in artificial intelligence and knowledge representation.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Structure: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They consist of nodes (concepts or entities) connected by labeled edges (relationships).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Usage: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Semantic nets help model and represent knowledge in a structured and visual form.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16673" y="2812506"/>
            <a:ext cx="10398129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Is-A Relation: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Indicates a subclass or superclass relationship (e.g., "Car is-a Vehicle").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Part-Of Relation: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Shows a whole-part relationship (e.g., "Wheel is part of a Car").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Instance-Of Relation: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Connects instances to their respective categories (e.g., "My car is an instance of a Car").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33346" y="311211"/>
            <a:ext cx="14858941" cy="196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TYPES OF RELATIONS IN SEMANTIC NETS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11923" y="2806243"/>
            <a:ext cx="9050070" cy="7204532"/>
          </a:xfrm>
          <a:custGeom>
            <a:avLst/>
            <a:gdLst/>
            <a:ahLst/>
            <a:cxnLst/>
            <a:rect r="r" b="b" t="t" l="l"/>
            <a:pathLst>
              <a:path h="7204532" w="9050070">
                <a:moveTo>
                  <a:pt x="0" y="0"/>
                </a:moveTo>
                <a:lnTo>
                  <a:pt x="9050070" y="0"/>
                </a:lnTo>
                <a:lnTo>
                  <a:pt x="9050070" y="7204532"/>
                </a:lnTo>
                <a:lnTo>
                  <a:pt x="0" y="720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62" r="0" b="-136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902003"/>
            <a:ext cx="1261637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EXAMPLE 1 : Representing the Animal Kingdom hierarchy.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38096" y="311211"/>
            <a:ext cx="14858941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 EXAMPLES OF SEMANTIC NETS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38096" y="3711118"/>
            <a:ext cx="10031226" cy="4021329"/>
          </a:xfrm>
          <a:custGeom>
            <a:avLst/>
            <a:gdLst/>
            <a:ahLst/>
            <a:cxnLst/>
            <a:rect r="r" b="b" t="t" l="l"/>
            <a:pathLst>
              <a:path h="4021329" w="10031226">
                <a:moveTo>
                  <a:pt x="0" y="0"/>
                </a:moveTo>
                <a:lnTo>
                  <a:pt x="10031227" y="0"/>
                </a:lnTo>
                <a:lnTo>
                  <a:pt x="10031227" y="4021328"/>
                </a:lnTo>
                <a:lnTo>
                  <a:pt x="0" y="4021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902003"/>
            <a:ext cx="1261637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EXAMPLE 2 : Representing the Automobile.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38096" y="311211"/>
            <a:ext cx="14858941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 EXAMPLES OF SEMANTIC NETS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096" y="311211"/>
            <a:ext cx="14858941" cy="196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ADVANTAGES OF SEMANTIC NETS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23894"/>
            <a:ext cx="10130985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Visual Representation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: Easy to un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derstand and visualize knowledge.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Modularity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: Facilitates the addition or removal of concepts.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Inference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: Supports logical reasoning and querying.</a:t>
            </a: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096" y="311211"/>
            <a:ext cx="14858941" cy="196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DRAWBACKS OF SEMANTIC NETS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6319"/>
            <a:ext cx="10130985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Complexity: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Can become unwieldy for large knowledge bases.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Ambiguity: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Handling complex relationships may lead to ambiguity.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Lack of Context: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May not capture contextual information effectively.</a:t>
            </a: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-993163" y="1033464"/>
            <a:ext cx="913575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 FRAMES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16673" y="2669631"/>
            <a:ext cx="1039812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"/>
              </a:rPr>
              <a:t>Introduction: Frames are a knowledge representation technique, extending semantic nets.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Structure: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Frames consist of slots (facets) that store information about an object.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4A9D"/>
                </a:solidFill>
                <a:latin typeface="Canva Sans Bold"/>
              </a:rPr>
              <a:t>Usage:</a:t>
            </a:r>
            <a:r>
              <a:rPr lang="en-US" sz="3399">
                <a:solidFill>
                  <a:srgbClr val="2B4A9D"/>
                </a:solidFill>
                <a:latin typeface="Canva Sans"/>
              </a:rPr>
              <a:t> Frames help represent complex entities and their attributes.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096" y="390308"/>
            <a:ext cx="14858941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7000" spc="350">
                <a:solidFill>
                  <a:srgbClr val="2B4A9D"/>
                </a:solidFill>
                <a:latin typeface="Poppins Ultra-Bold"/>
              </a:rPr>
              <a:t>FRAME REPRESENTATION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14369"/>
            <a:ext cx="10130985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Slot and Value: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Each frame has slots (facets) representing attributes, and each slot has values.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Inheritance: 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Frames can inherit attributes and values from other frames, allowing for hierarchical organization.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B4A9D"/>
                </a:solidFill>
                <a:latin typeface="Canva Sans Bold"/>
              </a:rPr>
              <a:t>Prototypes:</a:t>
            </a:r>
            <a:r>
              <a:rPr lang="en-US" sz="3599">
                <a:solidFill>
                  <a:srgbClr val="2B4A9D"/>
                </a:solidFill>
                <a:latin typeface="Canva Sans"/>
              </a:rPr>
              <a:t> Frames can serve as prototypes for creating new objects.</a:t>
            </a:r>
          </a:p>
          <a:p>
            <a:pPr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DAFyVfYgzGE</dc:identifier>
  <dcterms:modified xsi:type="dcterms:W3CDTF">2011-08-01T06:04:30Z</dcterms:modified>
  <cp:revision>1</cp:revision>
  <dc:title>Semantic Nets &amp; Frames</dc:title>
</cp:coreProperties>
</file>