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4"/>
    <p:sldId id="257" r:id="rId45"/>
    <p:sldId id="258" r:id="rId46"/>
    <p:sldId id="259" r:id="rId47"/>
    <p:sldId id="260" r:id="rId48"/>
    <p:sldId id="261" r:id="rId49"/>
    <p:sldId id="262" r:id="rId50"/>
    <p:sldId id="263" r:id="rId51"/>
    <p:sldId id="264" r:id="rId52"/>
    <p:sldId id="265" r:id="rId53"/>
    <p:sldId id="266" r:id="rId5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Raleway" charset="1" panose="020B0503030101060003"/>
      <p:regular r:id="rId14"/>
    </p:embeddedFont>
    <p:embeddedFont>
      <p:font typeface="Raleway Bold" charset="1" panose="020B0803030101060003"/>
      <p:regular r:id="rId15"/>
    </p:embeddedFont>
    <p:embeddedFont>
      <p:font typeface="Raleway Thin" charset="1" panose="020B0203030101060003"/>
      <p:regular r:id="rId16"/>
    </p:embeddedFont>
    <p:embeddedFont>
      <p:font typeface="Raleway Heavy" charset="1" panose="020B0003030101060003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  <p:embeddedFont>
      <p:font typeface="Muli" charset="1" panose="00000500000000000000"/>
      <p:regular r:id="rId30"/>
    </p:embeddedFont>
    <p:embeddedFont>
      <p:font typeface="Muli Bold" charset="1" panose="00000800000000000000"/>
      <p:regular r:id="rId31"/>
    </p:embeddedFont>
    <p:embeddedFont>
      <p:font typeface="Muli Italics" charset="1" panose="00000500000000000000"/>
      <p:regular r:id="rId32"/>
    </p:embeddedFont>
    <p:embeddedFont>
      <p:font typeface="Muli Bold Italics" charset="1" panose="00000800000000000000"/>
      <p:regular r:id="rId33"/>
    </p:embeddedFont>
    <p:embeddedFont>
      <p:font typeface="Muli Extra-Light" charset="1" panose="00000300000000000000"/>
      <p:regular r:id="rId34"/>
    </p:embeddedFont>
    <p:embeddedFont>
      <p:font typeface="Muli Extra-Light Italics" charset="1" panose="00000300000000000000"/>
      <p:regular r:id="rId35"/>
    </p:embeddedFont>
    <p:embeddedFont>
      <p:font typeface="Muli Light" charset="1" panose="00000400000000000000"/>
      <p:regular r:id="rId36"/>
    </p:embeddedFont>
    <p:embeddedFont>
      <p:font typeface="Muli Light Italics" charset="1" panose="00000400000000000000"/>
      <p:regular r:id="rId37"/>
    </p:embeddedFont>
    <p:embeddedFont>
      <p:font typeface="Muli Semi-Bold" charset="1" panose="00000700000000000000"/>
      <p:regular r:id="rId38"/>
    </p:embeddedFont>
    <p:embeddedFont>
      <p:font typeface="Muli Semi-Bold Italics" charset="1" panose="00000700000000000000"/>
      <p:regular r:id="rId39"/>
    </p:embeddedFont>
    <p:embeddedFont>
      <p:font typeface="Muli Ultra-Bold" charset="1" panose="00000900000000000000"/>
      <p:regular r:id="rId40"/>
    </p:embeddedFont>
    <p:embeddedFont>
      <p:font typeface="Muli Ultra-Bold Italics" charset="1" panose="00000900000000000000"/>
      <p:regular r:id="rId41"/>
    </p:embeddedFont>
    <p:embeddedFont>
      <p:font typeface="Muli Heavy" charset="1" panose="00000A00000000000000"/>
      <p:regular r:id="rId42"/>
    </p:embeddedFont>
    <p:embeddedFont>
      <p:font typeface="Muli Heavy Italics" charset="1" panose="00000A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slides/slide1.xml" Type="http://schemas.openxmlformats.org/officeDocument/2006/relationships/slide"/><Relationship Id="rId45" Target="slides/slide2.xml" Type="http://schemas.openxmlformats.org/officeDocument/2006/relationships/slide"/><Relationship Id="rId46" Target="slides/slide3.xml" Type="http://schemas.openxmlformats.org/officeDocument/2006/relationships/slide"/><Relationship Id="rId47" Target="slides/slide4.xml" Type="http://schemas.openxmlformats.org/officeDocument/2006/relationships/slide"/><Relationship Id="rId48" Target="slides/slide5.xml" Type="http://schemas.openxmlformats.org/officeDocument/2006/relationships/slide"/><Relationship Id="rId49" Target="slides/slide6.xml" Type="http://schemas.openxmlformats.org/officeDocument/2006/relationships/slide"/><Relationship Id="rId5" Target="tableStyles.xml" Type="http://schemas.openxmlformats.org/officeDocument/2006/relationships/tableStyles"/><Relationship Id="rId50" Target="slides/slide7.xml" Type="http://schemas.openxmlformats.org/officeDocument/2006/relationships/slide"/><Relationship Id="rId51" Target="slides/slide8.xml" Type="http://schemas.openxmlformats.org/officeDocument/2006/relationships/slide"/><Relationship Id="rId52" Target="slides/slide9.xml" Type="http://schemas.openxmlformats.org/officeDocument/2006/relationships/slide"/><Relationship Id="rId53" Target="slides/slide10.xml" Type="http://schemas.openxmlformats.org/officeDocument/2006/relationships/slide"/><Relationship Id="rId54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26078" y="1272102"/>
            <a:ext cx="10749819" cy="210025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48598" y="9258300"/>
            <a:ext cx="10749819" cy="2100252"/>
            <a:chOff x="0" y="0"/>
            <a:chExt cx="2831228" cy="5531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77528" y="778025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8708700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53239" y="4197073"/>
            <a:ext cx="15099219" cy="367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11"/>
              </a:lnSpc>
            </a:pPr>
            <a:r>
              <a:rPr lang="en-US" sz="8076">
                <a:solidFill>
                  <a:srgbClr val="272B64"/>
                </a:solidFill>
                <a:latin typeface="Raleway Bold"/>
              </a:rPr>
              <a:t>UNINFORMED SEARCH ALGORITHMS</a:t>
            </a:r>
          </a:p>
          <a:p>
            <a:pPr>
              <a:lnSpc>
                <a:spcPts val="961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19317" y="7022749"/>
            <a:ext cx="6033142" cy="66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44"/>
              </a:lnSpc>
              <a:spcBef>
                <a:spcPct val="0"/>
              </a:spcBef>
            </a:pPr>
            <a:r>
              <a:rPr lang="en-US" sz="3888">
                <a:solidFill>
                  <a:srgbClr val="E8F0FF"/>
                </a:solidFill>
                <a:latin typeface="Raleway Bold"/>
              </a:rPr>
              <a:t>BY DR. UMESH CHAVAN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13020" y="9072016"/>
            <a:ext cx="10749819" cy="210025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6147" y="2410921"/>
            <a:ext cx="7460652" cy="5713537"/>
          </a:xfrm>
          <a:custGeom>
            <a:avLst/>
            <a:gdLst/>
            <a:ahLst/>
            <a:cxnLst/>
            <a:rect r="r" b="b" t="t" l="l"/>
            <a:pathLst>
              <a:path h="5713537" w="7460652">
                <a:moveTo>
                  <a:pt x="0" y="0"/>
                </a:moveTo>
                <a:lnTo>
                  <a:pt x="7460652" y="0"/>
                </a:lnTo>
                <a:lnTo>
                  <a:pt x="7460652" y="5713537"/>
                </a:lnTo>
                <a:lnTo>
                  <a:pt x="0" y="5713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36799" y="20649"/>
            <a:ext cx="8901831" cy="19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3"/>
              </a:lnSpc>
              <a:spcBef>
                <a:spcPct val="0"/>
              </a:spcBef>
            </a:pPr>
            <a:r>
              <a:rPr lang="en-US" sz="5495">
                <a:solidFill>
                  <a:srgbClr val="272B64"/>
                </a:solidFill>
                <a:latin typeface="Raleway Bold"/>
              </a:rPr>
              <a:t>BIDIRECTIONAL SEARCH ALGORITHM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96579" y="1999174"/>
            <a:ext cx="10188913" cy="937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7"/>
              </a:lnSpc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bidirectional search algorithm 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Enqueue the initial state in the forward queue and the goal state in the backward queue.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While both queues are not empty: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Expand a state from the forward queue.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If it's in the backward queue, a meeting point is found; return the path.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Enqueue successors of the state into the forward queue.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Expand a state from the backward queue.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If it's in the forward queue, a meeting point is found; return the path.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Enqueue predecessors of the state into the backward queue.</a:t>
            </a:r>
          </a:p>
          <a:p>
            <a:pPr algn="just">
              <a:lnSpc>
                <a:spcPts val="4407"/>
              </a:lnSpc>
            </a:pPr>
          </a:p>
          <a:p>
            <a:pPr algn="just">
              <a:lnSpc>
                <a:spcPts val="4407"/>
              </a:lnSpc>
            </a:pPr>
          </a:p>
          <a:p>
            <a:pPr algn="just">
              <a:lnSpc>
                <a:spcPts val="44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02791" y="3550258"/>
            <a:ext cx="11623332" cy="2270915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2952" y="3565794"/>
            <a:ext cx="13363009" cy="201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11"/>
              </a:lnSpc>
              <a:spcBef>
                <a:spcPct val="0"/>
              </a:spcBef>
            </a:pPr>
            <a:r>
              <a:rPr lang="en-US" sz="11722">
                <a:solidFill>
                  <a:srgbClr val="E8F0FF"/>
                </a:solidFill>
                <a:latin typeface="Raleway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010076" y="9236874"/>
            <a:ext cx="10749819" cy="2100252"/>
            <a:chOff x="0" y="0"/>
            <a:chExt cx="2831228" cy="55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3341957" y="-1050126"/>
            <a:ext cx="10749819" cy="2100252"/>
            <a:chOff x="0" y="0"/>
            <a:chExt cx="2831228" cy="5531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24454" y="7821437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5" y="0"/>
                </a:lnTo>
                <a:lnTo>
                  <a:pt x="2008505" y="1099199"/>
                </a:lnTo>
                <a:lnTo>
                  <a:pt x="0" y="1099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929161" y="1512007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55414" y="8840762"/>
            <a:ext cx="10184208" cy="1087645"/>
            <a:chOff x="0" y="0"/>
            <a:chExt cx="2682261" cy="2864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2261" cy="286458"/>
            </a:xfrm>
            <a:custGeom>
              <a:avLst/>
              <a:gdLst/>
              <a:ahLst/>
              <a:cxnLst/>
              <a:rect r="r" b="b" t="t" l="l"/>
              <a:pathLst>
                <a:path h="286458" w="2682261">
                  <a:moveTo>
                    <a:pt x="0" y="0"/>
                  </a:moveTo>
                  <a:lnTo>
                    <a:pt x="2682261" y="0"/>
                  </a:lnTo>
                  <a:lnTo>
                    <a:pt x="2682261" y="286458"/>
                  </a:lnTo>
                  <a:lnTo>
                    <a:pt x="0" y="286458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82261" cy="334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96058" y="-478324"/>
            <a:ext cx="10184208" cy="1507024"/>
            <a:chOff x="0" y="0"/>
            <a:chExt cx="2682261" cy="396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2261" cy="396912"/>
            </a:xfrm>
            <a:custGeom>
              <a:avLst/>
              <a:gdLst/>
              <a:ahLst/>
              <a:cxnLst/>
              <a:rect r="r" b="b" t="t" l="l"/>
              <a:pathLst>
                <a:path h="396912" w="2682261">
                  <a:moveTo>
                    <a:pt x="0" y="0"/>
                  </a:moveTo>
                  <a:lnTo>
                    <a:pt x="2682261" y="0"/>
                  </a:lnTo>
                  <a:lnTo>
                    <a:pt x="2682261" y="396912"/>
                  </a:lnTo>
                  <a:lnTo>
                    <a:pt x="0" y="396912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682261" cy="444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55964" y="483037"/>
            <a:ext cx="7583657" cy="8775263"/>
            <a:chOff x="0" y="0"/>
            <a:chExt cx="10111543" cy="1170035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719" t="0" r="67944" b="20016"/>
            <a:stretch>
              <a:fillRect/>
            </a:stretch>
          </p:blipFill>
          <p:spPr>
            <a:xfrm flipH="false" flipV="false">
              <a:off x="0" y="0"/>
              <a:ext cx="10111543" cy="11700351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725598" y="1506238"/>
            <a:ext cx="8025137" cy="145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03"/>
              </a:lnSpc>
              <a:spcBef>
                <a:spcPct val="0"/>
              </a:spcBef>
            </a:pPr>
            <a:r>
              <a:rPr lang="en-US" sz="4145">
                <a:solidFill>
                  <a:srgbClr val="00384D"/>
                </a:solidFill>
                <a:latin typeface="Raleway Bold"/>
              </a:rPr>
              <a:t>TYPES OF UNINFORMED SEARCH ALGORITHMS: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25598" y="8840762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199"/>
                </a:lnTo>
                <a:lnTo>
                  <a:pt x="0" y="1099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819" y="3034675"/>
            <a:ext cx="7036915" cy="5464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1685" indent="-360843" lvl="1">
              <a:lnSpc>
                <a:spcPts val="6284"/>
              </a:lnSpc>
              <a:buFont typeface="Arial"/>
              <a:buChar char="•"/>
            </a:pPr>
            <a:r>
              <a:rPr lang="en-US" sz="3342" spc="244">
                <a:solidFill>
                  <a:srgbClr val="00384D"/>
                </a:solidFill>
                <a:latin typeface="Open Sauce"/>
              </a:rPr>
              <a:t>Breadth-first Search</a:t>
            </a:r>
          </a:p>
          <a:p>
            <a:pPr marL="721685" indent="-360843" lvl="1">
              <a:lnSpc>
                <a:spcPts val="6284"/>
              </a:lnSpc>
              <a:buFont typeface="Arial"/>
              <a:buChar char="•"/>
            </a:pPr>
            <a:r>
              <a:rPr lang="en-US" sz="3342" spc="244">
                <a:solidFill>
                  <a:srgbClr val="00384D"/>
                </a:solidFill>
                <a:latin typeface="Open Sauce"/>
              </a:rPr>
              <a:t>Depth-first Search</a:t>
            </a:r>
          </a:p>
          <a:p>
            <a:pPr marL="721685" indent="-360843" lvl="1">
              <a:lnSpc>
                <a:spcPts val="6284"/>
              </a:lnSpc>
              <a:buFont typeface="Arial"/>
              <a:buChar char="•"/>
            </a:pPr>
            <a:r>
              <a:rPr lang="en-US" sz="3342" spc="244">
                <a:solidFill>
                  <a:srgbClr val="00384D"/>
                </a:solidFill>
                <a:latin typeface="Open Sauce"/>
              </a:rPr>
              <a:t>Depth-limited Search</a:t>
            </a:r>
          </a:p>
          <a:p>
            <a:pPr marL="721685" indent="-360843" lvl="1">
              <a:lnSpc>
                <a:spcPts val="6284"/>
              </a:lnSpc>
              <a:buFont typeface="Arial"/>
              <a:buChar char="•"/>
            </a:pPr>
            <a:r>
              <a:rPr lang="en-US" sz="3342" spc="244">
                <a:solidFill>
                  <a:srgbClr val="00384D"/>
                </a:solidFill>
                <a:latin typeface="Open Sauce"/>
              </a:rPr>
              <a:t>Iterative deepening depth-first search</a:t>
            </a:r>
          </a:p>
          <a:p>
            <a:pPr marL="721685" indent="-360843" lvl="1">
              <a:lnSpc>
                <a:spcPts val="6284"/>
              </a:lnSpc>
              <a:buFont typeface="Arial"/>
              <a:buChar char="•"/>
            </a:pPr>
            <a:r>
              <a:rPr lang="en-US" sz="3342" spc="244">
                <a:solidFill>
                  <a:srgbClr val="00384D"/>
                </a:solidFill>
                <a:latin typeface="Open Sauce"/>
              </a:rPr>
              <a:t>Uniform cost search</a:t>
            </a:r>
          </a:p>
          <a:p>
            <a:pPr marL="721685" indent="-360843" lvl="1">
              <a:lnSpc>
                <a:spcPts val="6284"/>
              </a:lnSpc>
              <a:buFont typeface="Arial"/>
              <a:buChar char="•"/>
            </a:pPr>
            <a:r>
              <a:rPr lang="en-US" sz="3342" spc="244">
                <a:solidFill>
                  <a:srgbClr val="00384D"/>
                </a:solidFill>
                <a:latin typeface="Open Sauce"/>
              </a:rPr>
              <a:t>Bidirectional Search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44117" y="495977"/>
            <a:ext cx="7383177" cy="144249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987" y="834593"/>
            <a:ext cx="6971033" cy="5927890"/>
            <a:chOff x="0" y="0"/>
            <a:chExt cx="9294710" cy="790385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6651" t="0" r="10005" b="0"/>
            <a:stretch>
              <a:fillRect/>
            </a:stretch>
          </p:blipFill>
          <p:spPr>
            <a:xfrm flipH="false" flipV="false">
              <a:off x="0" y="0"/>
              <a:ext cx="9294710" cy="7903853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7493286" y="1102923"/>
            <a:ext cx="8881133" cy="19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3"/>
              </a:lnSpc>
            </a:pPr>
            <a:r>
              <a:rPr lang="en-US" sz="5495">
                <a:solidFill>
                  <a:srgbClr val="272B64"/>
                </a:solidFill>
                <a:latin typeface="Raleway Bold"/>
              </a:rPr>
              <a:t>BREADTH FIRST SEARCH</a:t>
            </a:r>
          </a:p>
          <a:p>
            <a:pPr>
              <a:lnSpc>
                <a:spcPts val="769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797953" y="2391028"/>
            <a:ext cx="9774949" cy="627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7"/>
              </a:lnSpc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The algorithm works as follows: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Start by putting any one of the graph's vertices at the back of a queue.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Take the front item of the queue and add it to the visited list.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Create a list of that vertex's adjacent nodes. Add the ones which aren't in the visited list to the back of the queue.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Keep repeating steps 2 and 3 until the queue is empty.</a:t>
            </a:r>
          </a:p>
          <a:p>
            <a:pPr algn="just">
              <a:lnSpc>
                <a:spcPts val="4547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966104" y="9258300"/>
            <a:ext cx="10749819" cy="2100252"/>
            <a:chOff x="0" y="0"/>
            <a:chExt cx="2831228" cy="5531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41013" y="0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8819" y="-1129396"/>
            <a:ext cx="22532810" cy="2100252"/>
            <a:chOff x="0" y="0"/>
            <a:chExt cx="5934567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34567" cy="553153"/>
            </a:xfrm>
            <a:custGeom>
              <a:avLst/>
              <a:gdLst/>
              <a:ahLst/>
              <a:cxnLst/>
              <a:rect r="r" b="b" t="t" l="l"/>
              <a:pathLst>
                <a:path h="553153" w="5934567">
                  <a:moveTo>
                    <a:pt x="0" y="0"/>
                  </a:moveTo>
                  <a:lnTo>
                    <a:pt x="5934567" y="0"/>
                  </a:lnTo>
                  <a:lnTo>
                    <a:pt x="5934567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934567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8701" y="1851273"/>
            <a:ext cx="5474477" cy="2481763"/>
          </a:xfrm>
          <a:custGeom>
            <a:avLst/>
            <a:gdLst/>
            <a:ahLst/>
            <a:cxnLst/>
            <a:rect r="r" b="b" t="t" l="l"/>
            <a:pathLst>
              <a:path h="2481763" w="5474477">
                <a:moveTo>
                  <a:pt x="0" y="0"/>
                </a:moveTo>
                <a:lnTo>
                  <a:pt x="5474477" y="0"/>
                </a:lnTo>
                <a:lnTo>
                  <a:pt x="5474477" y="2481763"/>
                </a:lnTo>
                <a:lnTo>
                  <a:pt x="0" y="2481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75983" y="1868159"/>
            <a:ext cx="5444531" cy="2464877"/>
          </a:xfrm>
          <a:custGeom>
            <a:avLst/>
            <a:gdLst/>
            <a:ahLst/>
            <a:cxnLst/>
            <a:rect r="r" b="b" t="t" l="l"/>
            <a:pathLst>
              <a:path h="2464877" w="5444531">
                <a:moveTo>
                  <a:pt x="0" y="0"/>
                </a:moveTo>
                <a:lnTo>
                  <a:pt x="5444531" y="0"/>
                </a:lnTo>
                <a:lnTo>
                  <a:pt x="5444531" y="2464877"/>
                </a:lnTo>
                <a:lnTo>
                  <a:pt x="0" y="2464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88092" y="1868159"/>
            <a:ext cx="5561207" cy="2596500"/>
          </a:xfrm>
          <a:custGeom>
            <a:avLst/>
            <a:gdLst/>
            <a:ahLst/>
            <a:cxnLst/>
            <a:rect r="r" b="b" t="t" l="l"/>
            <a:pathLst>
              <a:path h="2596500" w="5561207">
                <a:moveTo>
                  <a:pt x="0" y="0"/>
                </a:moveTo>
                <a:lnTo>
                  <a:pt x="5561207" y="0"/>
                </a:lnTo>
                <a:lnTo>
                  <a:pt x="5561207" y="2596500"/>
                </a:lnTo>
                <a:lnTo>
                  <a:pt x="0" y="2596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3531" y="5822927"/>
            <a:ext cx="5451520" cy="2614957"/>
          </a:xfrm>
          <a:custGeom>
            <a:avLst/>
            <a:gdLst/>
            <a:ahLst/>
            <a:cxnLst/>
            <a:rect r="r" b="b" t="t" l="l"/>
            <a:pathLst>
              <a:path h="2614957" w="5451520">
                <a:moveTo>
                  <a:pt x="0" y="0"/>
                </a:moveTo>
                <a:lnTo>
                  <a:pt x="5451520" y="0"/>
                </a:lnTo>
                <a:lnTo>
                  <a:pt x="5451520" y="2614957"/>
                </a:lnTo>
                <a:lnTo>
                  <a:pt x="0" y="26149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6543" y="5914640"/>
            <a:ext cx="5514913" cy="2523245"/>
          </a:xfrm>
          <a:custGeom>
            <a:avLst/>
            <a:gdLst/>
            <a:ahLst/>
            <a:cxnLst/>
            <a:rect r="r" b="b" t="t" l="l"/>
            <a:pathLst>
              <a:path h="2523245" w="5514913">
                <a:moveTo>
                  <a:pt x="0" y="0"/>
                </a:moveTo>
                <a:lnTo>
                  <a:pt x="5514914" y="0"/>
                </a:lnTo>
                <a:lnTo>
                  <a:pt x="5514914" y="2523244"/>
                </a:lnTo>
                <a:lnTo>
                  <a:pt x="0" y="2523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54312" y="5685323"/>
            <a:ext cx="5756435" cy="2706580"/>
          </a:xfrm>
          <a:custGeom>
            <a:avLst/>
            <a:gdLst/>
            <a:ahLst/>
            <a:cxnLst/>
            <a:rect r="r" b="b" t="t" l="l"/>
            <a:pathLst>
              <a:path h="2706580" w="5756435">
                <a:moveTo>
                  <a:pt x="0" y="0"/>
                </a:moveTo>
                <a:lnTo>
                  <a:pt x="5756434" y="0"/>
                </a:lnTo>
                <a:lnTo>
                  <a:pt x="5756434" y="2706580"/>
                </a:lnTo>
                <a:lnTo>
                  <a:pt x="0" y="27065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57254" y="54875"/>
            <a:ext cx="7373493" cy="78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7"/>
              </a:lnSpc>
              <a:spcBef>
                <a:spcPct val="0"/>
              </a:spcBef>
            </a:pPr>
            <a:r>
              <a:rPr lang="en-US" sz="4562">
                <a:solidFill>
                  <a:srgbClr val="FFFFFF"/>
                </a:solidFill>
                <a:latin typeface="Raleway Bold"/>
              </a:rPr>
              <a:t>BFS ALGORITHM STEPS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9314184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9187800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44117" y="495977"/>
            <a:ext cx="7383177" cy="144249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987" y="834593"/>
            <a:ext cx="7249298" cy="4858506"/>
            <a:chOff x="0" y="0"/>
            <a:chExt cx="9665730" cy="647800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644" t="0" r="3644" b="0"/>
            <a:stretch>
              <a:fillRect/>
            </a:stretch>
          </p:blipFill>
          <p:spPr>
            <a:xfrm flipH="false" flipV="false">
              <a:off x="0" y="0"/>
              <a:ext cx="9665730" cy="6478009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7719592" y="1306960"/>
            <a:ext cx="8881133" cy="19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3"/>
              </a:lnSpc>
            </a:pPr>
            <a:r>
              <a:rPr lang="en-US" sz="5495">
                <a:solidFill>
                  <a:srgbClr val="272B64"/>
                </a:solidFill>
                <a:latin typeface="Raleway Bold"/>
              </a:rPr>
              <a:t>DEPTH FIRST SEARCH </a:t>
            </a:r>
          </a:p>
          <a:p>
            <a:pPr>
              <a:lnSpc>
                <a:spcPts val="769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024259" y="2595065"/>
            <a:ext cx="9774949" cy="627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7"/>
              </a:lnSpc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The DFS algorithm works as follows: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Start by putting any one of the graph's vertices on top of a stack.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Take the top item of the stack and add it to the visited list.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Create a list of that vertex's adjacent nodes. Add the ones which aren't in the visited list to the top of the stack.</a:t>
            </a:r>
          </a:p>
          <a:p>
            <a:pPr algn="just" marL="701252" indent="-350626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272B64"/>
                </a:solidFill>
                <a:latin typeface="Open Sauce"/>
              </a:rPr>
              <a:t>Keep repeating steps 2 and 3 until the stack is empty.</a:t>
            </a:r>
          </a:p>
          <a:p>
            <a:pPr algn="just">
              <a:lnSpc>
                <a:spcPts val="4547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966104" y="9258300"/>
            <a:ext cx="10749819" cy="2100252"/>
            <a:chOff x="0" y="0"/>
            <a:chExt cx="2831228" cy="5531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336761" y="1028700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5" y="0"/>
                </a:lnTo>
                <a:lnTo>
                  <a:pt x="2008505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78819" y="-1129396"/>
            <a:ext cx="22532810" cy="2100252"/>
            <a:chOff x="0" y="0"/>
            <a:chExt cx="5934567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34567" cy="553153"/>
            </a:xfrm>
            <a:custGeom>
              <a:avLst/>
              <a:gdLst/>
              <a:ahLst/>
              <a:cxnLst/>
              <a:rect r="r" b="b" t="t" l="l"/>
              <a:pathLst>
                <a:path h="553153" w="5934567">
                  <a:moveTo>
                    <a:pt x="0" y="0"/>
                  </a:moveTo>
                  <a:lnTo>
                    <a:pt x="5934567" y="0"/>
                  </a:lnTo>
                  <a:lnTo>
                    <a:pt x="5934567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934567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314184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187800"/>
            <a:ext cx="2008504" cy="1099200"/>
          </a:xfrm>
          <a:custGeom>
            <a:avLst/>
            <a:gdLst/>
            <a:ahLst/>
            <a:cxnLst/>
            <a:rect r="r" b="b" t="t" l="l"/>
            <a:pathLst>
              <a:path h="1099200" w="2008504">
                <a:moveTo>
                  <a:pt x="0" y="0"/>
                </a:moveTo>
                <a:lnTo>
                  <a:pt x="2008504" y="0"/>
                </a:lnTo>
                <a:lnTo>
                  <a:pt x="2008504" y="1099200"/>
                </a:lnTo>
                <a:lnTo>
                  <a:pt x="0" y="1099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8271" y="1849885"/>
            <a:ext cx="5586780" cy="2396225"/>
          </a:xfrm>
          <a:custGeom>
            <a:avLst/>
            <a:gdLst/>
            <a:ahLst/>
            <a:cxnLst/>
            <a:rect r="r" b="b" t="t" l="l"/>
            <a:pathLst>
              <a:path h="2396225" w="5586780">
                <a:moveTo>
                  <a:pt x="0" y="0"/>
                </a:moveTo>
                <a:lnTo>
                  <a:pt x="5586780" y="0"/>
                </a:lnTo>
                <a:lnTo>
                  <a:pt x="5586780" y="2396225"/>
                </a:lnTo>
                <a:lnTo>
                  <a:pt x="0" y="2396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16066" y="1849885"/>
            <a:ext cx="5723866" cy="2396225"/>
          </a:xfrm>
          <a:custGeom>
            <a:avLst/>
            <a:gdLst/>
            <a:ahLst/>
            <a:cxnLst/>
            <a:rect r="r" b="b" t="t" l="l"/>
            <a:pathLst>
              <a:path h="2396225" w="5723866">
                <a:moveTo>
                  <a:pt x="0" y="0"/>
                </a:moveTo>
                <a:lnTo>
                  <a:pt x="5723866" y="0"/>
                </a:lnTo>
                <a:lnTo>
                  <a:pt x="5723866" y="2396225"/>
                </a:lnTo>
                <a:lnTo>
                  <a:pt x="0" y="23962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20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40947" y="1849885"/>
            <a:ext cx="6069799" cy="2467789"/>
          </a:xfrm>
          <a:custGeom>
            <a:avLst/>
            <a:gdLst/>
            <a:ahLst/>
            <a:cxnLst/>
            <a:rect r="r" b="b" t="t" l="l"/>
            <a:pathLst>
              <a:path h="2467789" w="6069799">
                <a:moveTo>
                  <a:pt x="0" y="0"/>
                </a:moveTo>
                <a:lnTo>
                  <a:pt x="6069799" y="0"/>
                </a:lnTo>
                <a:lnTo>
                  <a:pt x="6069799" y="2467789"/>
                </a:lnTo>
                <a:lnTo>
                  <a:pt x="0" y="24677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0582" y="5960497"/>
            <a:ext cx="5648762" cy="2312624"/>
          </a:xfrm>
          <a:custGeom>
            <a:avLst/>
            <a:gdLst/>
            <a:ahLst/>
            <a:cxnLst/>
            <a:rect r="r" b="b" t="t" l="l"/>
            <a:pathLst>
              <a:path h="2312624" w="5648762">
                <a:moveTo>
                  <a:pt x="0" y="0"/>
                </a:moveTo>
                <a:lnTo>
                  <a:pt x="5648761" y="0"/>
                </a:lnTo>
                <a:lnTo>
                  <a:pt x="5648761" y="2312624"/>
                </a:lnTo>
                <a:lnTo>
                  <a:pt x="0" y="23126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16066" y="5960497"/>
            <a:ext cx="5723866" cy="2333169"/>
          </a:xfrm>
          <a:custGeom>
            <a:avLst/>
            <a:gdLst/>
            <a:ahLst/>
            <a:cxnLst/>
            <a:rect r="r" b="b" t="t" l="l"/>
            <a:pathLst>
              <a:path h="2333169" w="5723866">
                <a:moveTo>
                  <a:pt x="0" y="0"/>
                </a:moveTo>
                <a:lnTo>
                  <a:pt x="5723866" y="0"/>
                </a:lnTo>
                <a:lnTo>
                  <a:pt x="5723866" y="2333170"/>
                </a:lnTo>
                <a:lnTo>
                  <a:pt x="0" y="2333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118751" y="5960497"/>
            <a:ext cx="5814836" cy="2385737"/>
          </a:xfrm>
          <a:custGeom>
            <a:avLst/>
            <a:gdLst/>
            <a:ahLst/>
            <a:cxnLst/>
            <a:rect r="r" b="b" t="t" l="l"/>
            <a:pathLst>
              <a:path h="2385737" w="5814836">
                <a:moveTo>
                  <a:pt x="0" y="0"/>
                </a:moveTo>
                <a:lnTo>
                  <a:pt x="5814835" y="0"/>
                </a:lnTo>
                <a:lnTo>
                  <a:pt x="5814835" y="2385737"/>
                </a:lnTo>
                <a:lnTo>
                  <a:pt x="0" y="23857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57254" y="54875"/>
            <a:ext cx="7373493" cy="78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87"/>
              </a:lnSpc>
              <a:spcBef>
                <a:spcPct val="0"/>
              </a:spcBef>
            </a:pPr>
            <a:r>
              <a:rPr lang="en-US" sz="4562">
                <a:solidFill>
                  <a:srgbClr val="FFFFFF"/>
                </a:solidFill>
                <a:latin typeface="Raleway Bold"/>
              </a:rPr>
              <a:t>DFS ALGORITHM STEPS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13020" y="9072016"/>
            <a:ext cx="10749819" cy="210025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6982" y="1534977"/>
            <a:ext cx="7223935" cy="5685380"/>
          </a:xfrm>
          <a:custGeom>
            <a:avLst/>
            <a:gdLst/>
            <a:ahLst/>
            <a:cxnLst/>
            <a:rect r="r" b="b" t="t" l="l"/>
            <a:pathLst>
              <a:path h="5685380" w="7223935">
                <a:moveTo>
                  <a:pt x="0" y="0"/>
                </a:moveTo>
                <a:lnTo>
                  <a:pt x="7223935" y="0"/>
                </a:lnTo>
                <a:lnTo>
                  <a:pt x="7223935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65" t="0" r="-601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36799" y="20649"/>
            <a:ext cx="8881133" cy="19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3"/>
              </a:lnSpc>
            </a:pPr>
            <a:r>
              <a:rPr lang="en-US" sz="5495">
                <a:solidFill>
                  <a:srgbClr val="272B64"/>
                </a:solidFill>
                <a:latin typeface="Raleway Bold"/>
              </a:rPr>
              <a:t>DEPTH-LIMITED SEARCH </a:t>
            </a:r>
          </a:p>
          <a:p>
            <a:pPr>
              <a:lnSpc>
                <a:spcPts val="769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796579" y="1150548"/>
            <a:ext cx="10188913" cy="937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7"/>
              </a:lnSpc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The DLS algorithm works as follows: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Start with a stack and put the initial vertex on top.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Create a visited list and initialize it with the starting vertex.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Set a depth limit (maximum depth to explore).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Repeat until the stack is empty or the depth limit is reached: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Pop the top item from the stack and add it to the visited list.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If the depth is within the limit: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Create a list of adjacent nodes.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Add unvisited nodes to the top of the stack.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Continue until the stack is empty or the exploration reaches the depth limit.</a:t>
            </a:r>
          </a:p>
          <a:p>
            <a:pPr algn="just">
              <a:lnSpc>
                <a:spcPts val="4407"/>
              </a:lnSpc>
            </a:pPr>
          </a:p>
          <a:p>
            <a:pPr algn="just">
              <a:lnSpc>
                <a:spcPts val="44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13020" y="9072016"/>
            <a:ext cx="10749819" cy="210025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9775" y="1520378"/>
            <a:ext cx="7037249" cy="6381425"/>
          </a:xfrm>
          <a:custGeom>
            <a:avLst/>
            <a:gdLst/>
            <a:ahLst/>
            <a:cxnLst/>
            <a:rect r="r" b="b" t="t" l="l"/>
            <a:pathLst>
              <a:path h="6381425" w="7037249">
                <a:moveTo>
                  <a:pt x="0" y="0"/>
                </a:moveTo>
                <a:lnTo>
                  <a:pt x="7037249" y="0"/>
                </a:lnTo>
                <a:lnTo>
                  <a:pt x="7037249" y="6381425"/>
                </a:lnTo>
                <a:lnTo>
                  <a:pt x="0" y="6381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8" t="0" r="-265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36799" y="20649"/>
            <a:ext cx="8881133" cy="19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3"/>
              </a:lnSpc>
            </a:pPr>
            <a:r>
              <a:rPr lang="en-US" sz="5495">
                <a:solidFill>
                  <a:srgbClr val="272B64"/>
                </a:solidFill>
                <a:latin typeface="Raleway Bold"/>
              </a:rPr>
              <a:t>UNIFORM COST SEARCH </a:t>
            </a:r>
          </a:p>
          <a:p>
            <a:pPr>
              <a:lnSpc>
                <a:spcPts val="769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796579" y="1150548"/>
            <a:ext cx="10188913" cy="8825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7"/>
              </a:lnSpc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The DLS algorithm works as follows: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Create an empty priority queue.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Enqueue the start node with a cost of 0.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While the priority queue is not empty: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Dequeue the node with the lowest cost.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If the dequeued node is the goal, print the cost and path, then exit.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Otherwise, mark the node as visited.</a:t>
            </a:r>
          </a:p>
          <a:p>
            <a:pPr algn="just" marL="1359325" indent="-453108" lvl="2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Explore its neighbors:</a:t>
            </a:r>
          </a:p>
          <a:p>
            <a:pPr algn="just" marL="2038987" indent="-509747" lvl="3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If a neighbor is not visited or has a lower cost through the current node:</a:t>
            </a:r>
          </a:p>
          <a:p>
            <a:pPr algn="just" marL="2038987" indent="-509747" lvl="3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Enqueue the neighbor with the updated cost.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Continue until the priority queue is empty.</a:t>
            </a:r>
          </a:p>
          <a:p>
            <a:pPr algn="just">
              <a:lnSpc>
                <a:spcPts val="4407"/>
              </a:lnSpc>
            </a:pPr>
          </a:p>
          <a:p>
            <a:pPr algn="just">
              <a:lnSpc>
                <a:spcPts val="44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13020" y="9072016"/>
            <a:ext cx="10749819" cy="2100252"/>
            <a:chOff x="0" y="0"/>
            <a:chExt cx="2831228" cy="5531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1228" cy="553153"/>
            </a:xfrm>
            <a:custGeom>
              <a:avLst/>
              <a:gdLst/>
              <a:ahLst/>
              <a:cxnLst/>
              <a:rect r="r" b="b" t="t" l="l"/>
              <a:pathLst>
                <a:path h="553153" w="2831228">
                  <a:moveTo>
                    <a:pt x="0" y="0"/>
                  </a:moveTo>
                  <a:lnTo>
                    <a:pt x="2831228" y="0"/>
                  </a:lnTo>
                  <a:lnTo>
                    <a:pt x="2831228" y="553153"/>
                  </a:lnTo>
                  <a:lnTo>
                    <a:pt x="0" y="553153"/>
                  </a:lnTo>
                  <a:close/>
                </a:path>
              </a:pathLst>
            </a:custGeom>
            <a:solidFill>
              <a:srgbClr val="272B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31228" cy="61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1226" y="407471"/>
            <a:ext cx="7177893" cy="5701842"/>
          </a:xfrm>
          <a:custGeom>
            <a:avLst/>
            <a:gdLst/>
            <a:ahLst/>
            <a:cxnLst/>
            <a:rect r="r" b="b" t="t" l="l"/>
            <a:pathLst>
              <a:path h="5701842" w="7177893">
                <a:moveTo>
                  <a:pt x="0" y="0"/>
                </a:moveTo>
                <a:lnTo>
                  <a:pt x="7177893" y="0"/>
                </a:lnTo>
                <a:lnTo>
                  <a:pt x="7177893" y="5701842"/>
                </a:lnTo>
                <a:lnTo>
                  <a:pt x="0" y="5701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47826" y="6638040"/>
            <a:ext cx="9486418" cy="3484102"/>
          </a:xfrm>
          <a:custGeom>
            <a:avLst/>
            <a:gdLst/>
            <a:ahLst/>
            <a:cxnLst/>
            <a:rect r="r" b="b" t="t" l="l"/>
            <a:pathLst>
              <a:path h="3484102" w="9486418">
                <a:moveTo>
                  <a:pt x="0" y="0"/>
                </a:moveTo>
                <a:lnTo>
                  <a:pt x="9486418" y="0"/>
                </a:lnTo>
                <a:lnTo>
                  <a:pt x="9486418" y="3484102"/>
                </a:lnTo>
                <a:lnTo>
                  <a:pt x="0" y="3484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36799" y="20649"/>
            <a:ext cx="8901831" cy="19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93"/>
              </a:lnSpc>
              <a:spcBef>
                <a:spcPct val="0"/>
              </a:spcBef>
            </a:pPr>
            <a:r>
              <a:rPr lang="en-US" sz="5495">
                <a:solidFill>
                  <a:srgbClr val="272B64"/>
                </a:solidFill>
                <a:latin typeface="Raleway Bold"/>
              </a:rPr>
              <a:t>ITERATIVE DEEPENING DEPTH-FIRST SEARCH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96579" y="2247552"/>
            <a:ext cx="10188913" cy="495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7"/>
              </a:lnSpc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Iterative Deepening Depth-First Search (IDDFS):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Start with a depth limit of 0.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Repeat until the goal is found: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Perform Depth-First Search with the current depth limit.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If the goal is found, exit and return the solution.</a:t>
            </a:r>
          </a:p>
          <a:p>
            <a:pPr algn="just" marL="679662" indent="-339831" lvl="1">
              <a:lnSpc>
                <a:spcPts val="4407"/>
              </a:lnSpc>
              <a:buFont typeface="Arial"/>
              <a:buChar char="•"/>
            </a:pPr>
            <a:r>
              <a:rPr lang="en-US" sz="3148">
                <a:solidFill>
                  <a:srgbClr val="272B64"/>
                </a:solidFill>
                <a:latin typeface="Open Sauce"/>
              </a:rPr>
              <a:t>Increment the depth limit for the next iteration.</a:t>
            </a:r>
          </a:p>
          <a:p>
            <a:pPr algn="just">
              <a:lnSpc>
                <a:spcPts val="4407"/>
              </a:lnSpc>
            </a:pPr>
          </a:p>
          <a:p>
            <a:pPr algn="just">
              <a:lnSpc>
                <a:spcPts val="44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DAF3w8zjgVs</dc:identifier>
  <dcterms:modified xsi:type="dcterms:W3CDTF">2011-08-01T06:04:30Z</dcterms:modified>
  <cp:revision>1</cp:revision>
  <dc:title>Purple Professional Business Presentation</dc:title>
</cp:coreProperties>
</file>