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galin" charset="1" panose="00000500000000000000"/>
      <p:regular r:id="rId10"/>
    </p:embeddedFont>
    <p:embeddedFont>
      <p:font typeface="Codec Pro" charset="1" panose="00000500000000000000"/>
      <p:regular r:id="rId11"/>
    </p:embeddedFont>
    <p:embeddedFont>
      <p:font typeface="Codec Pro Bold" charset="1" panose="00000600000000000000"/>
      <p:regular r:id="rId12"/>
    </p:embeddedFont>
    <p:embeddedFont>
      <p:font typeface="Cooper BT Bold" charset="1" panose="0208080404030B020404"/>
      <p:regular r:id="rId13"/>
    </p:embeddedFont>
    <p:embeddedFont>
      <p:font typeface="Cooper BT Bold Italics" charset="1" panose="0208080405030B090404"/>
      <p:regular r:id="rId14"/>
    </p:embeddedFont>
    <p:embeddedFont>
      <p:font typeface="Cooper BT Light" charset="1" panose="0208050304030B020404"/>
      <p:regular r:id="rId15"/>
    </p:embeddedFont>
    <p:embeddedFont>
      <p:font typeface="Cooper BT Light Italics" charset="1" panose="0208050304030B090404"/>
      <p:regular r:id="rId16"/>
    </p:embeddedFont>
    <p:embeddedFont>
      <p:font typeface="Cooper BT Medium" charset="1" panose="0208060305030B020404"/>
      <p:regular r:id="rId17"/>
    </p:embeddedFont>
    <p:embeddedFont>
      <p:font typeface="Cooper BT Medium Italics" charset="1" panose="0208060305030B090404"/>
      <p:regular r:id="rId18"/>
    </p:embeddedFont>
    <p:embeddedFont>
      <p:font typeface="Cooper BT Heavy" charset="1" panose="0208090404030B020404"/>
      <p:regular r:id="rId19"/>
    </p:embeddedFont>
    <p:embeddedFont>
      <p:font typeface="Cooper BT Heavy Italics" charset="1" panose="0208090405030B0904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9819" y="3557647"/>
            <a:ext cx="13900598" cy="320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20"/>
              </a:lnSpc>
            </a:pPr>
            <a:r>
              <a:rPr lang="en-US" sz="9514">
                <a:solidFill>
                  <a:srgbClr val="945ACB"/>
                </a:solidFill>
                <a:latin typeface="Cooper BT Bold"/>
              </a:rPr>
              <a:t>Water Jug Problem </a:t>
            </a:r>
          </a:p>
          <a:p>
            <a:pPr>
              <a:lnSpc>
                <a:spcPts val="1220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392521" y="-2490729"/>
            <a:ext cx="5083136" cy="10166272"/>
          </a:xfrm>
          <a:custGeom>
            <a:avLst/>
            <a:gdLst/>
            <a:ahLst/>
            <a:cxnLst/>
            <a:rect r="r" b="b" t="t" l="l"/>
            <a:pathLst>
              <a:path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472858">
            <a:off x="459533" y="6400181"/>
            <a:ext cx="2970557" cy="5941114"/>
          </a:xfrm>
          <a:custGeom>
            <a:avLst/>
            <a:gdLst/>
            <a:ahLst/>
            <a:cxnLst/>
            <a:rect r="r" b="b" t="t" l="l"/>
            <a:pathLst>
              <a:path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2654" y="5172075"/>
            <a:ext cx="14102692" cy="29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9"/>
              </a:lnSpc>
            </a:pPr>
            <a:r>
              <a:rPr lang="en-US" sz="7999" spc="255">
                <a:solidFill>
                  <a:srgbClr val="FFFFFF"/>
                </a:solidFill>
                <a:latin typeface="Gagalin"/>
              </a:rPr>
              <a:t> in Artificial IntelligencE</a:t>
            </a:r>
          </a:p>
          <a:p>
            <a:pPr algn="ctr">
              <a:lnSpc>
                <a:spcPts val="1191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74918" y="397145"/>
            <a:ext cx="1263110" cy="1263110"/>
          </a:xfrm>
          <a:custGeom>
            <a:avLst/>
            <a:gdLst/>
            <a:ahLst/>
            <a:cxnLst/>
            <a:rect r="r" b="b" t="t" l="l"/>
            <a:pathLst>
              <a:path h="1263110" w="1263110">
                <a:moveTo>
                  <a:pt x="0" y="0"/>
                </a:moveTo>
                <a:lnTo>
                  <a:pt x="1263110" y="0"/>
                </a:lnTo>
                <a:lnTo>
                  <a:pt x="1263110" y="1263110"/>
                </a:lnTo>
                <a:lnTo>
                  <a:pt x="0" y="12631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1650" y="876300"/>
            <a:ext cx="6329708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199"/>
              </a:lnSpc>
              <a:spcBef>
                <a:spcPct val="0"/>
              </a:spcBef>
            </a:pPr>
            <a:r>
              <a:rPr lang="en-US" sz="7999" spc="255">
                <a:solidFill>
                  <a:srgbClr val="945ACB"/>
                </a:solidFill>
                <a:latin typeface="Gagali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9693" y="2756701"/>
            <a:ext cx="15668615" cy="19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1439" indent="-390719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FFFFFF"/>
                </a:solidFill>
                <a:latin typeface="Codec Pro Bold"/>
              </a:rPr>
              <a:t>Welcome to the exploration of the Water Jug Problem, a classic puzzle in Artificial Intelligence that showcases problem-solving techniques.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472858">
            <a:off x="459533" y="6400181"/>
            <a:ext cx="2970557" cy="5941114"/>
          </a:xfrm>
          <a:custGeom>
            <a:avLst/>
            <a:gdLst/>
            <a:ahLst/>
            <a:cxnLst/>
            <a:rect r="r" b="b" t="t" l="l"/>
            <a:pathLst>
              <a:path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03255" y="544568"/>
            <a:ext cx="9281490" cy="12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72"/>
              </a:lnSpc>
              <a:spcBef>
                <a:spcPct val="0"/>
              </a:spcBef>
            </a:pPr>
            <a:r>
              <a:rPr lang="en-US" sz="7409" spc="237">
                <a:solidFill>
                  <a:srgbClr val="945ACB"/>
                </a:solidFill>
                <a:latin typeface="Gagalin"/>
              </a:rPr>
              <a:t>Problem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3891" y="2727824"/>
            <a:ext cx="15320218" cy="603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odec Pro Bold"/>
              </a:rPr>
              <a:t>The Water Jug Problem involves two jugs, a 4-liter and a 3-liter one, a pump, and the goal of measuring exactly 2 liters in the 4-liter jug. This problem is an excellent example to illustrate the four components of formal problem definition: Initial State, Successor Function, Goal Test, and Path Cost.</a:t>
            </a:r>
          </a:p>
          <a:p>
            <a:pPr>
              <a:lnSpc>
                <a:spcPts val="5320"/>
              </a:lnSpc>
            </a:pPr>
          </a:p>
          <a:p>
            <a:pPr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odec Pro Bold"/>
              </a:rPr>
              <a:t>The state representation is a tuple (x, y) where x is the water in the 4-liter jug, and y is the water in the 3-liter jug. The initial state is (0, 0), and the goal state is (2, 0)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51182" y="2848258"/>
            <a:ext cx="14689582" cy="3938185"/>
          </a:xfrm>
          <a:custGeom>
            <a:avLst/>
            <a:gdLst/>
            <a:ahLst/>
            <a:cxnLst/>
            <a:rect r="r" b="b" t="t" l="l"/>
            <a:pathLst>
              <a:path h="3938185" w="14689582">
                <a:moveTo>
                  <a:pt x="0" y="0"/>
                </a:moveTo>
                <a:lnTo>
                  <a:pt x="14689581" y="0"/>
                </a:lnTo>
                <a:lnTo>
                  <a:pt x="14689581" y="3938185"/>
                </a:lnTo>
                <a:lnTo>
                  <a:pt x="0" y="3938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183" r="0" b="-72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3756" y="544568"/>
            <a:ext cx="14377007" cy="12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72"/>
              </a:lnSpc>
              <a:spcBef>
                <a:spcPct val="0"/>
              </a:spcBef>
            </a:pPr>
            <a:r>
              <a:rPr lang="en-US" sz="7409" spc="237">
                <a:solidFill>
                  <a:srgbClr val="945ACB"/>
                </a:solidFill>
                <a:latin typeface="Gagalin"/>
              </a:rPr>
              <a:t>Successor Function and Rules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86380" y="2730023"/>
            <a:ext cx="14515240" cy="5880375"/>
          </a:xfrm>
          <a:custGeom>
            <a:avLst/>
            <a:gdLst/>
            <a:ahLst/>
            <a:cxnLst/>
            <a:rect r="r" b="b" t="t" l="l"/>
            <a:pathLst>
              <a:path h="5880375" w="14515240">
                <a:moveTo>
                  <a:pt x="0" y="0"/>
                </a:moveTo>
                <a:lnTo>
                  <a:pt x="14515240" y="0"/>
                </a:lnTo>
                <a:lnTo>
                  <a:pt x="14515240" y="5880375"/>
                </a:lnTo>
                <a:lnTo>
                  <a:pt x="0" y="5880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3756" y="544568"/>
            <a:ext cx="14377007" cy="12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72"/>
              </a:lnSpc>
              <a:spcBef>
                <a:spcPct val="0"/>
              </a:spcBef>
            </a:pPr>
            <a:r>
              <a:rPr lang="en-US" sz="7409" spc="237">
                <a:solidFill>
                  <a:srgbClr val="945ACB"/>
                </a:solidFill>
                <a:latin typeface="Gagalin"/>
              </a:rPr>
              <a:t>Successor Function and Rules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46544" y="544568"/>
            <a:ext cx="10394912" cy="12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72"/>
              </a:lnSpc>
              <a:spcBef>
                <a:spcPct val="0"/>
              </a:spcBef>
            </a:pPr>
            <a:r>
              <a:rPr lang="en-US" sz="7409" spc="237">
                <a:solidFill>
                  <a:srgbClr val="945ACB"/>
                </a:solidFill>
                <a:latin typeface="Gagalin"/>
              </a:rPr>
              <a:t>Problem Solving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55101" y="2243862"/>
            <a:ext cx="15004199" cy="725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8302" indent="-374151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FFFFFF"/>
                </a:solidFill>
                <a:latin typeface="Codec Pro Bold"/>
              </a:rPr>
              <a:t>Step-1: Initialization: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Start State: (0,0)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 Apply Rule 2: Fill 3-gallon jug Now the state is (x,3)</a:t>
            </a:r>
          </a:p>
          <a:p>
            <a:pPr algn="just">
              <a:lnSpc>
                <a:spcPts val="4852"/>
              </a:lnSpc>
            </a:pPr>
          </a:p>
          <a:p>
            <a:pPr algn="just" marL="748302" indent="-374151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FFFFFF"/>
                </a:solidFill>
                <a:latin typeface="Codec Pro Bold"/>
              </a:rPr>
              <a:t>Step 2: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 Current State: (x,3)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Apply Rule 7: Pour all water from 3-gallon jug into 4-gallon jug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 Now the state is (3,0)</a:t>
            </a:r>
          </a:p>
          <a:p>
            <a:pPr algn="just">
              <a:lnSpc>
                <a:spcPts val="4012"/>
              </a:lnSpc>
            </a:pPr>
          </a:p>
          <a:p>
            <a:pPr algn="just" marL="748302" indent="-374151" lvl="1">
              <a:lnSpc>
                <a:spcPts val="4852"/>
              </a:lnSpc>
              <a:buFont typeface="Arial"/>
              <a:buChar char="•"/>
            </a:pPr>
            <a:r>
              <a:rPr lang="en-US" sz="3465">
                <a:solidFill>
                  <a:srgbClr val="FFFFFF"/>
                </a:solidFill>
                <a:latin typeface="Codec Pro Bold"/>
              </a:rPr>
              <a:t>Step 3: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 Current State : (3,0)</a:t>
            </a:r>
          </a:p>
          <a:p>
            <a:pPr algn="just">
              <a:lnSpc>
                <a:spcPts val="4852"/>
              </a:lnSpc>
            </a:pPr>
            <a:r>
              <a:rPr lang="en-US" sz="3465">
                <a:solidFill>
                  <a:srgbClr val="FFFFFF"/>
                </a:solidFill>
                <a:latin typeface="Codec Pro"/>
              </a:rPr>
              <a:t>     </a:t>
            </a:r>
            <a:r>
              <a:rPr lang="en-US" sz="3465">
                <a:solidFill>
                  <a:srgbClr val="FFFFFF"/>
                </a:solidFill>
                <a:latin typeface="Codec Pro Bold"/>
              </a:rPr>
              <a:t> Apply Rule 2: Fill 3-gallon jug Now the state is (3,3)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4" y="0"/>
                </a:lnTo>
                <a:lnTo>
                  <a:pt x="2274924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46544" y="544568"/>
            <a:ext cx="10394912" cy="126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372"/>
              </a:lnSpc>
              <a:spcBef>
                <a:spcPct val="0"/>
              </a:spcBef>
            </a:pPr>
            <a:r>
              <a:rPr lang="en-US" sz="7409" spc="237">
                <a:solidFill>
                  <a:srgbClr val="945ACB"/>
                </a:solidFill>
                <a:latin typeface="Gagalin"/>
              </a:rPr>
              <a:t>Problem Solving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2898" y="1708909"/>
            <a:ext cx="16157340" cy="8014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371" indent="-306186" lvl="1">
              <a:lnSpc>
                <a:spcPts val="3970"/>
              </a:lnSpc>
              <a:buFont typeface="Arial"/>
              <a:buChar char="•"/>
            </a:pPr>
            <a:r>
              <a:rPr lang="en-US" sz="2836">
                <a:solidFill>
                  <a:srgbClr val="FFFFFF"/>
                </a:solidFill>
                <a:latin typeface="Codec Pro Bold"/>
              </a:rPr>
              <a:t>Step 4: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 Current State: (3,3)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 Apply Rule 5: Pour water from 3-gallon jug into 4-gallon jug until 4- gallon jug is full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Now the state is (4,2)</a:t>
            </a:r>
          </a:p>
          <a:p>
            <a:pPr algn="just">
              <a:lnSpc>
                <a:spcPts val="3970"/>
              </a:lnSpc>
            </a:pPr>
          </a:p>
          <a:p>
            <a:pPr algn="just" marL="612371" indent="-306186" lvl="1">
              <a:lnSpc>
                <a:spcPts val="3970"/>
              </a:lnSpc>
              <a:buFont typeface="Arial"/>
              <a:buChar char="•"/>
            </a:pPr>
            <a:r>
              <a:rPr lang="en-US" sz="2836">
                <a:solidFill>
                  <a:srgbClr val="FFFFFF"/>
                </a:solidFill>
                <a:latin typeface="Codec Pro Bold"/>
              </a:rPr>
              <a:t>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Step 5: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Current State : (4,2)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Apply Rule 3: Empty 4-gallon jug Now state is (0,2)</a:t>
            </a:r>
          </a:p>
          <a:p>
            <a:pPr algn="just">
              <a:lnSpc>
                <a:spcPts val="3970"/>
              </a:lnSpc>
            </a:pPr>
          </a:p>
          <a:p>
            <a:pPr algn="just" marL="612371" indent="-306186" lvl="1">
              <a:lnSpc>
                <a:spcPts val="3970"/>
              </a:lnSpc>
              <a:buFont typeface="Arial"/>
              <a:buChar char="•"/>
            </a:pPr>
            <a:r>
              <a:rPr lang="en-US" sz="2836">
                <a:solidFill>
                  <a:srgbClr val="FFFFFF"/>
                </a:solidFill>
                <a:latin typeface="Codec Pro Bold"/>
              </a:rPr>
              <a:t>Step 6: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Current State : (0,2)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Apply Rule 9: Pour 2 gallon water from 3 gallon jug into 4 gallon jug Now state is (2,0)</a:t>
            </a:r>
          </a:p>
          <a:p>
            <a:pPr algn="just">
              <a:lnSpc>
                <a:spcPts val="3970"/>
              </a:lnSpc>
            </a:pPr>
          </a:p>
          <a:p>
            <a:pPr algn="just" marL="612371" indent="-306186" lvl="1">
              <a:lnSpc>
                <a:spcPts val="3970"/>
              </a:lnSpc>
              <a:buFont typeface="Arial"/>
              <a:buChar char="•"/>
            </a:pPr>
            <a:r>
              <a:rPr lang="en-US" sz="2836">
                <a:solidFill>
                  <a:srgbClr val="FFFFFF"/>
                </a:solidFill>
                <a:latin typeface="Codec Pro Bold"/>
              </a:rPr>
              <a:t>Step 7:</a:t>
            </a:r>
          </a:p>
          <a:p>
            <a:pPr algn="just">
              <a:lnSpc>
                <a:spcPts val="3970"/>
              </a:lnSpc>
            </a:pPr>
            <a:r>
              <a:rPr lang="en-US" sz="2836">
                <a:solidFill>
                  <a:srgbClr val="FFFFFF"/>
                </a:solidFill>
                <a:latin typeface="Codec Pro"/>
              </a:rPr>
              <a:t>       </a:t>
            </a:r>
            <a:r>
              <a:rPr lang="en-US" sz="2836">
                <a:solidFill>
                  <a:srgbClr val="FFFFFF"/>
                </a:solidFill>
                <a:latin typeface="Codec Pro Bold"/>
              </a:rPr>
              <a:t>Now the state is (2,0)-- Goal Achieved.</a:t>
            </a:r>
          </a:p>
          <a:p>
            <a:pPr algn="just">
              <a:lnSpc>
                <a:spcPts val="397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5" t="0" r="-16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303208">
            <a:off x="11117592" y="7199541"/>
            <a:ext cx="8170649" cy="8170649"/>
          </a:xfrm>
          <a:custGeom>
            <a:avLst/>
            <a:gdLst/>
            <a:ahLst/>
            <a:cxnLst/>
            <a:rect r="r" b="b" t="t" l="l"/>
            <a:pathLst>
              <a:path h="8170649" w="8170649">
                <a:moveTo>
                  <a:pt x="0" y="0"/>
                </a:moveTo>
                <a:lnTo>
                  <a:pt x="8170649" y="0"/>
                </a:lnTo>
                <a:lnTo>
                  <a:pt x="8170649" y="8170649"/>
                </a:lnTo>
                <a:lnTo>
                  <a:pt x="0" y="8170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76496">
            <a:off x="8037943" y="7174153"/>
            <a:ext cx="2052766" cy="2052766"/>
          </a:xfrm>
          <a:custGeom>
            <a:avLst/>
            <a:gdLst/>
            <a:ahLst/>
            <a:cxnLst/>
            <a:rect r="r" b="b" t="t" l="l"/>
            <a:pathLst>
              <a:path h="2052766" w="2052766">
                <a:moveTo>
                  <a:pt x="0" y="0"/>
                </a:moveTo>
                <a:lnTo>
                  <a:pt x="2052766" y="0"/>
                </a:lnTo>
                <a:lnTo>
                  <a:pt x="2052766" y="2052766"/>
                </a:lnTo>
                <a:lnTo>
                  <a:pt x="0" y="205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03208">
            <a:off x="14359247" y="2250803"/>
            <a:ext cx="1194157" cy="1194157"/>
          </a:xfrm>
          <a:custGeom>
            <a:avLst/>
            <a:gdLst/>
            <a:ahLst/>
            <a:cxnLst/>
            <a:rect r="r" b="b" t="t" l="l"/>
            <a:pathLst>
              <a:path h="1194157" w="1194157">
                <a:moveTo>
                  <a:pt x="0" y="0"/>
                </a:moveTo>
                <a:lnTo>
                  <a:pt x="1194157" y="0"/>
                </a:lnTo>
                <a:lnTo>
                  <a:pt x="1194157" y="1194158"/>
                </a:lnTo>
                <a:lnTo>
                  <a:pt x="0" y="1194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303208">
            <a:off x="-1399208" y="-1787553"/>
            <a:ext cx="5632506" cy="5632506"/>
          </a:xfrm>
          <a:custGeom>
            <a:avLst/>
            <a:gdLst/>
            <a:ahLst/>
            <a:cxnLst/>
            <a:rect r="r" b="b" t="t" l="l"/>
            <a:pathLst>
              <a:path h="5632506" w="5632506">
                <a:moveTo>
                  <a:pt x="0" y="0"/>
                </a:moveTo>
                <a:lnTo>
                  <a:pt x="5632507" y="0"/>
                </a:lnTo>
                <a:lnTo>
                  <a:pt x="5632507" y="5632506"/>
                </a:lnTo>
                <a:lnTo>
                  <a:pt x="0" y="56325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83663" y="3909872"/>
            <a:ext cx="10161325" cy="208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34"/>
              </a:lnSpc>
              <a:spcBef>
                <a:spcPct val="0"/>
              </a:spcBef>
            </a:pPr>
            <a:r>
              <a:rPr lang="en-US" sz="11238" spc="359">
                <a:solidFill>
                  <a:srgbClr val="FFFFFF"/>
                </a:solidFill>
                <a:latin typeface="Codec Pro Bold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DAFlfG6fVkg</dc:identifier>
  <dcterms:modified xsi:type="dcterms:W3CDTF">2011-08-01T06:04:30Z</dcterms:modified>
  <cp:revision>1</cp:revision>
  <dc:title>Purple and black Gradient Modern professional Marketing Plan Presentation</dc:title>
</cp:coreProperties>
</file>