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58" r:id="rId4"/>
    <p:sldId id="261" r:id="rId5"/>
    <p:sldId id="262" r:id="rId6"/>
    <p:sldId id="263" r:id="rId7"/>
    <p:sldId id="264" r:id="rId8"/>
    <p:sldId id="265"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68"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8A23D2-A80B-4754-BA82-366DE174ECB8}" type="datetimeFigureOut">
              <a:rPr lang="en-US" smtClean="0"/>
              <a:pPr/>
              <a:t>30-Jan-18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96480-F1E7-4656-B016-0B2FACDD89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8A23D2-A80B-4754-BA82-366DE174ECB8}" type="datetimeFigureOut">
              <a:rPr lang="en-US" smtClean="0"/>
              <a:pPr/>
              <a:t>30-Jan-18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96480-F1E7-4656-B016-0B2FACDD89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8A23D2-A80B-4754-BA82-366DE174ECB8}" type="datetimeFigureOut">
              <a:rPr lang="en-US" smtClean="0"/>
              <a:pPr/>
              <a:t>30-Jan-18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96480-F1E7-4656-B016-0B2FACDD89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8A23D2-A80B-4754-BA82-366DE174ECB8}" type="datetimeFigureOut">
              <a:rPr lang="en-US" smtClean="0"/>
              <a:pPr/>
              <a:t>30-Jan-18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96480-F1E7-4656-B016-0B2FACDD89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8A23D2-A80B-4754-BA82-366DE174ECB8}" type="datetimeFigureOut">
              <a:rPr lang="en-US" smtClean="0"/>
              <a:pPr/>
              <a:t>30-Jan-18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96480-F1E7-4656-B016-0B2FACDD89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8A23D2-A80B-4754-BA82-366DE174ECB8}" type="datetimeFigureOut">
              <a:rPr lang="en-US" smtClean="0"/>
              <a:pPr/>
              <a:t>30-Jan-18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596480-F1E7-4656-B016-0B2FACDD89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8A23D2-A80B-4754-BA82-366DE174ECB8}" type="datetimeFigureOut">
              <a:rPr lang="en-US" smtClean="0"/>
              <a:pPr/>
              <a:t>30-Jan-18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596480-F1E7-4656-B016-0B2FACDD89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8A23D2-A80B-4754-BA82-366DE174ECB8}" type="datetimeFigureOut">
              <a:rPr lang="en-US" smtClean="0"/>
              <a:pPr/>
              <a:t>30-Jan-18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596480-F1E7-4656-B016-0B2FACDD89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8A23D2-A80B-4754-BA82-366DE174ECB8}" type="datetimeFigureOut">
              <a:rPr lang="en-US" smtClean="0"/>
              <a:pPr/>
              <a:t>30-Jan-18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596480-F1E7-4656-B016-0B2FACDD89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8A23D2-A80B-4754-BA82-366DE174ECB8}" type="datetimeFigureOut">
              <a:rPr lang="en-US" smtClean="0"/>
              <a:pPr/>
              <a:t>30-Jan-18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596480-F1E7-4656-B016-0B2FACDD89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8A23D2-A80B-4754-BA82-366DE174ECB8}" type="datetimeFigureOut">
              <a:rPr lang="en-US" smtClean="0"/>
              <a:pPr/>
              <a:t>30-Jan-18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596480-F1E7-4656-B016-0B2FACDD89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8A23D2-A80B-4754-BA82-366DE174ECB8}" type="datetimeFigureOut">
              <a:rPr lang="en-US" smtClean="0"/>
              <a:pPr/>
              <a:t>30-Jan-18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596480-F1E7-4656-B016-0B2FACDD89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2743200"/>
            <a:ext cx="5067253" cy="132343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000" b="1" u="sng"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Turing Test</a:t>
            </a:r>
            <a:endParaRPr lang="en-US" sz="8000" b="1" u="sng"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8229600" cy="3416320"/>
          </a:xfrm>
          <a:prstGeom prst="rect">
            <a:avLst/>
          </a:prstGeom>
        </p:spPr>
        <p:txBody>
          <a:bodyPr wrap="square">
            <a:spAutoFit/>
          </a:bodyPr>
          <a:lstStyle/>
          <a:p>
            <a:r>
              <a:rPr lang="en-US" sz="3600" dirty="0" smtClean="0"/>
              <a:t>In the year 1950 Mr. Alan Turing(famous computer </a:t>
            </a:r>
            <a:r>
              <a:rPr lang="en-US" sz="3600" dirty="0" err="1" smtClean="0"/>
              <a:t>scientistis</a:t>
            </a:r>
            <a:r>
              <a:rPr lang="en-US" sz="3600" dirty="0" smtClean="0"/>
              <a:t>) proposed the Turing Test.</a:t>
            </a:r>
          </a:p>
          <a:p>
            <a:r>
              <a:rPr lang="en-US" sz="3600" dirty="0" smtClean="0"/>
              <a:t>He Said that : Turing test is used to determine "whether or not machines can think intelligently like humans?"</a:t>
            </a:r>
            <a:endParaRPr lang="en-US"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Sourav\AppData\Local\Microsoft\Windows\Temporary Internet Files\Content.IE5\Y7JSFKLK\computer-guy[1].jpg"/>
          <p:cNvPicPr/>
          <p:nvPr/>
        </p:nvPicPr>
        <p:blipFill>
          <a:blip r:embed="rId2"/>
          <a:srcRect/>
          <a:stretch>
            <a:fillRect/>
          </a:stretch>
        </p:blipFill>
        <p:spPr bwMode="auto">
          <a:xfrm>
            <a:off x="685800" y="1524000"/>
            <a:ext cx="2171700" cy="3009900"/>
          </a:xfrm>
          <a:prstGeom prst="rect">
            <a:avLst/>
          </a:prstGeom>
          <a:noFill/>
          <a:ln w="9525">
            <a:noFill/>
            <a:miter lim="800000"/>
            <a:headEnd/>
            <a:tailEnd/>
          </a:ln>
        </p:spPr>
      </p:pic>
      <p:cxnSp>
        <p:nvCxnSpPr>
          <p:cNvPr id="4" name="Straight Connector 3"/>
          <p:cNvCxnSpPr/>
          <p:nvPr/>
        </p:nvCxnSpPr>
        <p:spPr>
          <a:xfrm rot="5400000">
            <a:off x="496094" y="3237706"/>
            <a:ext cx="5867400" cy="1588"/>
          </a:xfrm>
          <a:prstGeom prst="line">
            <a:avLst/>
          </a:prstGeom>
          <a:effectLst>
            <a:glow rad="228600">
              <a:schemeClr val="accent2">
                <a:satMod val="175000"/>
                <a:alpha val="40000"/>
              </a:schemeClr>
            </a:glow>
            <a:outerShdw blurRad="40000" dist="23000" dir="5400000" rotWithShape="0">
              <a:srgbClr val="000000">
                <a:alpha val="35000"/>
              </a:srgbClr>
            </a:outerShdw>
          </a:effectLst>
        </p:spPr>
        <p:style>
          <a:lnRef idx="3">
            <a:schemeClr val="accent2"/>
          </a:lnRef>
          <a:fillRef idx="0">
            <a:schemeClr val="accent2"/>
          </a:fillRef>
          <a:effectRef idx="2">
            <a:schemeClr val="accent2"/>
          </a:effectRef>
          <a:fontRef idx="minor">
            <a:schemeClr val="tx1"/>
          </a:fontRef>
        </p:style>
      </p:cxnSp>
      <p:pic>
        <p:nvPicPr>
          <p:cNvPr id="6" name="Picture 5" descr="C:\Program Files\Microsoft Office\MEDIA\CAGCAT10\j0195384.wmf"/>
          <p:cNvPicPr/>
          <p:nvPr/>
        </p:nvPicPr>
        <p:blipFill>
          <a:blip r:embed="rId3"/>
          <a:srcRect/>
          <a:stretch>
            <a:fillRect/>
          </a:stretch>
        </p:blipFill>
        <p:spPr bwMode="auto">
          <a:xfrm>
            <a:off x="3810000" y="2362200"/>
            <a:ext cx="1800225" cy="1828800"/>
          </a:xfrm>
          <a:prstGeom prst="rect">
            <a:avLst/>
          </a:prstGeom>
          <a:noFill/>
          <a:ln w="9525">
            <a:noFill/>
            <a:miter lim="800000"/>
            <a:headEnd/>
            <a:tailEnd/>
          </a:ln>
        </p:spPr>
      </p:pic>
      <p:pic>
        <p:nvPicPr>
          <p:cNvPr id="7" name="Picture 6" descr="C:\Users\Sourav\AppData\Local\Microsoft\Windows\Temporary Internet Files\Content.IE5\OXSS4A50\computer-clipart[1].gif"/>
          <p:cNvPicPr/>
          <p:nvPr/>
        </p:nvPicPr>
        <p:blipFill>
          <a:blip r:embed="rId4"/>
          <a:srcRect/>
          <a:stretch>
            <a:fillRect/>
          </a:stretch>
        </p:blipFill>
        <p:spPr bwMode="auto">
          <a:xfrm>
            <a:off x="6553200" y="2438400"/>
            <a:ext cx="1828800" cy="1676400"/>
          </a:xfrm>
          <a:prstGeom prst="rect">
            <a:avLst/>
          </a:prstGeom>
          <a:noFill/>
          <a:ln w="9525">
            <a:noFill/>
            <a:miter lim="800000"/>
            <a:headEnd/>
            <a:tailEnd/>
          </a:ln>
        </p:spPr>
      </p:pic>
      <p:sp>
        <p:nvSpPr>
          <p:cNvPr id="8" name="TextBox 7"/>
          <p:cNvSpPr txBox="1"/>
          <p:nvPr/>
        </p:nvSpPr>
        <p:spPr>
          <a:xfrm>
            <a:off x="838200" y="4800600"/>
            <a:ext cx="2049535" cy="523220"/>
          </a:xfrm>
          <a:prstGeom prst="rect">
            <a:avLst/>
          </a:prstGeom>
          <a:noFill/>
        </p:spPr>
        <p:txBody>
          <a:bodyPr wrap="none" rtlCol="0">
            <a:spAutoFit/>
          </a:bodyPr>
          <a:lstStyle/>
          <a:p>
            <a:r>
              <a:rPr lang="en-US" sz="2800" b="1" dirty="0" smtClean="0"/>
              <a:t>Interrogator</a:t>
            </a:r>
            <a:r>
              <a:rPr lang="en-US" dirty="0" smtClean="0"/>
              <a:t> </a:t>
            </a:r>
            <a:endParaRPr lang="en-US" dirty="0"/>
          </a:p>
        </p:txBody>
      </p:sp>
      <p:cxnSp>
        <p:nvCxnSpPr>
          <p:cNvPr id="10" name="Straight Connector 9"/>
          <p:cNvCxnSpPr/>
          <p:nvPr/>
        </p:nvCxnSpPr>
        <p:spPr>
          <a:xfrm>
            <a:off x="2133600" y="762000"/>
            <a:ext cx="3810000" cy="1588"/>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rot="5400000">
            <a:off x="5715000" y="990600"/>
            <a:ext cx="457200" cy="1588"/>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rot="10800000">
            <a:off x="4495800" y="1219200"/>
            <a:ext cx="3124200" cy="1588"/>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rot="5400000">
            <a:off x="3886994" y="1828800"/>
            <a:ext cx="1218406" cy="794"/>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rot="5400000">
            <a:off x="6934200" y="1905000"/>
            <a:ext cx="1371600" cy="1588"/>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rot="5400000">
            <a:off x="1562100" y="1333500"/>
            <a:ext cx="1143000" cy="1588"/>
          </a:xfrm>
          <a:prstGeom prst="line">
            <a:avLst/>
          </a:prstGeom>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4038600" y="4495800"/>
            <a:ext cx="1295400" cy="523220"/>
          </a:xfrm>
          <a:prstGeom prst="rect">
            <a:avLst/>
          </a:prstGeom>
          <a:noFill/>
        </p:spPr>
        <p:txBody>
          <a:bodyPr wrap="square" rtlCol="0">
            <a:spAutoFit/>
          </a:bodyPr>
          <a:lstStyle/>
          <a:p>
            <a:r>
              <a:rPr lang="en-US" sz="2800" b="1" dirty="0" smtClean="0"/>
              <a:t>Human</a:t>
            </a:r>
            <a:endParaRPr lang="en-US" sz="2800" b="1" dirty="0"/>
          </a:p>
        </p:txBody>
      </p:sp>
      <p:sp>
        <p:nvSpPr>
          <p:cNvPr id="27" name="TextBox 26"/>
          <p:cNvSpPr txBox="1"/>
          <p:nvPr/>
        </p:nvSpPr>
        <p:spPr>
          <a:xfrm>
            <a:off x="6477000" y="4419600"/>
            <a:ext cx="1905000" cy="523220"/>
          </a:xfrm>
          <a:prstGeom prst="rect">
            <a:avLst/>
          </a:prstGeom>
          <a:noFill/>
        </p:spPr>
        <p:txBody>
          <a:bodyPr wrap="square" rtlCol="0">
            <a:spAutoFit/>
          </a:bodyPr>
          <a:lstStyle/>
          <a:p>
            <a:r>
              <a:rPr lang="en-US" sz="2800" b="1" dirty="0" smtClean="0"/>
              <a:t>Computer</a:t>
            </a:r>
            <a:endParaRPr lang="en-US" sz="2800" b="1" dirty="0"/>
          </a:p>
        </p:txBody>
      </p:sp>
      <p:cxnSp>
        <p:nvCxnSpPr>
          <p:cNvPr id="34" name="Straight Connector 33"/>
          <p:cNvCxnSpPr/>
          <p:nvPr/>
        </p:nvCxnSpPr>
        <p:spPr>
          <a:xfrm>
            <a:off x="457200" y="304800"/>
            <a:ext cx="8229600" cy="76200"/>
          </a:xfrm>
          <a:prstGeom prst="line">
            <a:avLst/>
          </a:prstGeom>
        </p:spPr>
        <p:style>
          <a:lnRef idx="3">
            <a:schemeClr val="accent4"/>
          </a:lnRef>
          <a:fillRef idx="0">
            <a:schemeClr val="accent4"/>
          </a:fillRef>
          <a:effectRef idx="2">
            <a:schemeClr val="accent4"/>
          </a:effectRef>
          <a:fontRef idx="minor">
            <a:schemeClr val="tx1"/>
          </a:fontRef>
        </p:style>
      </p:cxnSp>
      <p:cxnSp>
        <p:nvCxnSpPr>
          <p:cNvPr id="36" name="Straight Connector 35"/>
          <p:cNvCxnSpPr/>
          <p:nvPr/>
        </p:nvCxnSpPr>
        <p:spPr>
          <a:xfrm rot="5400000">
            <a:off x="-2476500" y="3238500"/>
            <a:ext cx="5867400" cy="1588"/>
          </a:xfrm>
          <a:prstGeom prst="line">
            <a:avLst/>
          </a:prstGeom>
        </p:spPr>
        <p:style>
          <a:lnRef idx="3">
            <a:schemeClr val="accent4"/>
          </a:lnRef>
          <a:fillRef idx="0">
            <a:schemeClr val="accent4"/>
          </a:fillRef>
          <a:effectRef idx="2">
            <a:schemeClr val="accent4"/>
          </a:effectRef>
          <a:fontRef idx="minor">
            <a:schemeClr val="tx1"/>
          </a:fontRef>
        </p:style>
      </p:cxnSp>
      <p:cxnSp>
        <p:nvCxnSpPr>
          <p:cNvPr id="38" name="Straight Connector 37"/>
          <p:cNvCxnSpPr/>
          <p:nvPr/>
        </p:nvCxnSpPr>
        <p:spPr>
          <a:xfrm>
            <a:off x="457200" y="6172200"/>
            <a:ext cx="8153400" cy="1588"/>
          </a:xfrm>
          <a:prstGeom prst="line">
            <a:avLst/>
          </a:prstGeom>
        </p:spPr>
        <p:style>
          <a:lnRef idx="3">
            <a:schemeClr val="accent4"/>
          </a:lnRef>
          <a:fillRef idx="0">
            <a:schemeClr val="accent4"/>
          </a:fillRef>
          <a:effectRef idx="2">
            <a:schemeClr val="accent4"/>
          </a:effectRef>
          <a:fontRef idx="minor">
            <a:schemeClr val="tx1"/>
          </a:fontRef>
        </p:style>
      </p:cxnSp>
      <p:cxnSp>
        <p:nvCxnSpPr>
          <p:cNvPr id="40" name="Straight Connector 39"/>
          <p:cNvCxnSpPr/>
          <p:nvPr/>
        </p:nvCxnSpPr>
        <p:spPr>
          <a:xfrm rot="5400000">
            <a:off x="5791200" y="3276600"/>
            <a:ext cx="5791200" cy="1588"/>
          </a:xfrm>
          <a:prstGeom prst="line">
            <a:avLst/>
          </a:prstGeom>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81000"/>
            <a:ext cx="7924800" cy="5509200"/>
          </a:xfrm>
          <a:prstGeom prst="rect">
            <a:avLst/>
          </a:prstGeom>
        </p:spPr>
        <p:txBody>
          <a:bodyPr wrap="square">
            <a:spAutoFit/>
          </a:bodyPr>
          <a:lstStyle/>
          <a:p>
            <a:r>
              <a:rPr lang="en-US" sz="3200" dirty="0" smtClean="0"/>
              <a:t>There will be a human interrogator on the side of the wall and the other side a machine and a human. The interrogator is going to ask a question via teletype, both the machine and human present on the other side will answer to the question via teletype. If the </a:t>
            </a:r>
            <a:r>
              <a:rPr lang="en-US" sz="3200" dirty="0" smtClean="0"/>
              <a:t>interrogator </a:t>
            </a:r>
            <a:r>
              <a:rPr lang="en-US" sz="3200" dirty="0" smtClean="0"/>
              <a:t>can not distinguish the answer provide by the machine or the human then the machine passes the test and the machine is considered as </a:t>
            </a:r>
            <a:r>
              <a:rPr lang="en-US" sz="3200" dirty="0" smtClean="0"/>
              <a:t>intelligent(or </a:t>
            </a:r>
            <a:r>
              <a:rPr lang="en-US" sz="3200" dirty="0" smtClean="0"/>
              <a:t>thinking intelligently like humans.)</a:t>
            </a:r>
            <a:endParaRPr lang="en-US"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2362200"/>
            <a:ext cx="8074133" cy="1323439"/>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8000" b="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Chinese room Test</a:t>
            </a:r>
            <a:endParaRPr lang="en-US" sz="8000" b="1" u="sng"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838200"/>
            <a:ext cx="8077200" cy="3046988"/>
          </a:xfrm>
          <a:prstGeom prst="rect">
            <a:avLst/>
          </a:prstGeom>
        </p:spPr>
        <p:txBody>
          <a:bodyPr wrap="square">
            <a:spAutoFit/>
          </a:bodyPr>
          <a:lstStyle/>
          <a:p>
            <a:r>
              <a:rPr lang="en-US" sz="3200" dirty="0" smtClean="0"/>
              <a:t>In the year 1980, Mr. John Searle proposed the "Chinese room Test"</a:t>
            </a:r>
          </a:p>
          <a:p>
            <a:r>
              <a:rPr lang="en-US" sz="3200" dirty="0" smtClean="0"/>
              <a:t>He argued that </a:t>
            </a:r>
            <a:r>
              <a:rPr lang="en-US" sz="3200" dirty="0" err="1" smtClean="0"/>
              <a:t>turing</a:t>
            </a:r>
            <a:r>
              <a:rPr lang="en-US" sz="3200" dirty="0" smtClean="0"/>
              <a:t> test could not be used to determine "whether or not a machine is considered as intelligent(or thinking intelligently like humans.)"</a:t>
            </a:r>
            <a:endParaRPr lang="en-US" sz="3200" dirty="0"/>
          </a:p>
        </p:txBody>
      </p:sp>
      <p:sp>
        <p:nvSpPr>
          <p:cNvPr id="3" name="Rectangle 2"/>
          <p:cNvSpPr/>
          <p:nvPr/>
        </p:nvSpPr>
        <p:spPr>
          <a:xfrm>
            <a:off x="838200" y="4267200"/>
            <a:ext cx="7848600" cy="1569660"/>
          </a:xfrm>
          <a:prstGeom prst="rect">
            <a:avLst/>
          </a:prstGeom>
        </p:spPr>
        <p:txBody>
          <a:bodyPr wrap="square">
            <a:spAutoFit/>
          </a:bodyPr>
          <a:lstStyle/>
          <a:p>
            <a:r>
              <a:rPr lang="en-US" sz="3200" dirty="0" smtClean="0"/>
              <a:t>He said that : just because of the machine can be able to answer like humans, it should not considered as </a:t>
            </a:r>
            <a:r>
              <a:rPr lang="en-US" sz="3200" dirty="0" smtClean="0"/>
              <a:t>intelligent.</a:t>
            </a:r>
            <a:endParaRPr lang="en-US"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hinese room test"/>
          <p:cNvPicPr>
            <a:picLocks noChangeAspect="1" noChangeArrowheads="1"/>
          </p:cNvPicPr>
          <p:nvPr/>
        </p:nvPicPr>
        <p:blipFill>
          <a:blip r:embed="rId2"/>
          <a:srcRect/>
          <a:stretch>
            <a:fillRect/>
          </a:stretch>
        </p:blipFill>
        <p:spPr bwMode="auto">
          <a:xfrm>
            <a:off x="323850" y="533400"/>
            <a:ext cx="8591550" cy="477202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09600"/>
            <a:ext cx="7924800" cy="5016758"/>
          </a:xfrm>
          <a:prstGeom prst="rect">
            <a:avLst/>
          </a:prstGeom>
        </p:spPr>
        <p:txBody>
          <a:bodyPr wrap="square">
            <a:spAutoFit/>
          </a:bodyPr>
          <a:lstStyle/>
          <a:p>
            <a:r>
              <a:rPr lang="en-US" sz="3200" dirty="0" smtClean="0"/>
              <a:t>A machine could pass the </a:t>
            </a:r>
            <a:r>
              <a:rPr lang="en-US" sz="3200" dirty="0" err="1" smtClean="0"/>
              <a:t>turing</a:t>
            </a:r>
            <a:r>
              <a:rPr lang="en-US" sz="3200" dirty="0" smtClean="0"/>
              <a:t> </a:t>
            </a:r>
            <a:r>
              <a:rPr lang="en-US" sz="3200" dirty="0" smtClean="0"/>
              <a:t>test simply by </a:t>
            </a:r>
            <a:r>
              <a:rPr lang="en-US" sz="3200" dirty="0" smtClean="0"/>
              <a:t>manipulating </a:t>
            </a:r>
            <a:r>
              <a:rPr lang="en-US" sz="3200" dirty="0" smtClean="0"/>
              <a:t>symbols without any understanding  of those symbols. A person or machine can be considered as intelligent, if and only if they do have an understanding of what they are doing. Without understanding, they could not be considered as intelligent. Therefore, the Turing Test cannot be used to determine "whether or not a machine is considered as intelligent?"</a:t>
            </a:r>
            <a:endParaRPr lang="en-US" sz="3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762001"/>
            <a:ext cx="7620000" cy="5693866"/>
          </a:xfrm>
          <a:prstGeom prst="rect">
            <a:avLst/>
          </a:prstGeom>
        </p:spPr>
        <p:txBody>
          <a:bodyPr wrap="square">
            <a:spAutoFit/>
          </a:bodyPr>
          <a:lstStyle/>
          <a:p>
            <a:r>
              <a:rPr lang="en-US" sz="2800" dirty="0" smtClean="0"/>
              <a:t>A person who knows English but not Chinese </a:t>
            </a:r>
            <a:r>
              <a:rPr lang="en-US" sz="2800" dirty="0" smtClean="0"/>
              <a:t>sits </a:t>
            </a:r>
            <a:r>
              <a:rPr lang="en-US" sz="2800" dirty="0" smtClean="0"/>
              <a:t>in the room. He has an access to a huge volume of Chinese literature; written like this:</a:t>
            </a:r>
          </a:p>
          <a:p>
            <a:endParaRPr lang="en-US" sz="2800" dirty="0" smtClean="0"/>
          </a:p>
          <a:p>
            <a:r>
              <a:rPr lang="en-US" sz="2800" dirty="0" smtClean="0"/>
              <a:t>If u find a </a:t>
            </a:r>
            <a:r>
              <a:rPr lang="en-US" sz="2800" dirty="0" smtClean="0"/>
              <a:t>Chinese </a:t>
            </a:r>
            <a:r>
              <a:rPr lang="en-US" sz="2800" dirty="0" smtClean="0"/>
              <a:t>symbol # then return this Chinese </a:t>
            </a:r>
            <a:r>
              <a:rPr lang="en-US" sz="2800" dirty="0" smtClean="0"/>
              <a:t>symbol </a:t>
            </a:r>
            <a:r>
              <a:rPr lang="en-US" sz="2800" dirty="0" smtClean="0"/>
              <a:t>$.</a:t>
            </a:r>
          </a:p>
          <a:p>
            <a:endParaRPr lang="en-US" sz="2800" dirty="0" smtClean="0"/>
          </a:p>
          <a:p>
            <a:r>
              <a:rPr lang="en-US" sz="2800" dirty="0" smtClean="0"/>
              <a:t>Receives </a:t>
            </a:r>
            <a:r>
              <a:rPr lang="en-US" sz="2800" dirty="0" err="1" smtClean="0"/>
              <a:t>i</a:t>
            </a:r>
            <a:r>
              <a:rPr lang="en-US" sz="2800" dirty="0" smtClean="0"/>
              <a:t>/p in Chinese </a:t>
            </a:r>
            <a:r>
              <a:rPr lang="en-US" sz="2800" dirty="0" smtClean="0"/>
              <a:t>. </a:t>
            </a:r>
            <a:r>
              <a:rPr lang="en-US" sz="2800" dirty="0" smtClean="0"/>
              <a:t>He refers the rule </a:t>
            </a:r>
            <a:r>
              <a:rPr lang="en-US" sz="2800" dirty="0" smtClean="0"/>
              <a:t>ledger </a:t>
            </a:r>
            <a:r>
              <a:rPr lang="en-US" sz="2800" dirty="0" smtClean="0"/>
              <a:t>for producing outputs. Returns output in Chinese </a:t>
            </a:r>
            <a:r>
              <a:rPr lang="en-US" sz="2800" dirty="0" smtClean="0"/>
              <a:t>. </a:t>
            </a:r>
            <a:r>
              <a:rPr lang="en-US" sz="2800" dirty="0" smtClean="0"/>
              <a:t>The inside person has no understanding of what these symbols mean, but from outside the room it looks like the inside person knows Chinese </a:t>
            </a:r>
            <a:r>
              <a:rPr lang="en-US" sz="2800" dirty="0" smtClean="0"/>
              <a:t>perfectly.</a:t>
            </a:r>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358</Words>
  <Application>Microsoft Office PowerPoint</Application>
  <PresentationFormat>On-screen Show (4:3)</PresentationFormat>
  <Paragraphs>17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Sourav</dc:creator>
  <cp:lastModifiedBy>Sourav</cp:lastModifiedBy>
  <cp:revision>4</cp:revision>
  <dcterms:created xsi:type="dcterms:W3CDTF">2017-12-28T12:36:45Z</dcterms:created>
  <dcterms:modified xsi:type="dcterms:W3CDTF">2018-01-30T09:49:35Z</dcterms:modified>
</cp:coreProperties>
</file>