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Canva Sans Bold" panose="020B0604020202020204" charset="0"/>
      <p:regular r:id="rId21"/>
    </p:embeddedFont>
    <p:embeddedFont>
      <p:font typeface="Times New Roman" panose="02020603050405020304" pitchFamily="18" charset="0"/>
      <p:regular r:id="rId22"/>
    </p:embeddedFont>
    <p:embeddedFont>
      <p:font typeface="Times New Roman Bold" panose="02020803070505020304" pitchFamily="18" charset="0"/>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8055642" y="3837187"/>
            <a:ext cx="11174963" cy="3274692"/>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028700" y="4356674"/>
            <a:ext cx="1527873" cy="1573652"/>
          </a:xfrm>
          <a:custGeom>
            <a:avLst/>
            <a:gdLst/>
            <a:ahLst/>
            <a:cxnLst/>
            <a:rect l="l" t="t" r="r" b="b"/>
            <a:pathLst>
              <a:path w="1527873" h="1573652">
                <a:moveTo>
                  <a:pt x="0" y="0"/>
                </a:moveTo>
                <a:lnTo>
                  <a:pt x="1527873" y="0"/>
                </a:lnTo>
                <a:lnTo>
                  <a:pt x="1527873" y="1573652"/>
                </a:lnTo>
                <a:lnTo>
                  <a:pt x="0" y="15736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2945734" y="4278346"/>
            <a:ext cx="15181340" cy="3195319"/>
          </a:xfrm>
          <a:prstGeom prst="rect">
            <a:avLst/>
          </a:prstGeom>
        </p:spPr>
        <p:txBody>
          <a:bodyPr lIns="0" tIns="0" rIns="0" bIns="0" rtlCol="0" anchor="t">
            <a:spAutoFit/>
          </a:bodyPr>
          <a:lstStyle/>
          <a:p>
            <a:pPr algn="ctr">
              <a:lnSpc>
                <a:spcPts val="12880"/>
              </a:lnSpc>
            </a:pPr>
            <a:r>
              <a:rPr lang="en-US" sz="9200" dirty="0">
                <a:solidFill>
                  <a:srgbClr val="FFFFFF"/>
                </a:solidFill>
                <a:latin typeface="Canva Sans Bold"/>
              </a:rPr>
              <a:t>Artificial Neural Network</a:t>
            </a:r>
          </a:p>
          <a:p>
            <a:pPr algn="ctr">
              <a:lnSpc>
                <a:spcPts val="12880"/>
              </a:lnSpc>
            </a:pPr>
            <a:r>
              <a:rPr lang="en-US" sz="9200" dirty="0">
                <a:solidFill>
                  <a:srgbClr val="FFFFFF"/>
                </a:solidFill>
                <a:latin typeface="Canva Sans Bold"/>
              </a:rPr>
              <a:t>(ANN)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0" y="1697499"/>
            <a:ext cx="17814708" cy="10916271"/>
          </a:xfrm>
          <a:prstGeom prst="rect">
            <a:avLst/>
          </a:prstGeom>
        </p:spPr>
        <p:txBody>
          <a:bodyPr lIns="0" tIns="0" rIns="0" bIns="0" rtlCol="0" anchor="t">
            <a:spAutoFit/>
          </a:bodyPr>
          <a:lstStyle/>
          <a:p>
            <a:pPr marL="885306" lvl="1" indent="-442653">
              <a:lnSpc>
                <a:spcPts val="5740"/>
              </a:lnSpc>
              <a:buFont typeface="Arial"/>
              <a:buChar char="•"/>
            </a:pPr>
            <a:r>
              <a:rPr lang="en-US" sz="4100">
                <a:solidFill>
                  <a:srgbClr val="FFFFFF"/>
                </a:solidFill>
                <a:latin typeface="Times New Roman"/>
              </a:rPr>
              <a:t> The hidden layers are placed in between the input and output layer.</a:t>
            </a:r>
          </a:p>
          <a:p>
            <a:pPr>
              <a:lnSpc>
                <a:spcPts val="2800"/>
              </a:lnSpc>
            </a:pPr>
            <a:endParaRPr lang="en-US" sz="4100">
              <a:solidFill>
                <a:srgbClr val="FFFFFF"/>
              </a:solidFill>
              <a:latin typeface="Times New Roman"/>
            </a:endParaRPr>
          </a:p>
          <a:p>
            <a:pPr marL="885306" lvl="1" indent="-442653">
              <a:lnSpc>
                <a:spcPts val="5740"/>
              </a:lnSpc>
              <a:buFont typeface="Arial"/>
              <a:buChar char="•"/>
            </a:pPr>
            <a:r>
              <a:rPr lang="en-US" sz="4100">
                <a:solidFill>
                  <a:srgbClr val="FFFFFF"/>
                </a:solidFill>
                <a:latin typeface="Times New Roman"/>
              </a:rPr>
              <a:t>These are not visible to the external systems and these are private to the neural networks.</a:t>
            </a:r>
          </a:p>
          <a:p>
            <a:pPr>
              <a:lnSpc>
                <a:spcPts val="2800"/>
              </a:lnSpc>
            </a:pPr>
            <a:endParaRPr lang="en-US" sz="4100">
              <a:solidFill>
                <a:srgbClr val="FFFFFF"/>
              </a:solidFill>
              <a:latin typeface="Times New Roman"/>
            </a:endParaRPr>
          </a:p>
          <a:p>
            <a:pPr marL="885306" lvl="1" indent="-442653">
              <a:lnSpc>
                <a:spcPts val="5740"/>
              </a:lnSpc>
              <a:buFont typeface="Arial"/>
              <a:buChar char="•"/>
            </a:pPr>
            <a:r>
              <a:rPr lang="en-US" sz="4100">
                <a:solidFill>
                  <a:srgbClr val="FFFFFF"/>
                </a:solidFill>
                <a:latin typeface="Times New Roman"/>
              </a:rPr>
              <a:t>Hidden layers have neurons(nodes) which apply different transformations to the input data. One hidden layer is a collection of neurons stacked vertically.</a:t>
            </a:r>
          </a:p>
          <a:p>
            <a:pPr>
              <a:lnSpc>
                <a:spcPts val="2800"/>
              </a:lnSpc>
            </a:pPr>
            <a:endParaRPr lang="en-US" sz="4100">
              <a:solidFill>
                <a:srgbClr val="FFFFFF"/>
              </a:solidFill>
              <a:latin typeface="Times New Roman"/>
            </a:endParaRPr>
          </a:p>
          <a:p>
            <a:pPr marL="885306" lvl="1" indent="-442653">
              <a:lnSpc>
                <a:spcPts val="5740"/>
              </a:lnSpc>
              <a:buFont typeface="Arial"/>
              <a:buChar char="•"/>
            </a:pPr>
            <a:r>
              <a:rPr lang="en-US" sz="4100">
                <a:solidFill>
                  <a:srgbClr val="FFFFFF"/>
                </a:solidFill>
                <a:latin typeface="Times New Roman"/>
              </a:rPr>
              <a:t>For large majority of problems one hidden layer is sufficient.</a:t>
            </a:r>
          </a:p>
          <a:p>
            <a:pPr>
              <a:lnSpc>
                <a:spcPts val="3080"/>
              </a:lnSpc>
            </a:pPr>
            <a:endParaRPr lang="en-US" sz="4100">
              <a:solidFill>
                <a:srgbClr val="FFFFFF"/>
              </a:solidFill>
              <a:latin typeface="Times New Roman"/>
            </a:endParaRPr>
          </a:p>
          <a:p>
            <a:pPr marL="885306" lvl="1" indent="-442653">
              <a:lnSpc>
                <a:spcPts val="5740"/>
              </a:lnSpc>
              <a:buFont typeface="Arial"/>
              <a:buChar char="•"/>
            </a:pPr>
            <a:r>
              <a:rPr lang="en-US" sz="4100">
                <a:solidFill>
                  <a:srgbClr val="FFFFFF"/>
                </a:solidFill>
                <a:latin typeface="Times New Roman Bold"/>
              </a:rPr>
              <a:t>Training set</a:t>
            </a:r>
            <a:r>
              <a:rPr lang="en-US" sz="4100">
                <a:solidFill>
                  <a:srgbClr val="FFFFFF"/>
                </a:solidFill>
                <a:latin typeface="Times New Roman"/>
              </a:rPr>
              <a:t> </a:t>
            </a:r>
          </a:p>
          <a:p>
            <a:pPr algn="ctr">
              <a:lnSpc>
                <a:spcPts val="5740"/>
              </a:lnSpc>
            </a:pPr>
            <a:r>
              <a:rPr lang="en-US" sz="4100">
                <a:solidFill>
                  <a:srgbClr val="FFFFFF"/>
                </a:solidFill>
                <a:latin typeface="Times New Roman"/>
              </a:rPr>
              <a:t>                    - A set of inputs for which the correct outputs are known, used to    train the neural network.</a:t>
            </a:r>
          </a:p>
          <a:p>
            <a:pPr>
              <a:lnSpc>
                <a:spcPts val="5740"/>
              </a:lnSpc>
            </a:pPr>
            <a:r>
              <a:rPr lang="en-US" sz="4100">
                <a:solidFill>
                  <a:srgbClr val="FFFFFF"/>
                </a:solidFill>
                <a:latin typeface="Times New Roman"/>
              </a:rPr>
              <a:t>            </a:t>
            </a:r>
          </a:p>
          <a:p>
            <a:pPr>
              <a:lnSpc>
                <a:spcPts val="5740"/>
              </a:lnSpc>
            </a:pPr>
            <a:endParaRPr lang="en-US" sz="4100">
              <a:solidFill>
                <a:srgbClr val="FFFFFF"/>
              </a:solidFill>
              <a:latin typeface="Times New Roman"/>
            </a:endParaRPr>
          </a:p>
          <a:p>
            <a:pPr algn="ctr">
              <a:lnSpc>
                <a:spcPts val="5740"/>
              </a:lnSpc>
            </a:pPr>
            <a:r>
              <a:rPr lang="en-US" sz="4100">
                <a:solidFill>
                  <a:srgbClr val="FFFFFF"/>
                </a:solidFill>
                <a:latin typeface="Times New Roman"/>
              </a:rPr>
              <a:t>     </a:t>
            </a:r>
          </a:p>
          <a:p>
            <a:pPr>
              <a:lnSpc>
                <a:spcPts val="5740"/>
              </a:lnSpc>
            </a:pPr>
            <a:endParaRPr lang="en-US" sz="4100">
              <a:solidFill>
                <a:srgbClr val="FFFFFF"/>
              </a:solidFill>
              <a:latin typeface="Times New Roman"/>
            </a:endParaRPr>
          </a:p>
        </p:txBody>
      </p:sp>
      <p:sp>
        <p:nvSpPr>
          <p:cNvPr id="3" name="Freeform 3"/>
          <p:cNvSpPr/>
          <p:nvPr/>
        </p:nvSpPr>
        <p:spPr>
          <a:xfrm>
            <a:off x="685800" y="493777"/>
            <a:ext cx="707949" cy="729161"/>
          </a:xfrm>
          <a:custGeom>
            <a:avLst/>
            <a:gdLst/>
            <a:ahLst/>
            <a:cxnLst/>
            <a:rect l="l" t="t" r="r" b="b"/>
            <a:pathLst>
              <a:path w="707949" h="729161">
                <a:moveTo>
                  <a:pt x="0" y="0"/>
                </a:moveTo>
                <a:lnTo>
                  <a:pt x="707949" y="0"/>
                </a:lnTo>
                <a:lnTo>
                  <a:pt x="707949" y="729161"/>
                </a:lnTo>
                <a:lnTo>
                  <a:pt x="0" y="7291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600200" y="304353"/>
            <a:ext cx="4651623" cy="918585"/>
          </a:xfrm>
          <a:prstGeom prst="rect">
            <a:avLst/>
          </a:prstGeom>
        </p:spPr>
        <p:txBody>
          <a:bodyPr wrap="square" lIns="0" tIns="0" rIns="0" bIns="0" rtlCol="0" anchor="t">
            <a:spAutoFit/>
          </a:bodyPr>
          <a:lstStyle/>
          <a:p>
            <a:pPr algn="ctr">
              <a:lnSpc>
                <a:spcPts val="7840"/>
              </a:lnSpc>
              <a:spcBef>
                <a:spcPct val="0"/>
              </a:spcBef>
            </a:pPr>
            <a:r>
              <a:rPr lang="en-US" sz="5600" dirty="0">
                <a:solidFill>
                  <a:srgbClr val="FFFFFF"/>
                </a:solidFill>
                <a:latin typeface="Times New Roman Bold"/>
              </a:rPr>
              <a:t>Hidden layer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Freeform 2"/>
          <p:cNvSpPr/>
          <p:nvPr/>
        </p:nvSpPr>
        <p:spPr>
          <a:xfrm>
            <a:off x="419100" y="523428"/>
            <a:ext cx="707949" cy="729161"/>
          </a:xfrm>
          <a:custGeom>
            <a:avLst/>
            <a:gdLst/>
            <a:ahLst/>
            <a:cxnLst/>
            <a:rect l="l" t="t" r="r" b="b"/>
            <a:pathLst>
              <a:path w="707949" h="729161">
                <a:moveTo>
                  <a:pt x="0" y="0"/>
                </a:moveTo>
                <a:lnTo>
                  <a:pt x="707949" y="0"/>
                </a:lnTo>
                <a:lnTo>
                  <a:pt x="707949" y="729161"/>
                </a:lnTo>
                <a:lnTo>
                  <a:pt x="0" y="7291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551220" y="2812627"/>
            <a:ext cx="6521160" cy="5486076"/>
          </a:xfrm>
          <a:custGeom>
            <a:avLst/>
            <a:gdLst/>
            <a:ahLst/>
            <a:cxnLst/>
            <a:rect l="l" t="t" r="r" b="b"/>
            <a:pathLst>
              <a:path w="6521160" h="5486076">
                <a:moveTo>
                  <a:pt x="0" y="0"/>
                </a:moveTo>
                <a:lnTo>
                  <a:pt x="6521160" y="0"/>
                </a:lnTo>
                <a:lnTo>
                  <a:pt x="6521160" y="5486076"/>
                </a:lnTo>
                <a:lnTo>
                  <a:pt x="0" y="5486076"/>
                </a:lnTo>
                <a:lnTo>
                  <a:pt x="0" y="0"/>
                </a:lnTo>
                <a:close/>
              </a:path>
            </a:pathLst>
          </a:custGeom>
          <a:blipFill>
            <a:blip r:embed="rId4"/>
            <a:stretch>
              <a:fillRect l="-1947" r="-1947"/>
            </a:stretch>
          </a:blipFill>
        </p:spPr>
      </p:sp>
      <p:sp>
        <p:nvSpPr>
          <p:cNvPr id="4" name="TextBox 4"/>
          <p:cNvSpPr txBox="1"/>
          <p:nvPr/>
        </p:nvSpPr>
        <p:spPr>
          <a:xfrm>
            <a:off x="0" y="1668059"/>
            <a:ext cx="11405750" cy="12579971"/>
          </a:xfrm>
          <a:prstGeom prst="rect">
            <a:avLst/>
          </a:prstGeom>
        </p:spPr>
        <p:txBody>
          <a:bodyPr lIns="0" tIns="0" rIns="0" bIns="0" rtlCol="0" anchor="t">
            <a:spAutoFit/>
          </a:bodyPr>
          <a:lstStyle/>
          <a:p>
            <a:pPr marL="777358" lvl="1" indent="-388679">
              <a:lnSpc>
                <a:spcPts val="5040"/>
              </a:lnSpc>
              <a:buFont typeface="Arial"/>
              <a:buChar char="•"/>
            </a:pPr>
            <a:r>
              <a:rPr lang="en-US" sz="3600">
                <a:solidFill>
                  <a:srgbClr val="FFFFFF"/>
                </a:solidFill>
                <a:latin typeface="Times New Roman"/>
              </a:rPr>
              <a:t>It is an extra input to neurons and it is always 1, and has it’s own connection weight. This makes sure that even when all the inputs are none (all 0's) there’s going to be an activation in the neuron.</a:t>
            </a:r>
          </a:p>
          <a:p>
            <a:pPr>
              <a:lnSpc>
                <a:spcPts val="2100"/>
              </a:lnSpc>
            </a:pPr>
            <a:endParaRPr lang="en-US" sz="3600">
              <a:solidFill>
                <a:srgbClr val="FFFFFF"/>
              </a:solidFill>
              <a:latin typeface="Times New Roman"/>
            </a:endParaRPr>
          </a:p>
          <a:p>
            <a:pPr marL="777358" lvl="1" indent="-388679">
              <a:lnSpc>
                <a:spcPts val="5040"/>
              </a:lnSpc>
              <a:buFont typeface="Arial"/>
              <a:buChar char="•"/>
            </a:pPr>
            <a:r>
              <a:rPr lang="en-US" sz="3600">
                <a:solidFill>
                  <a:srgbClr val="FFFFFF"/>
                </a:solidFill>
                <a:latin typeface="Times New Roman"/>
              </a:rPr>
              <a:t>Bias neurons is used in every layer of the neural network.</a:t>
            </a:r>
          </a:p>
          <a:p>
            <a:pPr marL="1554716" lvl="2" indent="-518239">
              <a:lnSpc>
                <a:spcPts val="5040"/>
              </a:lnSpc>
              <a:buFont typeface="Arial"/>
              <a:buChar char="⚬"/>
            </a:pPr>
            <a:r>
              <a:rPr lang="en-US" sz="3600">
                <a:solidFill>
                  <a:srgbClr val="FFFFFF"/>
                </a:solidFill>
                <a:latin typeface="Times New Roman"/>
              </a:rPr>
              <a:t>these are extra neurons addes to each layer, which stores the value of 1.</a:t>
            </a:r>
          </a:p>
          <a:p>
            <a:pPr marL="1554716" lvl="2" indent="-518239">
              <a:lnSpc>
                <a:spcPts val="5040"/>
              </a:lnSpc>
              <a:buFont typeface="Arial"/>
              <a:buChar char="⚬"/>
            </a:pPr>
            <a:r>
              <a:rPr lang="en-US" sz="3600">
                <a:solidFill>
                  <a:srgbClr val="FFFFFF"/>
                </a:solidFill>
                <a:latin typeface="Times New Roman"/>
              </a:rPr>
              <a:t>When training neural networks, we try to balance between bias and variance.</a:t>
            </a:r>
          </a:p>
          <a:p>
            <a:pPr>
              <a:lnSpc>
                <a:spcPts val="5040"/>
              </a:lnSpc>
            </a:pPr>
            <a:endParaRPr lang="en-US" sz="3600">
              <a:solidFill>
                <a:srgbClr val="FFFFFF"/>
              </a:solidFill>
              <a:latin typeface="Times New Roman"/>
            </a:endParaRPr>
          </a:p>
          <a:p>
            <a:pPr marL="777358" lvl="1" indent="-388679">
              <a:lnSpc>
                <a:spcPts val="5040"/>
              </a:lnSpc>
              <a:buFont typeface="Arial"/>
              <a:buChar char="•"/>
            </a:pPr>
            <a:r>
              <a:rPr lang="en-US" sz="3600">
                <a:solidFill>
                  <a:srgbClr val="FFFFFF"/>
                </a:solidFill>
                <a:latin typeface="Times New Roman"/>
              </a:rPr>
              <a:t>Bias measures how well the model fits the training set.</a:t>
            </a:r>
          </a:p>
          <a:p>
            <a:pPr>
              <a:lnSpc>
                <a:spcPts val="5040"/>
              </a:lnSpc>
            </a:pPr>
            <a:endParaRPr lang="en-US" sz="3600">
              <a:solidFill>
                <a:srgbClr val="FFFFFF"/>
              </a:solidFill>
              <a:latin typeface="Times New Roman"/>
            </a:endParaRPr>
          </a:p>
          <a:p>
            <a:pPr>
              <a:lnSpc>
                <a:spcPts val="2800"/>
              </a:lnSpc>
            </a:pPr>
            <a:endParaRPr lang="en-US" sz="3600">
              <a:solidFill>
                <a:srgbClr val="FFFFFF"/>
              </a:solidFill>
              <a:latin typeface="Times New Roman"/>
            </a:endParaRPr>
          </a:p>
          <a:p>
            <a:pPr algn="l">
              <a:lnSpc>
                <a:spcPts val="5740"/>
              </a:lnSpc>
            </a:pPr>
            <a:endParaRPr lang="en-US" sz="3600">
              <a:solidFill>
                <a:srgbClr val="FFFFFF"/>
              </a:solidFill>
              <a:latin typeface="Times New Roman"/>
            </a:endParaRPr>
          </a:p>
          <a:p>
            <a:pPr>
              <a:lnSpc>
                <a:spcPts val="5740"/>
              </a:lnSpc>
            </a:pPr>
            <a:r>
              <a:rPr lang="en-US" sz="4100">
                <a:solidFill>
                  <a:srgbClr val="FFFFFF"/>
                </a:solidFill>
                <a:latin typeface="Times New Roman"/>
              </a:rPr>
              <a:t>            </a:t>
            </a:r>
          </a:p>
          <a:p>
            <a:pPr>
              <a:lnSpc>
                <a:spcPts val="5740"/>
              </a:lnSpc>
            </a:pPr>
            <a:endParaRPr lang="en-US" sz="4100">
              <a:solidFill>
                <a:srgbClr val="FFFFFF"/>
              </a:solidFill>
              <a:latin typeface="Times New Roman"/>
            </a:endParaRPr>
          </a:p>
          <a:p>
            <a:pPr algn="ctr">
              <a:lnSpc>
                <a:spcPts val="5740"/>
              </a:lnSpc>
            </a:pPr>
            <a:r>
              <a:rPr lang="en-US" sz="4100">
                <a:solidFill>
                  <a:srgbClr val="FFFFFF"/>
                </a:solidFill>
                <a:latin typeface="Times New Roman"/>
              </a:rPr>
              <a:t>     </a:t>
            </a:r>
          </a:p>
          <a:p>
            <a:pPr>
              <a:lnSpc>
                <a:spcPts val="5740"/>
              </a:lnSpc>
            </a:pPr>
            <a:endParaRPr lang="en-US" sz="4100">
              <a:solidFill>
                <a:srgbClr val="FFFFFF"/>
              </a:solidFill>
              <a:latin typeface="Times New Roman"/>
            </a:endParaRPr>
          </a:p>
        </p:txBody>
      </p:sp>
      <p:sp>
        <p:nvSpPr>
          <p:cNvPr id="5" name="TextBox 5"/>
          <p:cNvSpPr txBox="1"/>
          <p:nvPr/>
        </p:nvSpPr>
        <p:spPr>
          <a:xfrm>
            <a:off x="1447800" y="428715"/>
            <a:ext cx="2210236" cy="918585"/>
          </a:xfrm>
          <a:prstGeom prst="rect">
            <a:avLst/>
          </a:prstGeom>
        </p:spPr>
        <p:txBody>
          <a:bodyPr wrap="square" lIns="0" tIns="0" rIns="0" bIns="0" rtlCol="0" anchor="t">
            <a:spAutoFit/>
          </a:bodyPr>
          <a:lstStyle/>
          <a:p>
            <a:pPr algn="ctr">
              <a:lnSpc>
                <a:spcPts val="7840"/>
              </a:lnSpc>
              <a:spcBef>
                <a:spcPct val="0"/>
              </a:spcBef>
            </a:pPr>
            <a:r>
              <a:rPr lang="en-US" sz="5600" dirty="0">
                <a:solidFill>
                  <a:srgbClr val="FFFFFF"/>
                </a:solidFill>
                <a:latin typeface="Times New Roman Bold"/>
              </a:rPr>
              <a:t>Bias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Freeform 2"/>
          <p:cNvSpPr/>
          <p:nvPr/>
        </p:nvSpPr>
        <p:spPr>
          <a:xfrm>
            <a:off x="419100" y="523428"/>
            <a:ext cx="707949" cy="729161"/>
          </a:xfrm>
          <a:custGeom>
            <a:avLst/>
            <a:gdLst/>
            <a:ahLst/>
            <a:cxnLst/>
            <a:rect l="l" t="t" r="r" b="b"/>
            <a:pathLst>
              <a:path w="707949" h="729161">
                <a:moveTo>
                  <a:pt x="0" y="0"/>
                </a:moveTo>
                <a:lnTo>
                  <a:pt x="707949" y="0"/>
                </a:lnTo>
                <a:lnTo>
                  <a:pt x="707949" y="729161"/>
                </a:lnTo>
                <a:lnTo>
                  <a:pt x="0" y="7291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19100" y="2085354"/>
            <a:ext cx="16206259" cy="8201646"/>
          </a:xfrm>
          <a:prstGeom prst="rect">
            <a:avLst/>
          </a:prstGeom>
        </p:spPr>
        <p:txBody>
          <a:bodyPr lIns="0" tIns="0" rIns="0" bIns="0" rtlCol="0" anchor="t">
            <a:spAutoFit/>
          </a:bodyPr>
          <a:lstStyle/>
          <a:p>
            <a:pPr marL="885306" lvl="1" indent="-442653">
              <a:lnSpc>
                <a:spcPts val="5740"/>
              </a:lnSpc>
              <a:buFont typeface="Arial"/>
              <a:buChar char="•"/>
            </a:pPr>
            <a:r>
              <a:rPr lang="en-US" sz="4100">
                <a:solidFill>
                  <a:srgbClr val="FFFFFF"/>
                </a:solidFill>
                <a:latin typeface="Times New Roman"/>
              </a:rPr>
              <a:t>It measures how well the model works with unknown inputs that were not available during training.</a:t>
            </a:r>
          </a:p>
          <a:p>
            <a:pPr>
              <a:lnSpc>
                <a:spcPts val="5740"/>
              </a:lnSpc>
            </a:pPr>
            <a:endParaRPr lang="en-US" sz="4100">
              <a:solidFill>
                <a:srgbClr val="FFFFFF"/>
              </a:solidFill>
              <a:latin typeface="Times New Roman"/>
            </a:endParaRPr>
          </a:p>
          <a:p>
            <a:pPr>
              <a:lnSpc>
                <a:spcPts val="5740"/>
              </a:lnSpc>
            </a:pPr>
            <a:r>
              <a:rPr lang="en-US" sz="4100">
                <a:solidFill>
                  <a:srgbClr val="FFFFFF"/>
                </a:solidFill>
                <a:latin typeface="Times New Roman"/>
              </a:rPr>
              <a:t>                   - able to make accurate predictions on the validation set.</a:t>
            </a:r>
          </a:p>
          <a:p>
            <a:pPr>
              <a:lnSpc>
                <a:spcPts val="5040"/>
              </a:lnSpc>
            </a:pPr>
            <a:endParaRPr lang="en-US" sz="4100">
              <a:solidFill>
                <a:srgbClr val="FFFFFF"/>
              </a:solidFill>
              <a:latin typeface="Times New Roman"/>
            </a:endParaRPr>
          </a:p>
          <a:p>
            <a:pPr>
              <a:lnSpc>
                <a:spcPts val="5040"/>
              </a:lnSpc>
            </a:pPr>
            <a:endParaRPr lang="en-US" sz="4100">
              <a:solidFill>
                <a:srgbClr val="FFFFFF"/>
              </a:solidFill>
              <a:latin typeface="Times New Roman"/>
            </a:endParaRPr>
          </a:p>
          <a:p>
            <a:pPr>
              <a:lnSpc>
                <a:spcPts val="2800"/>
              </a:lnSpc>
            </a:pPr>
            <a:endParaRPr lang="en-US" sz="4100">
              <a:solidFill>
                <a:srgbClr val="FFFFFF"/>
              </a:solidFill>
              <a:latin typeface="Times New Roman"/>
            </a:endParaRPr>
          </a:p>
          <a:p>
            <a:pPr algn="l">
              <a:lnSpc>
                <a:spcPts val="5740"/>
              </a:lnSpc>
            </a:pPr>
            <a:endParaRPr lang="en-US" sz="4100">
              <a:solidFill>
                <a:srgbClr val="FFFFFF"/>
              </a:solidFill>
              <a:latin typeface="Times New Roman"/>
            </a:endParaRPr>
          </a:p>
          <a:p>
            <a:pPr>
              <a:lnSpc>
                <a:spcPts val="5740"/>
              </a:lnSpc>
            </a:pPr>
            <a:r>
              <a:rPr lang="en-US" sz="4100">
                <a:solidFill>
                  <a:srgbClr val="FFFFFF"/>
                </a:solidFill>
                <a:latin typeface="Times New Roman"/>
              </a:rPr>
              <a:t>            </a:t>
            </a:r>
          </a:p>
          <a:p>
            <a:pPr>
              <a:lnSpc>
                <a:spcPts val="5740"/>
              </a:lnSpc>
            </a:pPr>
            <a:endParaRPr lang="en-US" sz="4100">
              <a:solidFill>
                <a:srgbClr val="FFFFFF"/>
              </a:solidFill>
              <a:latin typeface="Times New Roman"/>
            </a:endParaRPr>
          </a:p>
          <a:p>
            <a:pPr algn="ctr">
              <a:lnSpc>
                <a:spcPts val="5740"/>
              </a:lnSpc>
            </a:pPr>
            <a:r>
              <a:rPr lang="en-US" sz="4100">
                <a:solidFill>
                  <a:srgbClr val="FFFFFF"/>
                </a:solidFill>
                <a:latin typeface="Times New Roman"/>
              </a:rPr>
              <a:t>     </a:t>
            </a:r>
          </a:p>
          <a:p>
            <a:pPr>
              <a:lnSpc>
                <a:spcPts val="5740"/>
              </a:lnSpc>
            </a:pPr>
            <a:endParaRPr lang="en-US" sz="4100">
              <a:solidFill>
                <a:srgbClr val="FFFFFF"/>
              </a:solidFill>
              <a:latin typeface="Times New Roman"/>
            </a:endParaRPr>
          </a:p>
        </p:txBody>
      </p:sp>
      <p:sp>
        <p:nvSpPr>
          <p:cNvPr id="4" name="TextBox 4"/>
          <p:cNvSpPr txBox="1"/>
          <p:nvPr/>
        </p:nvSpPr>
        <p:spPr>
          <a:xfrm>
            <a:off x="1524000" y="428715"/>
            <a:ext cx="3269937" cy="918585"/>
          </a:xfrm>
          <a:prstGeom prst="rect">
            <a:avLst/>
          </a:prstGeom>
        </p:spPr>
        <p:txBody>
          <a:bodyPr wrap="square" lIns="0" tIns="0" rIns="0" bIns="0" rtlCol="0" anchor="t">
            <a:spAutoFit/>
          </a:bodyPr>
          <a:lstStyle/>
          <a:p>
            <a:pPr algn="ctr">
              <a:lnSpc>
                <a:spcPts val="7840"/>
              </a:lnSpc>
              <a:spcBef>
                <a:spcPct val="0"/>
              </a:spcBef>
            </a:pPr>
            <a:r>
              <a:rPr lang="en-US" sz="5600" dirty="0">
                <a:solidFill>
                  <a:srgbClr val="FFFFFF"/>
                </a:solidFill>
                <a:latin typeface="Times New Roman Bold"/>
              </a:rPr>
              <a:t>Variance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Freeform 2"/>
          <p:cNvSpPr/>
          <p:nvPr/>
        </p:nvSpPr>
        <p:spPr>
          <a:xfrm>
            <a:off x="533400" y="473483"/>
            <a:ext cx="707949" cy="729161"/>
          </a:xfrm>
          <a:custGeom>
            <a:avLst/>
            <a:gdLst/>
            <a:ahLst/>
            <a:cxnLst/>
            <a:rect l="l" t="t" r="r" b="b"/>
            <a:pathLst>
              <a:path w="707949" h="729161">
                <a:moveTo>
                  <a:pt x="0" y="0"/>
                </a:moveTo>
                <a:lnTo>
                  <a:pt x="707949" y="0"/>
                </a:lnTo>
                <a:lnTo>
                  <a:pt x="707949" y="729161"/>
                </a:lnTo>
                <a:lnTo>
                  <a:pt x="0" y="7291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527435" y="304353"/>
            <a:ext cx="6771813" cy="1067422"/>
          </a:xfrm>
          <a:prstGeom prst="rect">
            <a:avLst/>
          </a:prstGeom>
        </p:spPr>
        <p:txBody>
          <a:bodyPr lIns="0" tIns="0" rIns="0" bIns="0" rtlCol="0" anchor="t">
            <a:spAutoFit/>
          </a:bodyPr>
          <a:lstStyle/>
          <a:p>
            <a:pPr algn="ctr">
              <a:lnSpc>
                <a:spcPts val="7840"/>
              </a:lnSpc>
              <a:spcBef>
                <a:spcPct val="0"/>
              </a:spcBef>
            </a:pPr>
            <a:r>
              <a:rPr lang="en-US" sz="5600">
                <a:solidFill>
                  <a:srgbClr val="FFFFFF"/>
                </a:solidFill>
                <a:latin typeface="Times New Roman Bold"/>
              </a:rPr>
              <a:t>Error / Loss Function </a:t>
            </a:r>
          </a:p>
        </p:txBody>
      </p:sp>
      <p:sp>
        <p:nvSpPr>
          <p:cNvPr id="4" name="TextBox 4"/>
          <p:cNvSpPr txBox="1"/>
          <p:nvPr/>
        </p:nvSpPr>
        <p:spPr>
          <a:xfrm>
            <a:off x="0" y="1712748"/>
            <a:ext cx="17456499" cy="8179486"/>
          </a:xfrm>
          <a:prstGeom prst="rect">
            <a:avLst/>
          </a:prstGeom>
        </p:spPr>
        <p:txBody>
          <a:bodyPr lIns="0" tIns="0" rIns="0" bIns="0" rtlCol="0" anchor="t">
            <a:spAutoFit/>
          </a:bodyPr>
          <a:lstStyle/>
          <a:p>
            <a:pPr marL="749823" lvl="1" indent="-374911">
              <a:lnSpc>
                <a:spcPts val="4862"/>
              </a:lnSpc>
              <a:buFont typeface="Arial"/>
              <a:buChar char="•"/>
            </a:pPr>
            <a:r>
              <a:rPr lang="en-US" sz="3473">
                <a:solidFill>
                  <a:srgbClr val="FFFFFF"/>
                </a:solidFill>
                <a:latin typeface="Times New Roman"/>
              </a:rPr>
              <a:t>Defines how far the actual output of the current model is from the correct output.</a:t>
            </a:r>
          </a:p>
          <a:p>
            <a:pPr marL="253265" lvl="1" indent="-126633">
              <a:lnSpc>
                <a:spcPts val="1642"/>
              </a:lnSpc>
              <a:buFont typeface="Arial"/>
              <a:buChar char="•"/>
            </a:pPr>
            <a:endParaRPr lang="en-US" sz="3473">
              <a:solidFill>
                <a:srgbClr val="FFFFFF"/>
              </a:solidFill>
              <a:latin typeface="Times New Roman"/>
            </a:endParaRPr>
          </a:p>
          <a:p>
            <a:pPr marL="749823" lvl="1" indent="-374911">
              <a:lnSpc>
                <a:spcPts val="4862"/>
              </a:lnSpc>
              <a:buFont typeface="Arial"/>
              <a:buChar char="•"/>
            </a:pPr>
            <a:r>
              <a:rPr lang="en-US" sz="3473">
                <a:solidFill>
                  <a:srgbClr val="FFFFFF"/>
                </a:solidFill>
                <a:latin typeface="Times New Roman"/>
              </a:rPr>
              <a:t>When training the model, the objective is to minimize the  error function and bring output as close as possible to the correct value.</a:t>
            </a:r>
          </a:p>
          <a:p>
            <a:pPr>
              <a:lnSpc>
                <a:spcPts val="4862"/>
              </a:lnSpc>
            </a:pPr>
            <a:endParaRPr lang="en-US" sz="3473">
              <a:solidFill>
                <a:srgbClr val="FFFFFF"/>
              </a:solidFill>
              <a:latin typeface="Times New Roman"/>
            </a:endParaRPr>
          </a:p>
          <a:p>
            <a:pPr marL="749823" lvl="1" indent="-374911">
              <a:lnSpc>
                <a:spcPts val="4862"/>
              </a:lnSpc>
              <a:buFont typeface="Arial"/>
              <a:buChar char="•"/>
            </a:pPr>
            <a:r>
              <a:rPr lang="en-US" sz="3473">
                <a:solidFill>
                  <a:srgbClr val="FFFFFF"/>
                </a:solidFill>
                <a:latin typeface="Times New Roman"/>
              </a:rPr>
              <a:t>Eg. Mean Squared Error</a:t>
            </a:r>
          </a:p>
          <a:p>
            <a:pPr algn="ctr">
              <a:lnSpc>
                <a:spcPts val="4862"/>
              </a:lnSpc>
            </a:pPr>
            <a:r>
              <a:rPr lang="en-US" sz="3473">
                <a:solidFill>
                  <a:srgbClr val="FFFFFF"/>
                </a:solidFill>
                <a:latin typeface="Times New Roman"/>
              </a:rPr>
              <a:t>          - MSE function is used for regression tasks. Here loss is calculated by taking the mean of  squared differences between actual(target) and predicted values.</a:t>
            </a:r>
          </a:p>
          <a:p>
            <a:pPr>
              <a:lnSpc>
                <a:spcPts val="4862"/>
              </a:lnSpc>
            </a:pPr>
            <a:endParaRPr lang="en-US" sz="3473">
              <a:solidFill>
                <a:srgbClr val="FFFFFF"/>
              </a:solidFill>
              <a:latin typeface="Times New Roman"/>
            </a:endParaRPr>
          </a:p>
          <a:p>
            <a:pPr marL="749823" lvl="1" indent="-374911">
              <a:lnSpc>
                <a:spcPts val="4862"/>
              </a:lnSpc>
              <a:buFont typeface="Arial"/>
              <a:buChar char="•"/>
            </a:pPr>
            <a:r>
              <a:rPr lang="en-US" sz="3473">
                <a:solidFill>
                  <a:srgbClr val="FFFFFF"/>
                </a:solidFill>
                <a:latin typeface="Times New Roman"/>
              </a:rPr>
              <a:t> Loss is nothing but a prediction error of Neural Network. And the method to calculate the loss is called Loss Function.</a:t>
            </a:r>
          </a:p>
          <a:p>
            <a:pPr>
              <a:lnSpc>
                <a:spcPts val="4862"/>
              </a:lnSpc>
            </a:pPr>
            <a:endParaRPr lang="en-US" sz="3473">
              <a:solidFill>
                <a:srgbClr val="FFFFFF"/>
              </a:solidFill>
              <a:latin typeface="Times New Roman"/>
            </a:endParaRPr>
          </a:p>
          <a:p>
            <a:pPr marL="749823" lvl="1" indent="-374911">
              <a:lnSpc>
                <a:spcPts val="4862"/>
              </a:lnSpc>
              <a:buFont typeface="Arial"/>
              <a:buChar char="•"/>
            </a:pPr>
            <a:r>
              <a:rPr lang="en-US" sz="3473">
                <a:solidFill>
                  <a:srgbClr val="FFFFFF"/>
                </a:solidFill>
                <a:latin typeface="Times New Roman"/>
              </a:rPr>
              <a:t> Loss is used to calculate the gradients. And gradients are used to update the weights of the Neural Network.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Freeform 2"/>
          <p:cNvSpPr/>
          <p:nvPr/>
        </p:nvSpPr>
        <p:spPr>
          <a:xfrm>
            <a:off x="419100" y="523428"/>
            <a:ext cx="707949" cy="729161"/>
          </a:xfrm>
          <a:custGeom>
            <a:avLst/>
            <a:gdLst/>
            <a:ahLst/>
            <a:cxnLst/>
            <a:rect l="l" t="t" r="r" b="b"/>
            <a:pathLst>
              <a:path w="707949" h="729161">
                <a:moveTo>
                  <a:pt x="0" y="0"/>
                </a:moveTo>
                <a:lnTo>
                  <a:pt x="707949" y="0"/>
                </a:lnTo>
                <a:lnTo>
                  <a:pt x="707949" y="729161"/>
                </a:lnTo>
                <a:lnTo>
                  <a:pt x="0" y="7291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73075" y="304353"/>
            <a:ext cx="6771813" cy="1067422"/>
          </a:xfrm>
          <a:prstGeom prst="rect">
            <a:avLst/>
          </a:prstGeom>
        </p:spPr>
        <p:txBody>
          <a:bodyPr lIns="0" tIns="0" rIns="0" bIns="0" rtlCol="0" anchor="t">
            <a:spAutoFit/>
          </a:bodyPr>
          <a:lstStyle/>
          <a:p>
            <a:pPr algn="ctr">
              <a:lnSpc>
                <a:spcPts val="7840"/>
              </a:lnSpc>
              <a:spcBef>
                <a:spcPct val="0"/>
              </a:spcBef>
            </a:pPr>
            <a:r>
              <a:rPr lang="en-US" sz="5600">
                <a:solidFill>
                  <a:srgbClr val="FFFFFF"/>
                </a:solidFill>
                <a:latin typeface="Times New Roman Bold"/>
              </a:rPr>
              <a:t>Hyperparameters </a:t>
            </a:r>
          </a:p>
        </p:txBody>
      </p:sp>
      <p:sp>
        <p:nvSpPr>
          <p:cNvPr id="4" name="TextBox 4"/>
          <p:cNvSpPr txBox="1"/>
          <p:nvPr/>
        </p:nvSpPr>
        <p:spPr>
          <a:xfrm>
            <a:off x="0" y="2025045"/>
            <a:ext cx="18135359" cy="7713052"/>
          </a:xfrm>
          <a:prstGeom prst="rect">
            <a:avLst/>
          </a:prstGeom>
        </p:spPr>
        <p:txBody>
          <a:bodyPr lIns="0" tIns="0" rIns="0" bIns="0" rtlCol="0" anchor="t">
            <a:spAutoFit/>
          </a:bodyPr>
          <a:lstStyle/>
          <a:p>
            <a:pPr marL="755651" lvl="1" indent="-377825">
              <a:lnSpc>
                <a:spcPts val="4900"/>
              </a:lnSpc>
              <a:buFont typeface="Arial"/>
              <a:buChar char="•"/>
            </a:pPr>
            <a:r>
              <a:rPr lang="en-US" sz="3500">
                <a:solidFill>
                  <a:srgbClr val="FFFFFF"/>
                </a:solidFill>
                <a:latin typeface="Times New Roman"/>
              </a:rPr>
              <a:t>A hyperparameter is a setting that affects the structure or operation of the neural network.</a:t>
            </a:r>
          </a:p>
          <a:p>
            <a:pPr>
              <a:lnSpc>
                <a:spcPts val="4900"/>
              </a:lnSpc>
            </a:pPr>
            <a:endParaRPr lang="en-US" sz="3500">
              <a:solidFill>
                <a:srgbClr val="FFFFFF"/>
              </a:solidFill>
              <a:latin typeface="Times New Roman"/>
            </a:endParaRPr>
          </a:p>
          <a:p>
            <a:pPr marL="755651" lvl="1" indent="-377825">
              <a:lnSpc>
                <a:spcPts val="4900"/>
              </a:lnSpc>
              <a:buFont typeface="Arial"/>
              <a:buChar char="•"/>
            </a:pPr>
            <a:r>
              <a:rPr lang="en-US" sz="3500">
                <a:solidFill>
                  <a:srgbClr val="FFFFFF"/>
                </a:solidFill>
                <a:latin typeface="Times New Roman"/>
              </a:rPr>
              <a:t> These include learning rate, number of hidden layers, number of neurons in a given layer etc.</a:t>
            </a:r>
          </a:p>
          <a:p>
            <a:pPr>
              <a:lnSpc>
                <a:spcPts val="4900"/>
              </a:lnSpc>
            </a:pPr>
            <a:endParaRPr lang="en-US" sz="3500">
              <a:solidFill>
                <a:srgbClr val="FFFFFF"/>
              </a:solidFill>
              <a:latin typeface="Times New Roman"/>
            </a:endParaRPr>
          </a:p>
          <a:p>
            <a:pPr marL="755651" lvl="1" indent="-377825">
              <a:lnSpc>
                <a:spcPts val="4900"/>
              </a:lnSpc>
              <a:buFont typeface="Arial"/>
              <a:buChar char="•"/>
            </a:pPr>
            <a:r>
              <a:rPr lang="en-US" sz="3500">
                <a:solidFill>
                  <a:srgbClr val="FFFFFF"/>
                </a:solidFill>
                <a:latin typeface="Times New Roman"/>
              </a:rPr>
              <a:t> Tuning the hyperparameters refers to the process of choosing the best values of the hyperparameters.</a:t>
            </a:r>
          </a:p>
          <a:p>
            <a:pPr>
              <a:lnSpc>
                <a:spcPts val="4900"/>
              </a:lnSpc>
            </a:pPr>
            <a:endParaRPr lang="en-US" sz="3500">
              <a:solidFill>
                <a:srgbClr val="FFFFFF"/>
              </a:solidFill>
              <a:latin typeface="Times New Roman"/>
            </a:endParaRPr>
          </a:p>
          <a:p>
            <a:pPr marL="755651" lvl="1" indent="-377825">
              <a:lnSpc>
                <a:spcPts val="4900"/>
              </a:lnSpc>
              <a:buFont typeface="Arial"/>
              <a:buChar char="•"/>
            </a:pPr>
            <a:r>
              <a:rPr lang="en-US" sz="3500">
                <a:solidFill>
                  <a:srgbClr val="FFFFFF"/>
                </a:solidFill>
                <a:latin typeface="Times New Roman"/>
              </a:rPr>
              <a:t>Tuning is the primary way to build a network that provides accurate predictions for a certain problem.</a:t>
            </a:r>
          </a:p>
          <a:p>
            <a:pPr>
              <a:lnSpc>
                <a:spcPts val="4900"/>
              </a:lnSpc>
            </a:pPr>
            <a:endParaRPr lang="en-US" sz="3500">
              <a:solidFill>
                <a:srgbClr val="FFFFFF"/>
              </a:solidFill>
              <a:latin typeface="Times New Roman"/>
            </a:endParaRPr>
          </a:p>
          <a:p>
            <a:pPr marL="755651" lvl="1" indent="-377825">
              <a:lnSpc>
                <a:spcPts val="4900"/>
              </a:lnSpc>
              <a:buFont typeface="Arial"/>
              <a:buChar char="•"/>
            </a:pPr>
            <a:r>
              <a:rPr lang="en-US" sz="3500">
                <a:solidFill>
                  <a:srgbClr val="FFFFFF"/>
                </a:solidFill>
                <a:latin typeface="Times New Roman"/>
              </a:rPr>
              <a:t>Must be set manually and tuned.</a:t>
            </a:r>
          </a:p>
          <a:p>
            <a:pPr marL="253265" lvl="1" indent="-126633">
              <a:lnSpc>
                <a:spcPts val="1642"/>
              </a:lnSpc>
              <a:buFont typeface="Arial"/>
              <a:buChar char="•"/>
            </a:pPr>
            <a:endParaRPr lang="en-US" sz="3500">
              <a:solidFill>
                <a:srgbClr val="FFFFFF"/>
              </a:solidFill>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Freeform 2"/>
          <p:cNvSpPr/>
          <p:nvPr/>
        </p:nvSpPr>
        <p:spPr>
          <a:xfrm>
            <a:off x="3962400" y="4527249"/>
            <a:ext cx="1196648" cy="1232502"/>
          </a:xfrm>
          <a:custGeom>
            <a:avLst/>
            <a:gdLst/>
            <a:ahLst/>
            <a:cxnLst/>
            <a:rect l="l" t="t" r="r" b="b"/>
            <a:pathLst>
              <a:path w="1196648" h="1232502">
                <a:moveTo>
                  <a:pt x="0" y="0"/>
                </a:moveTo>
                <a:lnTo>
                  <a:pt x="1196648" y="0"/>
                </a:lnTo>
                <a:lnTo>
                  <a:pt x="1196648" y="1232502"/>
                </a:lnTo>
                <a:lnTo>
                  <a:pt x="0" y="12325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789882" y="3988753"/>
            <a:ext cx="8974646" cy="1929503"/>
          </a:xfrm>
          <a:prstGeom prst="rect">
            <a:avLst/>
          </a:prstGeom>
        </p:spPr>
        <p:txBody>
          <a:bodyPr lIns="0" tIns="0" rIns="0" bIns="0" rtlCol="0" anchor="t">
            <a:spAutoFit/>
          </a:bodyPr>
          <a:lstStyle/>
          <a:p>
            <a:pPr algn="ctr">
              <a:lnSpc>
                <a:spcPts val="16401"/>
              </a:lnSpc>
            </a:pPr>
            <a:r>
              <a:rPr lang="en-US" sz="11715" dirty="0">
                <a:solidFill>
                  <a:srgbClr val="FFFFFF"/>
                </a:solidFill>
                <a:latin typeface="Times New Roman Bold" panose="02020803070505020304" pitchFamily="18" charset="0"/>
                <a:cs typeface="Times New Roman Bold" panose="020208030705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0" y="420323"/>
            <a:ext cx="18288000" cy="10192371"/>
          </a:xfrm>
          <a:prstGeom prst="rect">
            <a:avLst/>
          </a:prstGeom>
        </p:spPr>
        <p:txBody>
          <a:bodyPr lIns="0" tIns="0" rIns="0" bIns="0" rtlCol="0" anchor="t">
            <a:spAutoFit/>
          </a:bodyPr>
          <a:lstStyle/>
          <a:p>
            <a:pPr marL="885306" lvl="1" indent="-442653">
              <a:lnSpc>
                <a:spcPts val="5740"/>
              </a:lnSpc>
              <a:buFont typeface="Arial"/>
              <a:buChar char="•"/>
            </a:pPr>
            <a:r>
              <a:rPr lang="en-US" sz="4100" dirty="0">
                <a:solidFill>
                  <a:srgbClr val="FFFFFF"/>
                </a:solidFill>
                <a:latin typeface="Times New Roman"/>
              </a:rPr>
              <a:t>It’s  a network which can solve Artificial intelligence problems.</a:t>
            </a:r>
          </a:p>
          <a:p>
            <a:pPr>
              <a:lnSpc>
                <a:spcPts val="5740"/>
              </a:lnSpc>
            </a:pPr>
            <a:endParaRPr lang="en-US" sz="4100" dirty="0">
              <a:solidFill>
                <a:srgbClr val="FFFFFF"/>
              </a:solidFill>
              <a:latin typeface="Times New Roman"/>
            </a:endParaRPr>
          </a:p>
          <a:p>
            <a:pPr marL="885306" lvl="1" indent="-442653">
              <a:lnSpc>
                <a:spcPts val="5740"/>
              </a:lnSpc>
              <a:buFont typeface="Arial"/>
              <a:buChar char="•"/>
            </a:pPr>
            <a:r>
              <a:rPr lang="en-US" sz="4100" dirty="0">
                <a:solidFill>
                  <a:srgbClr val="FFFFFF"/>
                </a:solidFill>
                <a:latin typeface="Times New Roman"/>
              </a:rPr>
              <a:t>ANN is a supervised learning system built of a large number of simple elements, called neurons or </a:t>
            </a:r>
            <a:r>
              <a:rPr lang="en-US" sz="4100" dirty="0" err="1">
                <a:solidFill>
                  <a:srgbClr val="FFFFFF"/>
                </a:solidFill>
                <a:latin typeface="Times New Roman"/>
              </a:rPr>
              <a:t>perceptrons</a:t>
            </a:r>
            <a:r>
              <a:rPr lang="en-US" sz="4100" dirty="0">
                <a:solidFill>
                  <a:srgbClr val="FFFFFF"/>
                </a:solidFill>
                <a:latin typeface="Times New Roman"/>
              </a:rPr>
              <a:t>.</a:t>
            </a:r>
          </a:p>
          <a:p>
            <a:pPr>
              <a:lnSpc>
                <a:spcPts val="5740"/>
              </a:lnSpc>
            </a:pPr>
            <a:endParaRPr lang="en-US" sz="4100" dirty="0">
              <a:solidFill>
                <a:srgbClr val="FFFFFF"/>
              </a:solidFill>
              <a:latin typeface="Times New Roman"/>
            </a:endParaRPr>
          </a:p>
          <a:p>
            <a:pPr marL="885306" lvl="1" indent="-442653">
              <a:lnSpc>
                <a:spcPts val="5740"/>
              </a:lnSpc>
              <a:buFont typeface="Arial"/>
              <a:buChar char="•"/>
            </a:pPr>
            <a:r>
              <a:rPr lang="en-US" sz="4100" dirty="0">
                <a:solidFill>
                  <a:srgbClr val="FFFFFF"/>
                </a:solidFill>
                <a:latin typeface="Times New Roman"/>
              </a:rPr>
              <a:t>Each neuron can make simple decisions, and feeds those decisions to other neurons, organized in interconnected layers.</a:t>
            </a:r>
          </a:p>
          <a:p>
            <a:pPr>
              <a:lnSpc>
                <a:spcPts val="5740"/>
              </a:lnSpc>
            </a:pPr>
            <a:endParaRPr lang="en-US" sz="4100" dirty="0">
              <a:solidFill>
                <a:srgbClr val="FFFFFF"/>
              </a:solidFill>
              <a:latin typeface="Times New Roman"/>
            </a:endParaRPr>
          </a:p>
          <a:p>
            <a:pPr marL="885306" lvl="1" indent="-442653">
              <a:lnSpc>
                <a:spcPts val="5740"/>
              </a:lnSpc>
              <a:buFont typeface="Arial"/>
              <a:buChar char="•"/>
            </a:pPr>
            <a:r>
              <a:rPr lang="en-US" sz="4100" dirty="0">
                <a:solidFill>
                  <a:srgbClr val="FFFFFF"/>
                </a:solidFill>
                <a:latin typeface="Times New Roman"/>
              </a:rPr>
              <a:t>A simple neural network has only three layers of neurons:</a:t>
            </a:r>
          </a:p>
          <a:p>
            <a:pPr algn="ctr">
              <a:lnSpc>
                <a:spcPts val="5740"/>
              </a:lnSpc>
            </a:pPr>
            <a:r>
              <a:rPr lang="en-US" sz="4100" dirty="0">
                <a:solidFill>
                  <a:srgbClr val="FFFFFF"/>
                </a:solidFill>
                <a:latin typeface="Times New Roman"/>
              </a:rPr>
              <a:t>                              -</a:t>
            </a:r>
            <a:r>
              <a:rPr lang="en-US" sz="4100" dirty="0">
                <a:solidFill>
                  <a:srgbClr val="FFFFFF"/>
                </a:solidFill>
                <a:latin typeface="Times New Roman Bold"/>
              </a:rPr>
              <a:t> </a:t>
            </a:r>
            <a:r>
              <a:rPr lang="en-US" sz="4100" u="sng" dirty="0">
                <a:solidFill>
                  <a:srgbClr val="FFFFFF"/>
                </a:solidFill>
                <a:latin typeface="Times New Roman Bold"/>
              </a:rPr>
              <a:t>An input layer</a:t>
            </a:r>
            <a:r>
              <a:rPr lang="en-US" sz="4100" u="sng" dirty="0">
                <a:solidFill>
                  <a:srgbClr val="FFFFFF"/>
                </a:solidFill>
                <a:latin typeface="Times New Roman"/>
              </a:rPr>
              <a:t> </a:t>
            </a:r>
            <a:r>
              <a:rPr lang="en-US" sz="4100" dirty="0">
                <a:solidFill>
                  <a:srgbClr val="FFFFFF"/>
                </a:solidFill>
                <a:latin typeface="Times New Roman"/>
              </a:rPr>
              <a:t>that accepts the independent variables or inputs   of the model</a:t>
            </a:r>
          </a:p>
          <a:p>
            <a:pPr>
              <a:lnSpc>
                <a:spcPts val="5740"/>
              </a:lnSpc>
            </a:pPr>
            <a:r>
              <a:rPr lang="en-US" sz="4100" dirty="0">
                <a:solidFill>
                  <a:srgbClr val="FFFFFF"/>
                </a:solidFill>
                <a:latin typeface="Times New Roman"/>
              </a:rPr>
              <a:t>                              -</a:t>
            </a:r>
            <a:r>
              <a:rPr lang="en-US" sz="4100" dirty="0">
                <a:solidFill>
                  <a:srgbClr val="FFFFFF"/>
                </a:solidFill>
                <a:latin typeface="Times New Roman Bold"/>
              </a:rPr>
              <a:t> </a:t>
            </a:r>
            <a:r>
              <a:rPr lang="en-US" sz="4100" u="sng" dirty="0">
                <a:solidFill>
                  <a:srgbClr val="FFFFFF"/>
                </a:solidFill>
                <a:latin typeface="Times New Roman Bold"/>
              </a:rPr>
              <a:t>One hidden layer</a:t>
            </a:r>
          </a:p>
          <a:p>
            <a:pPr>
              <a:lnSpc>
                <a:spcPts val="5740"/>
              </a:lnSpc>
            </a:pPr>
            <a:r>
              <a:rPr lang="en-US" sz="4100" dirty="0">
                <a:solidFill>
                  <a:srgbClr val="FFFFFF"/>
                </a:solidFill>
                <a:latin typeface="Times New Roman"/>
              </a:rPr>
              <a:t>                              - </a:t>
            </a:r>
            <a:r>
              <a:rPr lang="en-US" sz="4100" u="sng" dirty="0">
                <a:solidFill>
                  <a:srgbClr val="FFFFFF"/>
                </a:solidFill>
                <a:latin typeface="Times New Roman Bold"/>
              </a:rPr>
              <a:t>An output layer</a:t>
            </a:r>
            <a:r>
              <a:rPr lang="en-US" sz="4100" dirty="0">
                <a:solidFill>
                  <a:srgbClr val="FFFFFF"/>
                </a:solidFill>
                <a:latin typeface="Times New Roman"/>
              </a:rPr>
              <a:t> that generates predictions.</a:t>
            </a:r>
          </a:p>
          <a:p>
            <a:pPr>
              <a:lnSpc>
                <a:spcPts val="5740"/>
              </a:lnSpc>
            </a:pPr>
            <a:endParaRPr lang="en-US" sz="4100" dirty="0">
              <a:solidFill>
                <a:srgbClr val="FFFFFF"/>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1143000" y="486637"/>
            <a:ext cx="6910299" cy="918585"/>
          </a:xfrm>
          <a:prstGeom prst="rect">
            <a:avLst/>
          </a:prstGeom>
        </p:spPr>
        <p:txBody>
          <a:bodyPr wrap="square" lIns="0" tIns="0" rIns="0" bIns="0" rtlCol="0" anchor="t">
            <a:spAutoFit/>
          </a:bodyPr>
          <a:lstStyle/>
          <a:p>
            <a:pPr algn="ctr">
              <a:lnSpc>
                <a:spcPts val="7840"/>
              </a:lnSpc>
              <a:spcBef>
                <a:spcPct val="0"/>
              </a:spcBef>
            </a:pPr>
            <a:r>
              <a:rPr lang="en-US" sz="5600" dirty="0">
                <a:solidFill>
                  <a:srgbClr val="FFFFFF"/>
                </a:solidFill>
                <a:latin typeface="Times New Roman Bold"/>
              </a:rPr>
              <a:t>Basic terminology</a:t>
            </a:r>
          </a:p>
        </p:txBody>
      </p:sp>
      <p:sp>
        <p:nvSpPr>
          <p:cNvPr id="3" name="Freeform 3"/>
          <p:cNvSpPr/>
          <p:nvPr/>
        </p:nvSpPr>
        <p:spPr>
          <a:xfrm>
            <a:off x="533400" y="570507"/>
            <a:ext cx="821710" cy="750847"/>
          </a:xfrm>
          <a:custGeom>
            <a:avLst/>
            <a:gdLst/>
            <a:ahLst/>
            <a:cxnLst/>
            <a:rect l="l" t="t" r="r" b="b"/>
            <a:pathLst>
              <a:path w="609600" h="627865">
                <a:moveTo>
                  <a:pt x="0" y="0"/>
                </a:moveTo>
                <a:lnTo>
                  <a:pt x="609600" y="0"/>
                </a:lnTo>
                <a:lnTo>
                  <a:pt x="609600" y="627866"/>
                </a:lnTo>
                <a:lnTo>
                  <a:pt x="0" y="6278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355110" y="2189932"/>
            <a:ext cx="4881682" cy="7935581"/>
          </a:xfrm>
          <a:prstGeom prst="rect">
            <a:avLst/>
          </a:prstGeom>
        </p:spPr>
        <p:txBody>
          <a:bodyPr lIns="0" tIns="0" rIns="0" bIns="0" rtlCol="0" anchor="t">
            <a:spAutoFit/>
          </a:bodyPr>
          <a:lstStyle/>
          <a:p>
            <a:pPr marL="798948" lvl="1" indent="-399474">
              <a:lnSpc>
                <a:spcPts val="5180"/>
              </a:lnSpc>
              <a:buFont typeface="Arial"/>
              <a:buChar char="•"/>
            </a:pPr>
            <a:r>
              <a:rPr lang="en-US" sz="3700">
                <a:solidFill>
                  <a:srgbClr val="FFFFFF"/>
                </a:solidFill>
                <a:latin typeface="Times New Roman"/>
              </a:rPr>
              <a:t>Neuron</a:t>
            </a:r>
          </a:p>
          <a:p>
            <a:pPr>
              <a:lnSpc>
                <a:spcPts val="5180"/>
              </a:lnSpc>
            </a:pPr>
            <a:endParaRPr lang="en-US" sz="3700">
              <a:solidFill>
                <a:srgbClr val="FFFFFF"/>
              </a:solidFill>
              <a:latin typeface="Times New Roman"/>
            </a:endParaRPr>
          </a:p>
          <a:p>
            <a:pPr marL="798948" lvl="1" indent="-399474">
              <a:lnSpc>
                <a:spcPts val="5180"/>
              </a:lnSpc>
              <a:buFont typeface="Arial"/>
              <a:buChar char="•"/>
            </a:pPr>
            <a:r>
              <a:rPr lang="en-US" sz="3700">
                <a:solidFill>
                  <a:srgbClr val="FFFFFF"/>
                </a:solidFill>
                <a:latin typeface="Times New Roman"/>
              </a:rPr>
              <a:t>Connections</a:t>
            </a:r>
          </a:p>
          <a:p>
            <a:pPr>
              <a:lnSpc>
                <a:spcPts val="5180"/>
              </a:lnSpc>
            </a:pPr>
            <a:endParaRPr lang="en-US" sz="3700">
              <a:solidFill>
                <a:srgbClr val="FFFFFF"/>
              </a:solidFill>
              <a:latin typeface="Times New Roman"/>
            </a:endParaRPr>
          </a:p>
          <a:p>
            <a:pPr marL="798948" lvl="1" indent="-399474">
              <a:lnSpc>
                <a:spcPts val="5180"/>
              </a:lnSpc>
              <a:buFont typeface="Arial"/>
              <a:buChar char="•"/>
            </a:pPr>
            <a:r>
              <a:rPr lang="en-US" sz="3700">
                <a:solidFill>
                  <a:srgbClr val="FFFFFF"/>
                </a:solidFill>
                <a:latin typeface="Times New Roman"/>
              </a:rPr>
              <a:t>Inputs Layer</a:t>
            </a:r>
          </a:p>
          <a:p>
            <a:pPr>
              <a:lnSpc>
                <a:spcPts val="5180"/>
              </a:lnSpc>
            </a:pPr>
            <a:endParaRPr lang="en-US" sz="3700">
              <a:solidFill>
                <a:srgbClr val="FFFFFF"/>
              </a:solidFill>
              <a:latin typeface="Times New Roman"/>
            </a:endParaRPr>
          </a:p>
          <a:p>
            <a:pPr marL="798948" lvl="1" indent="-399474">
              <a:lnSpc>
                <a:spcPts val="5180"/>
              </a:lnSpc>
              <a:buFont typeface="Arial"/>
              <a:buChar char="•"/>
            </a:pPr>
            <a:r>
              <a:rPr lang="en-US" sz="3700">
                <a:solidFill>
                  <a:srgbClr val="FFFFFF"/>
                </a:solidFill>
                <a:latin typeface="Times New Roman"/>
              </a:rPr>
              <a:t>Output Layer</a:t>
            </a:r>
          </a:p>
          <a:p>
            <a:pPr>
              <a:lnSpc>
                <a:spcPts val="5180"/>
              </a:lnSpc>
            </a:pPr>
            <a:endParaRPr lang="en-US" sz="3700">
              <a:solidFill>
                <a:srgbClr val="FFFFFF"/>
              </a:solidFill>
              <a:latin typeface="Times New Roman"/>
            </a:endParaRPr>
          </a:p>
          <a:p>
            <a:pPr marL="798948" lvl="1" indent="-399474">
              <a:lnSpc>
                <a:spcPts val="5180"/>
              </a:lnSpc>
              <a:buFont typeface="Arial"/>
              <a:buChar char="•"/>
            </a:pPr>
            <a:r>
              <a:rPr lang="en-US" sz="3700">
                <a:solidFill>
                  <a:srgbClr val="FFFFFF"/>
                </a:solidFill>
                <a:latin typeface="Times New Roman"/>
              </a:rPr>
              <a:t>Weight</a:t>
            </a:r>
          </a:p>
          <a:p>
            <a:pPr>
              <a:lnSpc>
                <a:spcPts val="5180"/>
              </a:lnSpc>
            </a:pPr>
            <a:endParaRPr lang="en-US" sz="3700">
              <a:solidFill>
                <a:srgbClr val="FFFFFF"/>
              </a:solidFill>
              <a:latin typeface="Times New Roman"/>
            </a:endParaRPr>
          </a:p>
          <a:p>
            <a:pPr marL="798948" lvl="1" indent="-399474">
              <a:lnSpc>
                <a:spcPts val="5180"/>
              </a:lnSpc>
              <a:buFont typeface="Arial"/>
              <a:buChar char="•"/>
            </a:pPr>
            <a:r>
              <a:rPr lang="en-US" sz="3700">
                <a:solidFill>
                  <a:srgbClr val="FFFFFF"/>
                </a:solidFill>
                <a:latin typeface="Times New Roman"/>
              </a:rPr>
              <a:t>Activation Function</a:t>
            </a:r>
          </a:p>
          <a:p>
            <a:pPr>
              <a:lnSpc>
                <a:spcPts val="5180"/>
              </a:lnSpc>
            </a:pPr>
            <a:endParaRPr lang="en-US" sz="3700">
              <a:solidFill>
                <a:srgbClr val="FFFFFF"/>
              </a:solidFill>
              <a:latin typeface="Times New Roman"/>
            </a:endParaRPr>
          </a:p>
        </p:txBody>
      </p:sp>
      <p:sp>
        <p:nvSpPr>
          <p:cNvPr id="5" name="TextBox 5"/>
          <p:cNvSpPr txBox="1"/>
          <p:nvPr/>
        </p:nvSpPr>
        <p:spPr>
          <a:xfrm>
            <a:off x="10447742" y="2189932"/>
            <a:ext cx="4293751" cy="5963906"/>
          </a:xfrm>
          <a:prstGeom prst="rect">
            <a:avLst/>
          </a:prstGeom>
        </p:spPr>
        <p:txBody>
          <a:bodyPr lIns="0" tIns="0" rIns="0" bIns="0" rtlCol="0" anchor="t">
            <a:spAutoFit/>
          </a:bodyPr>
          <a:lstStyle/>
          <a:p>
            <a:pPr marL="798948" lvl="1" indent="-399474">
              <a:lnSpc>
                <a:spcPts val="5180"/>
              </a:lnSpc>
              <a:buFont typeface="Arial"/>
              <a:buChar char="•"/>
            </a:pPr>
            <a:r>
              <a:rPr lang="en-US" sz="3700">
                <a:solidFill>
                  <a:srgbClr val="FFFFFF"/>
                </a:solidFill>
                <a:latin typeface="Times New Roman"/>
              </a:rPr>
              <a:t>Hidden Layer</a:t>
            </a:r>
          </a:p>
          <a:p>
            <a:pPr>
              <a:lnSpc>
                <a:spcPts val="5180"/>
              </a:lnSpc>
            </a:pPr>
            <a:endParaRPr lang="en-US" sz="3700">
              <a:solidFill>
                <a:srgbClr val="FFFFFF"/>
              </a:solidFill>
              <a:latin typeface="Times New Roman"/>
            </a:endParaRPr>
          </a:p>
          <a:p>
            <a:pPr marL="798948" lvl="1" indent="-399474">
              <a:lnSpc>
                <a:spcPts val="5180"/>
              </a:lnSpc>
              <a:buFont typeface="Arial"/>
              <a:buChar char="•"/>
            </a:pPr>
            <a:r>
              <a:rPr lang="en-US" sz="3700">
                <a:solidFill>
                  <a:srgbClr val="FFFFFF"/>
                </a:solidFill>
                <a:latin typeface="Times New Roman"/>
              </a:rPr>
              <a:t>Bias </a:t>
            </a:r>
          </a:p>
          <a:p>
            <a:pPr>
              <a:lnSpc>
                <a:spcPts val="5180"/>
              </a:lnSpc>
            </a:pPr>
            <a:endParaRPr lang="en-US" sz="3700">
              <a:solidFill>
                <a:srgbClr val="FFFFFF"/>
              </a:solidFill>
              <a:latin typeface="Times New Roman"/>
            </a:endParaRPr>
          </a:p>
          <a:p>
            <a:pPr marL="798948" lvl="1" indent="-399474">
              <a:lnSpc>
                <a:spcPts val="5180"/>
              </a:lnSpc>
              <a:buFont typeface="Arial"/>
              <a:buChar char="•"/>
            </a:pPr>
            <a:r>
              <a:rPr lang="en-US" sz="3700">
                <a:solidFill>
                  <a:srgbClr val="FFFFFF"/>
                </a:solidFill>
                <a:latin typeface="Times New Roman"/>
              </a:rPr>
              <a:t>Variance</a:t>
            </a:r>
          </a:p>
          <a:p>
            <a:pPr>
              <a:lnSpc>
                <a:spcPts val="5180"/>
              </a:lnSpc>
            </a:pPr>
            <a:endParaRPr lang="en-US" sz="3700">
              <a:solidFill>
                <a:srgbClr val="FFFFFF"/>
              </a:solidFill>
              <a:latin typeface="Times New Roman"/>
            </a:endParaRPr>
          </a:p>
          <a:p>
            <a:pPr marL="798948" lvl="1" indent="-399474">
              <a:lnSpc>
                <a:spcPts val="5180"/>
              </a:lnSpc>
              <a:buFont typeface="Arial"/>
              <a:buChar char="•"/>
            </a:pPr>
            <a:r>
              <a:rPr lang="en-US" sz="3700">
                <a:solidFill>
                  <a:srgbClr val="FFFFFF"/>
                </a:solidFill>
                <a:latin typeface="Times New Roman"/>
              </a:rPr>
              <a:t>Error Function</a:t>
            </a:r>
          </a:p>
          <a:p>
            <a:pPr>
              <a:lnSpc>
                <a:spcPts val="5180"/>
              </a:lnSpc>
            </a:pPr>
            <a:endParaRPr lang="en-US" sz="3700">
              <a:solidFill>
                <a:srgbClr val="FFFFFF"/>
              </a:solidFill>
              <a:latin typeface="Times New Roman"/>
            </a:endParaRPr>
          </a:p>
          <a:p>
            <a:pPr marL="798948" lvl="1" indent="-399474">
              <a:lnSpc>
                <a:spcPts val="5180"/>
              </a:lnSpc>
              <a:buFont typeface="Arial"/>
              <a:buChar char="•"/>
            </a:pPr>
            <a:r>
              <a:rPr lang="en-US" sz="3700">
                <a:solidFill>
                  <a:srgbClr val="FFFFFF"/>
                </a:solidFill>
                <a:latin typeface="Times New Roman"/>
              </a:rPr>
              <a:t>Hyperparameters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Freeform 2"/>
          <p:cNvSpPr/>
          <p:nvPr/>
        </p:nvSpPr>
        <p:spPr>
          <a:xfrm>
            <a:off x="457200" y="539560"/>
            <a:ext cx="716634" cy="738106"/>
          </a:xfrm>
          <a:custGeom>
            <a:avLst/>
            <a:gdLst/>
            <a:ahLst/>
            <a:cxnLst/>
            <a:rect l="l" t="t" r="r" b="b"/>
            <a:pathLst>
              <a:path w="716634" h="738106">
                <a:moveTo>
                  <a:pt x="0" y="0"/>
                </a:moveTo>
                <a:lnTo>
                  <a:pt x="716634" y="0"/>
                </a:lnTo>
                <a:lnTo>
                  <a:pt x="716634" y="738107"/>
                </a:lnTo>
                <a:lnTo>
                  <a:pt x="0" y="7381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26410" y="1848675"/>
            <a:ext cx="16932890" cy="5315571"/>
          </a:xfrm>
          <a:prstGeom prst="rect">
            <a:avLst/>
          </a:prstGeom>
        </p:spPr>
        <p:txBody>
          <a:bodyPr lIns="0" tIns="0" rIns="0" bIns="0" rtlCol="0" anchor="t">
            <a:spAutoFit/>
          </a:bodyPr>
          <a:lstStyle/>
          <a:p>
            <a:pPr marL="885306" lvl="1" indent="-442653">
              <a:lnSpc>
                <a:spcPts val="5740"/>
              </a:lnSpc>
              <a:buFont typeface="Arial"/>
              <a:buChar char="•"/>
            </a:pPr>
            <a:r>
              <a:rPr lang="en-US" sz="4100">
                <a:solidFill>
                  <a:srgbClr val="FFFFFF"/>
                </a:solidFill>
                <a:latin typeface="Times New Roman"/>
              </a:rPr>
              <a:t>It is the basic unit of a neural network . It gets certain number of inputs and a bias value.</a:t>
            </a:r>
          </a:p>
          <a:p>
            <a:pPr>
              <a:lnSpc>
                <a:spcPts val="3640"/>
              </a:lnSpc>
            </a:pPr>
            <a:endParaRPr lang="en-US" sz="4100">
              <a:solidFill>
                <a:srgbClr val="FFFFFF"/>
              </a:solidFill>
              <a:latin typeface="Times New Roman"/>
            </a:endParaRPr>
          </a:p>
          <a:p>
            <a:pPr marL="885306" lvl="1" indent="-442653">
              <a:lnSpc>
                <a:spcPts val="5740"/>
              </a:lnSpc>
              <a:buFont typeface="Arial"/>
              <a:buChar char="•"/>
            </a:pPr>
            <a:r>
              <a:rPr lang="en-US" sz="4100">
                <a:solidFill>
                  <a:srgbClr val="FFFFFF"/>
                </a:solidFill>
                <a:latin typeface="Times New Roman"/>
              </a:rPr>
              <a:t>When a single (value) arrives, it gets multiplied by a weight value.</a:t>
            </a:r>
          </a:p>
          <a:p>
            <a:pPr>
              <a:lnSpc>
                <a:spcPts val="3640"/>
              </a:lnSpc>
            </a:pPr>
            <a:endParaRPr lang="en-US" sz="4100">
              <a:solidFill>
                <a:srgbClr val="FFFFFF"/>
              </a:solidFill>
              <a:latin typeface="Times New Roman"/>
            </a:endParaRPr>
          </a:p>
          <a:p>
            <a:pPr marL="885306" lvl="1" indent="-442653">
              <a:lnSpc>
                <a:spcPts val="5740"/>
              </a:lnSpc>
              <a:buFont typeface="Arial"/>
              <a:buChar char="•"/>
            </a:pPr>
            <a:r>
              <a:rPr lang="en-US" sz="4100">
                <a:solidFill>
                  <a:srgbClr val="FFFFFF"/>
                </a:solidFill>
                <a:latin typeface="Times New Roman"/>
              </a:rPr>
              <a:t>If a neuron has 2 inputs, it has 2 weight values which can be adjusted during training time.</a:t>
            </a:r>
          </a:p>
          <a:p>
            <a:pPr>
              <a:lnSpc>
                <a:spcPts val="5740"/>
              </a:lnSpc>
            </a:pPr>
            <a:endParaRPr lang="en-US" sz="4100">
              <a:solidFill>
                <a:srgbClr val="FFFFFF"/>
              </a:solidFill>
              <a:latin typeface="Times New Roman"/>
            </a:endParaRPr>
          </a:p>
        </p:txBody>
      </p:sp>
      <p:sp>
        <p:nvSpPr>
          <p:cNvPr id="4" name="Freeform 4"/>
          <p:cNvSpPr/>
          <p:nvPr/>
        </p:nvSpPr>
        <p:spPr>
          <a:xfrm>
            <a:off x="6091654" y="6566788"/>
            <a:ext cx="7194933" cy="3276785"/>
          </a:xfrm>
          <a:custGeom>
            <a:avLst/>
            <a:gdLst/>
            <a:ahLst/>
            <a:cxnLst/>
            <a:rect l="l" t="t" r="r" b="b"/>
            <a:pathLst>
              <a:path w="7194933" h="3276785">
                <a:moveTo>
                  <a:pt x="0" y="0"/>
                </a:moveTo>
                <a:lnTo>
                  <a:pt x="7194934" y="0"/>
                </a:lnTo>
                <a:lnTo>
                  <a:pt x="7194934" y="3276785"/>
                </a:lnTo>
                <a:lnTo>
                  <a:pt x="0" y="3276785"/>
                </a:lnTo>
                <a:lnTo>
                  <a:pt x="0" y="0"/>
                </a:lnTo>
                <a:close/>
              </a:path>
            </a:pathLst>
          </a:custGeom>
          <a:blipFill>
            <a:blip r:embed="rId4"/>
            <a:stretch>
              <a:fillRect/>
            </a:stretch>
          </a:blipFill>
        </p:spPr>
      </p:sp>
      <p:sp>
        <p:nvSpPr>
          <p:cNvPr id="5" name="TextBox 5"/>
          <p:cNvSpPr txBox="1"/>
          <p:nvPr/>
        </p:nvSpPr>
        <p:spPr>
          <a:xfrm>
            <a:off x="1187689" y="428805"/>
            <a:ext cx="5570637" cy="918585"/>
          </a:xfrm>
          <a:prstGeom prst="rect">
            <a:avLst/>
          </a:prstGeom>
        </p:spPr>
        <p:txBody>
          <a:bodyPr wrap="square" lIns="0" tIns="0" rIns="0" bIns="0" rtlCol="0" anchor="t">
            <a:spAutoFit/>
          </a:bodyPr>
          <a:lstStyle/>
          <a:p>
            <a:pPr algn="ctr">
              <a:lnSpc>
                <a:spcPts val="7840"/>
              </a:lnSpc>
              <a:spcBef>
                <a:spcPct val="0"/>
              </a:spcBef>
            </a:pPr>
            <a:r>
              <a:rPr lang="en-US" sz="5600" dirty="0">
                <a:solidFill>
                  <a:srgbClr val="FFFFFF"/>
                </a:solidFill>
                <a:latin typeface="Times New Roman Bold"/>
              </a:rPr>
              <a:t>Neuron (Node)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Freeform 2"/>
          <p:cNvSpPr/>
          <p:nvPr/>
        </p:nvSpPr>
        <p:spPr>
          <a:xfrm>
            <a:off x="533400" y="550109"/>
            <a:ext cx="716634" cy="738106"/>
          </a:xfrm>
          <a:custGeom>
            <a:avLst/>
            <a:gdLst/>
            <a:ahLst/>
            <a:cxnLst/>
            <a:rect l="l" t="t" r="r" b="b"/>
            <a:pathLst>
              <a:path w="716634" h="738106">
                <a:moveTo>
                  <a:pt x="0" y="0"/>
                </a:moveTo>
                <a:lnTo>
                  <a:pt x="716634" y="0"/>
                </a:lnTo>
                <a:lnTo>
                  <a:pt x="716634" y="738107"/>
                </a:lnTo>
                <a:lnTo>
                  <a:pt x="0" y="7381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363530" y="2713542"/>
            <a:ext cx="7476042" cy="5314295"/>
          </a:xfrm>
          <a:custGeom>
            <a:avLst/>
            <a:gdLst/>
            <a:ahLst/>
            <a:cxnLst/>
            <a:rect l="l" t="t" r="r" b="b"/>
            <a:pathLst>
              <a:path w="7476042" h="5314295">
                <a:moveTo>
                  <a:pt x="0" y="0"/>
                </a:moveTo>
                <a:lnTo>
                  <a:pt x="7476043" y="0"/>
                </a:lnTo>
                <a:lnTo>
                  <a:pt x="7476043" y="5314296"/>
                </a:lnTo>
                <a:lnTo>
                  <a:pt x="0" y="5314296"/>
                </a:lnTo>
                <a:lnTo>
                  <a:pt x="0" y="0"/>
                </a:lnTo>
                <a:close/>
              </a:path>
            </a:pathLst>
          </a:custGeom>
          <a:blipFill>
            <a:blip r:embed="rId4"/>
            <a:stretch>
              <a:fillRect/>
            </a:stretch>
          </a:blipFill>
        </p:spPr>
      </p:sp>
      <p:sp>
        <p:nvSpPr>
          <p:cNvPr id="4" name="TextBox 4"/>
          <p:cNvSpPr txBox="1"/>
          <p:nvPr/>
        </p:nvSpPr>
        <p:spPr>
          <a:xfrm>
            <a:off x="419100" y="2196995"/>
            <a:ext cx="9687819" cy="7487271"/>
          </a:xfrm>
          <a:prstGeom prst="rect">
            <a:avLst/>
          </a:prstGeom>
        </p:spPr>
        <p:txBody>
          <a:bodyPr lIns="0" tIns="0" rIns="0" bIns="0" rtlCol="0" anchor="t">
            <a:spAutoFit/>
          </a:bodyPr>
          <a:lstStyle/>
          <a:p>
            <a:pPr marL="885306" lvl="1" indent="-442653">
              <a:lnSpc>
                <a:spcPts val="5740"/>
              </a:lnSpc>
              <a:buFont typeface="Arial"/>
              <a:buChar char="•"/>
            </a:pPr>
            <a:r>
              <a:rPr lang="en-US" sz="4100">
                <a:solidFill>
                  <a:srgbClr val="FFFFFF"/>
                </a:solidFill>
                <a:latin typeface="Times New Roman"/>
              </a:rPr>
              <a:t>It connects one neuron in one layer to another neuron in other layer or the same layer.</a:t>
            </a:r>
          </a:p>
          <a:p>
            <a:pPr>
              <a:lnSpc>
                <a:spcPts val="3640"/>
              </a:lnSpc>
            </a:pPr>
            <a:endParaRPr lang="en-US" sz="4100">
              <a:solidFill>
                <a:srgbClr val="FFFFFF"/>
              </a:solidFill>
              <a:latin typeface="Times New Roman"/>
            </a:endParaRPr>
          </a:p>
          <a:p>
            <a:pPr marL="885306" lvl="1" indent="-442653">
              <a:lnSpc>
                <a:spcPts val="5740"/>
              </a:lnSpc>
              <a:buFont typeface="Arial"/>
              <a:buChar char="•"/>
            </a:pPr>
            <a:r>
              <a:rPr lang="en-US" sz="4100">
                <a:solidFill>
                  <a:srgbClr val="FFFFFF"/>
                </a:solidFill>
                <a:latin typeface="Times New Roman"/>
              </a:rPr>
              <a:t>A connection always has a weight value associated with it.</a:t>
            </a:r>
          </a:p>
          <a:p>
            <a:pPr>
              <a:lnSpc>
                <a:spcPts val="3640"/>
              </a:lnSpc>
            </a:pPr>
            <a:endParaRPr lang="en-US" sz="4100">
              <a:solidFill>
                <a:srgbClr val="FFFFFF"/>
              </a:solidFill>
              <a:latin typeface="Times New Roman"/>
            </a:endParaRPr>
          </a:p>
          <a:p>
            <a:pPr marL="885306" lvl="1" indent="-442653">
              <a:lnSpc>
                <a:spcPts val="5740"/>
              </a:lnSpc>
              <a:buFont typeface="Arial"/>
              <a:buChar char="•"/>
            </a:pPr>
            <a:r>
              <a:rPr lang="en-US" sz="4100">
                <a:solidFill>
                  <a:srgbClr val="FFFFFF"/>
                </a:solidFill>
                <a:latin typeface="Times New Roman"/>
              </a:rPr>
              <a:t>Goal of the training is to update this weight value to decrease the loss (error).</a:t>
            </a:r>
          </a:p>
          <a:p>
            <a:pPr>
              <a:lnSpc>
                <a:spcPts val="5740"/>
              </a:lnSpc>
            </a:pPr>
            <a:endParaRPr lang="en-US" sz="4100">
              <a:solidFill>
                <a:srgbClr val="FFFFFF"/>
              </a:solidFill>
              <a:latin typeface="Times New Roman"/>
            </a:endParaRPr>
          </a:p>
        </p:txBody>
      </p:sp>
      <p:sp>
        <p:nvSpPr>
          <p:cNvPr id="5" name="TextBox 5"/>
          <p:cNvSpPr txBox="1"/>
          <p:nvPr/>
        </p:nvSpPr>
        <p:spPr>
          <a:xfrm>
            <a:off x="1646962" y="385451"/>
            <a:ext cx="4068038" cy="918585"/>
          </a:xfrm>
          <a:prstGeom prst="rect">
            <a:avLst/>
          </a:prstGeom>
        </p:spPr>
        <p:txBody>
          <a:bodyPr wrap="square" lIns="0" tIns="0" rIns="0" bIns="0" rtlCol="0" anchor="t">
            <a:spAutoFit/>
          </a:bodyPr>
          <a:lstStyle/>
          <a:p>
            <a:pPr algn="ctr">
              <a:lnSpc>
                <a:spcPts val="7840"/>
              </a:lnSpc>
              <a:spcBef>
                <a:spcPct val="0"/>
              </a:spcBef>
            </a:pPr>
            <a:r>
              <a:rPr lang="en-US" sz="5600" dirty="0">
                <a:solidFill>
                  <a:srgbClr val="FFFFFF"/>
                </a:solidFill>
                <a:latin typeface="Times New Roman Bold"/>
              </a:rPr>
              <a:t>Connections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0" y="1627835"/>
            <a:ext cx="18041868" cy="11249646"/>
          </a:xfrm>
          <a:prstGeom prst="rect">
            <a:avLst/>
          </a:prstGeom>
        </p:spPr>
        <p:txBody>
          <a:bodyPr lIns="0" tIns="0" rIns="0" bIns="0" rtlCol="0" anchor="t">
            <a:spAutoFit/>
          </a:bodyPr>
          <a:lstStyle/>
          <a:p>
            <a:pPr marL="885306" lvl="1" indent="-442653">
              <a:lnSpc>
                <a:spcPts val="5740"/>
              </a:lnSpc>
              <a:buFont typeface="Arial"/>
              <a:buChar char="•"/>
            </a:pPr>
            <a:r>
              <a:rPr lang="en-US" sz="4100" dirty="0">
                <a:solidFill>
                  <a:srgbClr val="FFFFFF"/>
                </a:solidFill>
                <a:latin typeface="Times New Roman"/>
              </a:rPr>
              <a:t>The input layer is the most responsible layer for receiving the inputs and these inputs are from some external sources like csv file, text file, web services etc.</a:t>
            </a:r>
          </a:p>
          <a:p>
            <a:pPr>
              <a:lnSpc>
                <a:spcPts val="5740"/>
              </a:lnSpc>
            </a:pPr>
            <a:endParaRPr lang="en-US" sz="4100" dirty="0">
              <a:solidFill>
                <a:srgbClr val="FFFFFF"/>
              </a:solidFill>
              <a:latin typeface="Times New Roman"/>
            </a:endParaRPr>
          </a:p>
          <a:p>
            <a:pPr marL="885306" lvl="1" indent="-442653">
              <a:lnSpc>
                <a:spcPts val="5740"/>
              </a:lnSpc>
              <a:buFont typeface="Arial"/>
              <a:buChar char="•"/>
            </a:pPr>
            <a:r>
              <a:rPr lang="en-US" sz="4100" dirty="0">
                <a:solidFill>
                  <a:srgbClr val="FFFFFF"/>
                </a:solidFill>
                <a:latin typeface="Times New Roman"/>
              </a:rPr>
              <a:t>This is the first layer in the neural network. It takes input signals(values) and passes them on to the next layer. It doesn’t apply any operations on the input signals(values) &amp; has no weights and biases value associated.</a:t>
            </a:r>
          </a:p>
          <a:p>
            <a:pPr>
              <a:lnSpc>
                <a:spcPts val="5740"/>
              </a:lnSpc>
            </a:pPr>
            <a:endParaRPr lang="en-US" sz="4100" dirty="0">
              <a:solidFill>
                <a:srgbClr val="FFFFFF"/>
              </a:solidFill>
              <a:latin typeface="Times New Roman"/>
            </a:endParaRPr>
          </a:p>
          <a:p>
            <a:pPr marL="885306" lvl="1" indent="-442653">
              <a:lnSpc>
                <a:spcPts val="5740"/>
              </a:lnSpc>
              <a:buFont typeface="Arial"/>
              <a:buChar char="•"/>
            </a:pPr>
            <a:r>
              <a:rPr lang="en-US" sz="4100" dirty="0">
                <a:solidFill>
                  <a:srgbClr val="FFFFFF"/>
                </a:solidFill>
                <a:latin typeface="Times New Roman"/>
              </a:rPr>
              <a:t>The number of neurons in an input layer depends on the shape of the training data.</a:t>
            </a:r>
          </a:p>
          <a:p>
            <a:pPr>
              <a:lnSpc>
                <a:spcPts val="2660"/>
              </a:lnSpc>
            </a:pPr>
            <a:endParaRPr lang="en-US" sz="4100" dirty="0">
              <a:solidFill>
                <a:srgbClr val="FFFFFF"/>
              </a:solidFill>
              <a:latin typeface="Times New Roman"/>
            </a:endParaRPr>
          </a:p>
          <a:p>
            <a:pPr>
              <a:lnSpc>
                <a:spcPts val="5740"/>
              </a:lnSpc>
            </a:pPr>
            <a:r>
              <a:rPr lang="en-US" sz="4100" dirty="0">
                <a:solidFill>
                  <a:srgbClr val="FFFFFF"/>
                </a:solidFill>
                <a:latin typeface="Times New Roman"/>
              </a:rPr>
              <a:t>            - Input shape - It is the shape of the input matrix we pass to the input layer.</a:t>
            </a:r>
          </a:p>
          <a:p>
            <a:pPr>
              <a:lnSpc>
                <a:spcPts val="5740"/>
              </a:lnSpc>
            </a:pPr>
            <a:endParaRPr lang="en-US" sz="4100" dirty="0">
              <a:solidFill>
                <a:srgbClr val="FFFFFF"/>
              </a:solidFill>
              <a:latin typeface="Times New Roman"/>
            </a:endParaRPr>
          </a:p>
          <a:p>
            <a:pPr algn="ctr">
              <a:lnSpc>
                <a:spcPts val="5740"/>
              </a:lnSpc>
            </a:pPr>
            <a:r>
              <a:rPr lang="en-US" sz="4100" dirty="0">
                <a:solidFill>
                  <a:srgbClr val="FFFFFF"/>
                </a:solidFill>
                <a:latin typeface="Times New Roman"/>
              </a:rPr>
              <a:t>     </a:t>
            </a:r>
          </a:p>
          <a:p>
            <a:pPr>
              <a:lnSpc>
                <a:spcPts val="5740"/>
              </a:lnSpc>
            </a:pPr>
            <a:endParaRPr lang="en-US" sz="4100" dirty="0">
              <a:solidFill>
                <a:srgbClr val="FFFFFF"/>
              </a:solidFill>
              <a:latin typeface="Times New Roman"/>
            </a:endParaRPr>
          </a:p>
        </p:txBody>
      </p:sp>
      <p:sp>
        <p:nvSpPr>
          <p:cNvPr id="3" name="TextBox 3"/>
          <p:cNvSpPr txBox="1"/>
          <p:nvPr/>
        </p:nvSpPr>
        <p:spPr>
          <a:xfrm>
            <a:off x="1106267" y="351322"/>
            <a:ext cx="4520440" cy="918585"/>
          </a:xfrm>
          <a:prstGeom prst="rect">
            <a:avLst/>
          </a:prstGeom>
        </p:spPr>
        <p:txBody>
          <a:bodyPr wrap="square" lIns="0" tIns="0" rIns="0" bIns="0" rtlCol="0" anchor="t">
            <a:spAutoFit/>
          </a:bodyPr>
          <a:lstStyle/>
          <a:p>
            <a:pPr algn="ctr">
              <a:lnSpc>
                <a:spcPts val="7840"/>
              </a:lnSpc>
              <a:spcBef>
                <a:spcPct val="0"/>
              </a:spcBef>
            </a:pPr>
            <a:r>
              <a:rPr lang="en-US" sz="5600" dirty="0">
                <a:solidFill>
                  <a:srgbClr val="FFFFFF"/>
                </a:solidFill>
                <a:latin typeface="Times New Roman Bold"/>
              </a:rPr>
              <a:t>Input Layer</a:t>
            </a:r>
          </a:p>
        </p:txBody>
      </p:sp>
      <p:sp>
        <p:nvSpPr>
          <p:cNvPr id="4" name="Freeform 4"/>
          <p:cNvSpPr/>
          <p:nvPr/>
        </p:nvSpPr>
        <p:spPr>
          <a:xfrm>
            <a:off x="419100" y="523428"/>
            <a:ext cx="707949" cy="729161"/>
          </a:xfrm>
          <a:custGeom>
            <a:avLst/>
            <a:gdLst/>
            <a:ahLst/>
            <a:cxnLst/>
            <a:rect l="l" t="t" r="r" b="b"/>
            <a:pathLst>
              <a:path w="707949" h="729161">
                <a:moveTo>
                  <a:pt x="0" y="0"/>
                </a:moveTo>
                <a:lnTo>
                  <a:pt x="707949" y="0"/>
                </a:lnTo>
                <a:lnTo>
                  <a:pt x="707949" y="729161"/>
                </a:lnTo>
                <a:lnTo>
                  <a:pt x="0" y="7291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0" y="1714500"/>
            <a:ext cx="17868900" cy="12306921"/>
          </a:xfrm>
          <a:prstGeom prst="rect">
            <a:avLst/>
          </a:prstGeom>
        </p:spPr>
        <p:txBody>
          <a:bodyPr lIns="0" tIns="0" rIns="0" bIns="0" rtlCol="0" anchor="t">
            <a:spAutoFit/>
          </a:bodyPr>
          <a:lstStyle/>
          <a:p>
            <a:pPr marL="885306" lvl="1" indent="-442653">
              <a:lnSpc>
                <a:spcPts val="5740"/>
              </a:lnSpc>
              <a:buFont typeface="Arial"/>
              <a:buChar char="•"/>
            </a:pPr>
            <a:r>
              <a:rPr lang="en-US" sz="4100" dirty="0">
                <a:solidFill>
                  <a:srgbClr val="FFFFFF"/>
                </a:solidFill>
                <a:latin typeface="Times New Roman"/>
              </a:rPr>
              <a:t>The output layer is the most responsible for producing the final output result.</a:t>
            </a:r>
          </a:p>
          <a:p>
            <a:pPr>
              <a:lnSpc>
                <a:spcPts val="2660"/>
              </a:lnSpc>
            </a:pPr>
            <a:endParaRPr lang="en-US" sz="4100" dirty="0">
              <a:solidFill>
                <a:srgbClr val="FFFFFF"/>
              </a:solidFill>
              <a:latin typeface="Times New Roman"/>
            </a:endParaRPr>
          </a:p>
          <a:p>
            <a:pPr marL="885306" lvl="1" indent="-442653">
              <a:lnSpc>
                <a:spcPts val="5740"/>
              </a:lnSpc>
              <a:buFont typeface="Arial"/>
              <a:buChar char="•"/>
            </a:pPr>
            <a:r>
              <a:rPr lang="en-US" sz="4100" dirty="0">
                <a:solidFill>
                  <a:srgbClr val="FFFFFF"/>
                </a:solidFill>
                <a:latin typeface="Times New Roman"/>
              </a:rPr>
              <a:t>Neural network generate their predictions in the form of a set of real values or Boolean decisions.</a:t>
            </a:r>
          </a:p>
          <a:p>
            <a:pPr>
              <a:lnSpc>
                <a:spcPts val="2800"/>
              </a:lnSpc>
            </a:pPr>
            <a:endParaRPr lang="en-US" sz="4100" dirty="0">
              <a:solidFill>
                <a:srgbClr val="FFFFFF"/>
              </a:solidFill>
              <a:latin typeface="Times New Roman"/>
            </a:endParaRPr>
          </a:p>
          <a:p>
            <a:pPr marL="885306" lvl="1" indent="-442653">
              <a:lnSpc>
                <a:spcPts val="5740"/>
              </a:lnSpc>
              <a:buFont typeface="Arial"/>
              <a:buChar char="•"/>
            </a:pPr>
            <a:r>
              <a:rPr lang="en-US" sz="4100" dirty="0">
                <a:solidFill>
                  <a:srgbClr val="FFFFFF"/>
                </a:solidFill>
                <a:latin typeface="Times New Roman"/>
              </a:rPr>
              <a:t>Each output value is generated by one of the neurons in the output layers.</a:t>
            </a:r>
          </a:p>
          <a:p>
            <a:pPr>
              <a:lnSpc>
                <a:spcPts val="2800"/>
              </a:lnSpc>
            </a:pPr>
            <a:endParaRPr lang="en-US" sz="4100" dirty="0">
              <a:solidFill>
                <a:srgbClr val="FFFFFF"/>
              </a:solidFill>
              <a:latin typeface="Times New Roman"/>
            </a:endParaRPr>
          </a:p>
          <a:p>
            <a:pPr marL="885306" lvl="1" indent="-442653">
              <a:lnSpc>
                <a:spcPts val="5740"/>
              </a:lnSpc>
              <a:buFont typeface="Arial"/>
              <a:buChar char="•"/>
            </a:pPr>
            <a:r>
              <a:rPr lang="en-US" sz="4100" dirty="0">
                <a:solidFill>
                  <a:srgbClr val="FFFFFF"/>
                </a:solidFill>
                <a:latin typeface="Times New Roman"/>
              </a:rPr>
              <a:t>The output layer takes the inputs which are passed in from the layers before it, and performs the calculations through its neurons and then the output is computed.</a:t>
            </a:r>
          </a:p>
          <a:p>
            <a:pPr>
              <a:lnSpc>
                <a:spcPts val="2800"/>
              </a:lnSpc>
            </a:pPr>
            <a:endParaRPr lang="en-US" sz="4100" dirty="0">
              <a:solidFill>
                <a:srgbClr val="FFFFFF"/>
              </a:solidFill>
              <a:latin typeface="Times New Roman"/>
            </a:endParaRPr>
          </a:p>
          <a:p>
            <a:pPr marL="885306" lvl="1" indent="-442653">
              <a:lnSpc>
                <a:spcPts val="5740"/>
              </a:lnSpc>
              <a:buFont typeface="Arial"/>
              <a:buChar char="•"/>
            </a:pPr>
            <a:r>
              <a:rPr lang="en-US" sz="4100" dirty="0">
                <a:solidFill>
                  <a:srgbClr val="FFFFFF"/>
                </a:solidFill>
                <a:latin typeface="Times New Roman"/>
              </a:rPr>
              <a:t>In complex neural networks the output layer receives input from the previous hidden layers.</a:t>
            </a:r>
          </a:p>
          <a:p>
            <a:pPr>
              <a:lnSpc>
                <a:spcPts val="5740"/>
              </a:lnSpc>
            </a:pPr>
            <a:endParaRPr lang="en-US" sz="4100" dirty="0">
              <a:solidFill>
                <a:srgbClr val="FFFFFF"/>
              </a:solidFill>
              <a:latin typeface="Times New Roman"/>
            </a:endParaRPr>
          </a:p>
          <a:p>
            <a:pPr>
              <a:lnSpc>
                <a:spcPts val="5740"/>
              </a:lnSpc>
            </a:pPr>
            <a:r>
              <a:rPr lang="en-US" sz="4100" dirty="0">
                <a:solidFill>
                  <a:srgbClr val="FFFFFF"/>
                </a:solidFill>
                <a:latin typeface="Times New Roman"/>
              </a:rPr>
              <a:t>            </a:t>
            </a:r>
          </a:p>
          <a:p>
            <a:pPr>
              <a:lnSpc>
                <a:spcPts val="5740"/>
              </a:lnSpc>
            </a:pPr>
            <a:endParaRPr lang="en-US" sz="4100" dirty="0">
              <a:solidFill>
                <a:srgbClr val="FFFFFF"/>
              </a:solidFill>
              <a:latin typeface="Times New Roman"/>
            </a:endParaRPr>
          </a:p>
          <a:p>
            <a:pPr algn="ctr">
              <a:lnSpc>
                <a:spcPts val="5740"/>
              </a:lnSpc>
            </a:pPr>
            <a:r>
              <a:rPr lang="en-US" sz="4100" dirty="0">
                <a:solidFill>
                  <a:srgbClr val="FFFFFF"/>
                </a:solidFill>
                <a:latin typeface="Times New Roman"/>
              </a:rPr>
              <a:t>     </a:t>
            </a:r>
          </a:p>
          <a:p>
            <a:pPr>
              <a:lnSpc>
                <a:spcPts val="5740"/>
              </a:lnSpc>
            </a:pPr>
            <a:endParaRPr lang="en-US" sz="4100" dirty="0">
              <a:solidFill>
                <a:srgbClr val="FFFFFF"/>
              </a:solidFill>
              <a:latin typeface="Times New Roman"/>
            </a:endParaRPr>
          </a:p>
        </p:txBody>
      </p:sp>
      <p:sp>
        <p:nvSpPr>
          <p:cNvPr id="3" name="TextBox 3"/>
          <p:cNvSpPr txBox="1"/>
          <p:nvPr/>
        </p:nvSpPr>
        <p:spPr>
          <a:xfrm>
            <a:off x="990600" y="304351"/>
            <a:ext cx="5294670" cy="918585"/>
          </a:xfrm>
          <a:prstGeom prst="rect">
            <a:avLst/>
          </a:prstGeom>
        </p:spPr>
        <p:txBody>
          <a:bodyPr wrap="square" lIns="0" tIns="0" rIns="0" bIns="0" rtlCol="0" anchor="t">
            <a:spAutoFit/>
          </a:bodyPr>
          <a:lstStyle/>
          <a:p>
            <a:pPr algn="ctr">
              <a:lnSpc>
                <a:spcPts val="7840"/>
              </a:lnSpc>
              <a:spcBef>
                <a:spcPct val="0"/>
              </a:spcBef>
            </a:pPr>
            <a:r>
              <a:rPr lang="en-US" sz="5600" dirty="0">
                <a:solidFill>
                  <a:srgbClr val="FFFFFF"/>
                </a:solidFill>
                <a:latin typeface="Times New Roman Bold"/>
              </a:rPr>
              <a:t>Output Layer</a:t>
            </a:r>
          </a:p>
        </p:txBody>
      </p:sp>
      <p:sp>
        <p:nvSpPr>
          <p:cNvPr id="4" name="Freeform 4"/>
          <p:cNvSpPr/>
          <p:nvPr/>
        </p:nvSpPr>
        <p:spPr>
          <a:xfrm>
            <a:off x="457200" y="399064"/>
            <a:ext cx="707949" cy="729161"/>
          </a:xfrm>
          <a:custGeom>
            <a:avLst/>
            <a:gdLst/>
            <a:ahLst/>
            <a:cxnLst/>
            <a:rect l="l" t="t" r="r" b="b"/>
            <a:pathLst>
              <a:path w="707949" h="729161">
                <a:moveTo>
                  <a:pt x="0" y="0"/>
                </a:moveTo>
                <a:lnTo>
                  <a:pt x="707949" y="0"/>
                </a:lnTo>
                <a:lnTo>
                  <a:pt x="707949" y="729161"/>
                </a:lnTo>
                <a:lnTo>
                  <a:pt x="0" y="7291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139328" y="1697499"/>
            <a:ext cx="17259300" cy="10916271"/>
          </a:xfrm>
          <a:prstGeom prst="rect">
            <a:avLst/>
          </a:prstGeom>
        </p:spPr>
        <p:txBody>
          <a:bodyPr lIns="0" tIns="0" rIns="0" bIns="0" rtlCol="0" anchor="t">
            <a:spAutoFit/>
          </a:bodyPr>
          <a:lstStyle/>
          <a:p>
            <a:pPr marL="885306" lvl="1" indent="-442653">
              <a:lnSpc>
                <a:spcPts val="5740"/>
              </a:lnSpc>
              <a:buFont typeface="Arial"/>
              <a:buChar char="•"/>
            </a:pPr>
            <a:r>
              <a:rPr lang="en-US" sz="4100" dirty="0">
                <a:solidFill>
                  <a:srgbClr val="FFFFFF"/>
                </a:solidFill>
                <a:latin typeface="Times New Roman"/>
              </a:rPr>
              <a:t>Each neuron is given a numeric weight.</a:t>
            </a:r>
          </a:p>
          <a:p>
            <a:pPr>
              <a:lnSpc>
                <a:spcPts val="5740"/>
              </a:lnSpc>
            </a:pPr>
            <a:endParaRPr lang="en-US" sz="4100" dirty="0">
              <a:solidFill>
                <a:srgbClr val="FFFFFF"/>
              </a:solidFill>
              <a:latin typeface="Times New Roman"/>
            </a:endParaRPr>
          </a:p>
          <a:p>
            <a:pPr marL="885306" lvl="1" indent="-442653">
              <a:lnSpc>
                <a:spcPts val="5740"/>
              </a:lnSpc>
              <a:buFont typeface="Arial"/>
              <a:buChar char="•"/>
            </a:pPr>
            <a:r>
              <a:rPr lang="en-US" sz="4100" dirty="0">
                <a:solidFill>
                  <a:srgbClr val="FFFFFF"/>
                </a:solidFill>
                <a:latin typeface="Times New Roman"/>
              </a:rPr>
              <a:t>Weights near zero means changing this input will not change the output. Negative weights means increasing this input will decrease the output, A weight decides how much influence the input will have on the output.</a:t>
            </a:r>
          </a:p>
          <a:p>
            <a:pPr>
              <a:lnSpc>
                <a:spcPts val="5740"/>
              </a:lnSpc>
            </a:pPr>
            <a:endParaRPr lang="en-US" sz="4100" dirty="0">
              <a:solidFill>
                <a:srgbClr val="FFFFFF"/>
              </a:solidFill>
              <a:latin typeface="Times New Roman"/>
            </a:endParaRPr>
          </a:p>
          <a:p>
            <a:pPr marL="885306" lvl="1" indent="-442653">
              <a:lnSpc>
                <a:spcPts val="5740"/>
              </a:lnSpc>
              <a:buFont typeface="Arial"/>
              <a:buChar char="•"/>
            </a:pPr>
            <a:r>
              <a:rPr lang="en-US" sz="4100" dirty="0">
                <a:solidFill>
                  <a:srgbClr val="FFFFFF"/>
                </a:solidFill>
                <a:latin typeface="Times New Roman"/>
              </a:rPr>
              <a:t>The weights, together with the activation function, define each neuron’s output.</a:t>
            </a:r>
          </a:p>
          <a:p>
            <a:pPr>
              <a:lnSpc>
                <a:spcPts val="5740"/>
              </a:lnSpc>
            </a:pPr>
            <a:endParaRPr lang="en-US" sz="4100" dirty="0">
              <a:solidFill>
                <a:srgbClr val="FFFFFF"/>
              </a:solidFill>
              <a:latin typeface="Times New Roman"/>
            </a:endParaRPr>
          </a:p>
          <a:p>
            <a:pPr marL="885306" lvl="1" indent="-442653">
              <a:lnSpc>
                <a:spcPts val="5740"/>
              </a:lnSpc>
              <a:buFont typeface="Arial"/>
              <a:buChar char="•"/>
            </a:pPr>
            <a:r>
              <a:rPr lang="en-US" sz="4100" dirty="0">
                <a:solidFill>
                  <a:srgbClr val="FFFFFF"/>
                </a:solidFill>
                <a:latin typeface="Times New Roman"/>
              </a:rPr>
              <a:t>Neural networks are trained by fine-tuning weights, to discover the optimal set weights </a:t>
            </a:r>
            <a:r>
              <a:rPr lang="en-US" sz="4100" dirty="0" err="1">
                <a:solidFill>
                  <a:srgbClr val="FFFFFF"/>
                </a:solidFill>
                <a:latin typeface="Times New Roman"/>
              </a:rPr>
              <a:t>thet</a:t>
            </a:r>
            <a:r>
              <a:rPr lang="en-US" sz="4100" dirty="0">
                <a:solidFill>
                  <a:srgbClr val="FFFFFF"/>
                </a:solidFill>
                <a:latin typeface="Times New Roman"/>
              </a:rPr>
              <a:t> generates the most accurate prediction. </a:t>
            </a:r>
          </a:p>
          <a:p>
            <a:pPr>
              <a:lnSpc>
                <a:spcPts val="5740"/>
              </a:lnSpc>
            </a:pPr>
            <a:r>
              <a:rPr lang="en-US" sz="4100" dirty="0">
                <a:solidFill>
                  <a:srgbClr val="FFFFFF"/>
                </a:solidFill>
                <a:latin typeface="Times New Roman"/>
              </a:rPr>
              <a:t>            </a:t>
            </a:r>
          </a:p>
          <a:p>
            <a:pPr>
              <a:lnSpc>
                <a:spcPts val="5740"/>
              </a:lnSpc>
            </a:pPr>
            <a:endParaRPr lang="en-US" sz="4100" dirty="0">
              <a:solidFill>
                <a:srgbClr val="FFFFFF"/>
              </a:solidFill>
              <a:latin typeface="Times New Roman"/>
            </a:endParaRPr>
          </a:p>
          <a:p>
            <a:pPr algn="ctr">
              <a:lnSpc>
                <a:spcPts val="5740"/>
              </a:lnSpc>
            </a:pPr>
            <a:r>
              <a:rPr lang="en-US" sz="4100" dirty="0">
                <a:solidFill>
                  <a:srgbClr val="FFFFFF"/>
                </a:solidFill>
                <a:latin typeface="Times New Roman"/>
              </a:rPr>
              <a:t>     </a:t>
            </a:r>
          </a:p>
          <a:p>
            <a:pPr>
              <a:lnSpc>
                <a:spcPts val="5740"/>
              </a:lnSpc>
            </a:pPr>
            <a:endParaRPr lang="en-US" sz="4100" dirty="0">
              <a:solidFill>
                <a:srgbClr val="FFFFFF"/>
              </a:solidFill>
              <a:latin typeface="Times New Roman"/>
            </a:endParaRPr>
          </a:p>
        </p:txBody>
      </p:sp>
      <p:sp>
        <p:nvSpPr>
          <p:cNvPr id="3" name="Freeform 3"/>
          <p:cNvSpPr/>
          <p:nvPr/>
        </p:nvSpPr>
        <p:spPr>
          <a:xfrm>
            <a:off x="517095" y="440896"/>
            <a:ext cx="707949" cy="729161"/>
          </a:xfrm>
          <a:custGeom>
            <a:avLst/>
            <a:gdLst/>
            <a:ahLst/>
            <a:cxnLst/>
            <a:rect l="l" t="t" r="r" b="b"/>
            <a:pathLst>
              <a:path w="707949" h="729161">
                <a:moveTo>
                  <a:pt x="0" y="0"/>
                </a:moveTo>
                <a:lnTo>
                  <a:pt x="707949" y="0"/>
                </a:lnTo>
                <a:lnTo>
                  <a:pt x="707949" y="729161"/>
                </a:lnTo>
                <a:lnTo>
                  <a:pt x="0" y="7291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769497" y="192530"/>
            <a:ext cx="5824398" cy="2968143"/>
          </a:xfrm>
          <a:custGeom>
            <a:avLst/>
            <a:gdLst/>
            <a:ahLst/>
            <a:cxnLst/>
            <a:rect l="l" t="t" r="r" b="b"/>
            <a:pathLst>
              <a:path w="5824398" h="2968143">
                <a:moveTo>
                  <a:pt x="0" y="0"/>
                </a:moveTo>
                <a:lnTo>
                  <a:pt x="5824397" y="0"/>
                </a:lnTo>
                <a:lnTo>
                  <a:pt x="5824397" y="2968143"/>
                </a:lnTo>
                <a:lnTo>
                  <a:pt x="0" y="2968143"/>
                </a:lnTo>
                <a:lnTo>
                  <a:pt x="0" y="0"/>
                </a:lnTo>
                <a:close/>
              </a:path>
            </a:pathLst>
          </a:custGeom>
          <a:blipFill>
            <a:blip r:embed="rId4"/>
            <a:stretch>
              <a:fillRect t="-2512" b="-2512"/>
            </a:stretch>
          </a:blipFill>
        </p:spPr>
      </p:sp>
      <p:sp>
        <p:nvSpPr>
          <p:cNvPr id="5" name="TextBox 5"/>
          <p:cNvSpPr txBox="1"/>
          <p:nvPr/>
        </p:nvSpPr>
        <p:spPr>
          <a:xfrm>
            <a:off x="1447800" y="366356"/>
            <a:ext cx="2819400" cy="918585"/>
          </a:xfrm>
          <a:prstGeom prst="rect">
            <a:avLst/>
          </a:prstGeom>
        </p:spPr>
        <p:txBody>
          <a:bodyPr wrap="square" lIns="0" tIns="0" rIns="0" bIns="0" rtlCol="0" anchor="t">
            <a:spAutoFit/>
          </a:bodyPr>
          <a:lstStyle/>
          <a:p>
            <a:pPr algn="ctr">
              <a:lnSpc>
                <a:spcPts val="7840"/>
              </a:lnSpc>
              <a:spcBef>
                <a:spcPct val="0"/>
              </a:spcBef>
            </a:pPr>
            <a:r>
              <a:rPr lang="en-US" sz="5600" dirty="0">
                <a:solidFill>
                  <a:srgbClr val="FFFFFF"/>
                </a:solidFill>
                <a:latin typeface="Times New Roman Bold"/>
              </a:rPr>
              <a:t>Weights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419100" y="1703060"/>
            <a:ext cx="17259300" cy="13087971"/>
          </a:xfrm>
          <a:prstGeom prst="rect">
            <a:avLst/>
          </a:prstGeom>
        </p:spPr>
        <p:txBody>
          <a:bodyPr lIns="0" tIns="0" rIns="0" bIns="0" rtlCol="0" anchor="t">
            <a:spAutoFit/>
          </a:bodyPr>
          <a:lstStyle/>
          <a:p>
            <a:pPr>
              <a:lnSpc>
                <a:spcPts val="5740"/>
              </a:lnSpc>
            </a:pPr>
            <a:r>
              <a:rPr lang="en-US" sz="4100">
                <a:solidFill>
                  <a:srgbClr val="FFFFFF"/>
                </a:solidFill>
                <a:latin typeface="Times New Roman"/>
              </a:rPr>
              <a:t>Basically the activation functions decides weather the neuron activated or not</a:t>
            </a:r>
          </a:p>
          <a:p>
            <a:pPr>
              <a:lnSpc>
                <a:spcPts val="5740"/>
              </a:lnSpc>
            </a:pPr>
            <a:endParaRPr lang="en-US" sz="4100">
              <a:solidFill>
                <a:srgbClr val="FFFFFF"/>
              </a:solidFill>
              <a:latin typeface="Times New Roman"/>
            </a:endParaRPr>
          </a:p>
          <a:p>
            <a:pPr>
              <a:lnSpc>
                <a:spcPts val="5740"/>
              </a:lnSpc>
            </a:pPr>
            <a:endParaRPr lang="en-US" sz="4100">
              <a:solidFill>
                <a:srgbClr val="FFFFFF"/>
              </a:solidFill>
              <a:latin typeface="Times New Roman"/>
            </a:endParaRPr>
          </a:p>
          <a:p>
            <a:pPr marL="885306" lvl="1" indent="-442653">
              <a:lnSpc>
                <a:spcPts val="5740"/>
              </a:lnSpc>
              <a:buFont typeface="Arial"/>
              <a:buChar char="•"/>
            </a:pPr>
            <a:r>
              <a:rPr lang="en-US" sz="4100">
                <a:solidFill>
                  <a:srgbClr val="FFFFFF"/>
                </a:solidFill>
                <a:latin typeface="Times New Roman"/>
              </a:rPr>
              <a:t>Common activation functions are sigmoid, TanH (hyperbolic tangent), ReLu (Rectified Linear Unit) etc.</a:t>
            </a:r>
          </a:p>
          <a:p>
            <a:pPr>
              <a:lnSpc>
                <a:spcPts val="5740"/>
              </a:lnSpc>
            </a:pPr>
            <a:endParaRPr lang="en-US" sz="4100">
              <a:solidFill>
                <a:srgbClr val="FFFFFF"/>
              </a:solidFill>
              <a:latin typeface="Times New Roman"/>
            </a:endParaRPr>
          </a:p>
          <a:p>
            <a:pPr marL="885306" lvl="1" indent="-442653">
              <a:lnSpc>
                <a:spcPts val="5740"/>
              </a:lnSpc>
              <a:buFont typeface="Arial"/>
              <a:buChar char="•"/>
            </a:pPr>
            <a:r>
              <a:rPr lang="en-US" sz="4100">
                <a:solidFill>
                  <a:srgbClr val="FFFFFF"/>
                </a:solidFill>
                <a:latin typeface="Times New Roman"/>
              </a:rPr>
              <a:t>It squashes the values in a smaller range viz. a Sigmoid activation function squashes values between a range 0 to 1.</a:t>
            </a:r>
          </a:p>
          <a:p>
            <a:pPr>
              <a:lnSpc>
                <a:spcPts val="5740"/>
              </a:lnSpc>
            </a:pPr>
            <a:endParaRPr lang="en-US" sz="4100">
              <a:solidFill>
                <a:srgbClr val="FFFFFF"/>
              </a:solidFill>
              <a:latin typeface="Times New Roman"/>
            </a:endParaRPr>
          </a:p>
          <a:p>
            <a:pPr marL="885306" lvl="1" indent="-442653">
              <a:lnSpc>
                <a:spcPts val="5740"/>
              </a:lnSpc>
              <a:buFont typeface="Arial"/>
              <a:buChar char="•"/>
            </a:pPr>
            <a:r>
              <a:rPr lang="en-US" sz="4100">
                <a:solidFill>
                  <a:srgbClr val="FFFFFF"/>
                </a:solidFill>
                <a:latin typeface="Times New Roman"/>
              </a:rPr>
              <a:t>Activation function helps generate output values within an acceptable range , and their non-linear form is crucial for training the network.</a:t>
            </a:r>
          </a:p>
          <a:p>
            <a:pPr>
              <a:lnSpc>
                <a:spcPts val="5740"/>
              </a:lnSpc>
            </a:pPr>
            <a:endParaRPr lang="en-US" sz="4100">
              <a:solidFill>
                <a:srgbClr val="FFFFFF"/>
              </a:solidFill>
              <a:latin typeface="Times New Roman"/>
            </a:endParaRPr>
          </a:p>
          <a:p>
            <a:pPr>
              <a:lnSpc>
                <a:spcPts val="5740"/>
              </a:lnSpc>
            </a:pPr>
            <a:endParaRPr lang="en-US" sz="4100">
              <a:solidFill>
                <a:srgbClr val="FFFFFF"/>
              </a:solidFill>
              <a:latin typeface="Times New Roman"/>
            </a:endParaRPr>
          </a:p>
          <a:p>
            <a:pPr>
              <a:lnSpc>
                <a:spcPts val="5740"/>
              </a:lnSpc>
            </a:pPr>
            <a:endParaRPr lang="en-US" sz="4100">
              <a:solidFill>
                <a:srgbClr val="FFFFFF"/>
              </a:solidFill>
              <a:latin typeface="Times New Roman"/>
            </a:endParaRPr>
          </a:p>
          <a:p>
            <a:pPr>
              <a:lnSpc>
                <a:spcPts val="5740"/>
              </a:lnSpc>
            </a:pPr>
            <a:r>
              <a:rPr lang="en-US" sz="4100">
                <a:solidFill>
                  <a:srgbClr val="FFFFFF"/>
                </a:solidFill>
                <a:latin typeface="Times New Roman"/>
              </a:rPr>
              <a:t>            </a:t>
            </a:r>
          </a:p>
          <a:p>
            <a:pPr>
              <a:lnSpc>
                <a:spcPts val="5740"/>
              </a:lnSpc>
            </a:pPr>
            <a:endParaRPr lang="en-US" sz="4100">
              <a:solidFill>
                <a:srgbClr val="FFFFFF"/>
              </a:solidFill>
              <a:latin typeface="Times New Roman"/>
            </a:endParaRPr>
          </a:p>
          <a:p>
            <a:pPr algn="ctr">
              <a:lnSpc>
                <a:spcPts val="5740"/>
              </a:lnSpc>
            </a:pPr>
            <a:r>
              <a:rPr lang="en-US" sz="4100">
                <a:solidFill>
                  <a:srgbClr val="FFFFFF"/>
                </a:solidFill>
                <a:latin typeface="Times New Roman"/>
              </a:rPr>
              <a:t>     </a:t>
            </a:r>
          </a:p>
          <a:p>
            <a:pPr>
              <a:lnSpc>
                <a:spcPts val="5740"/>
              </a:lnSpc>
            </a:pPr>
            <a:endParaRPr lang="en-US" sz="4100">
              <a:solidFill>
                <a:srgbClr val="FFFFFF"/>
              </a:solidFill>
              <a:latin typeface="Times New Roman"/>
            </a:endParaRPr>
          </a:p>
        </p:txBody>
      </p:sp>
      <p:sp>
        <p:nvSpPr>
          <p:cNvPr id="3" name="Freeform 3"/>
          <p:cNvSpPr/>
          <p:nvPr/>
        </p:nvSpPr>
        <p:spPr>
          <a:xfrm>
            <a:off x="419100" y="523428"/>
            <a:ext cx="707949" cy="729161"/>
          </a:xfrm>
          <a:custGeom>
            <a:avLst/>
            <a:gdLst/>
            <a:ahLst/>
            <a:cxnLst/>
            <a:rect l="l" t="t" r="r" b="b"/>
            <a:pathLst>
              <a:path w="707949" h="729161">
                <a:moveTo>
                  <a:pt x="0" y="0"/>
                </a:moveTo>
                <a:lnTo>
                  <a:pt x="707949" y="0"/>
                </a:lnTo>
                <a:lnTo>
                  <a:pt x="707949" y="729161"/>
                </a:lnTo>
                <a:lnTo>
                  <a:pt x="0" y="7291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773075" y="304353"/>
            <a:ext cx="7616518" cy="1067422"/>
          </a:xfrm>
          <a:prstGeom prst="rect">
            <a:avLst/>
          </a:prstGeom>
        </p:spPr>
        <p:txBody>
          <a:bodyPr lIns="0" tIns="0" rIns="0" bIns="0" rtlCol="0" anchor="t">
            <a:spAutoFit/>
          </a:bodyPr>
          <a:lstStyle/>
          <a:p>
            <a:pPr algn="ctr">
              <a:lnSpc>
                <a:spcPts val="7840"/>
              </a:lnSpc>
              <a:spcBef>
                <a:spcPct val="0"/>
              </a:spcBef>
            </a:pPr>
            <a:r>
              <a:rPr lang="en-US" sz="5600">
                <a:solidFill>
                  <a:srgbClr val="FFFFFF"/>
                </a:solidFill>
                <a:latin typeface="Times New Roman Bold"/>
              </a:rPr>
              <a:t>Activation Function</a:t>
            </a:r>
          </a:p>
        </p:txBody>
      </p:sp>
      <p:grpSp>
        <p:nvGrpSpPr>
          <p:cNvPr id="5" name="Group 5"/>
          <p:cNvGrpSpPr/>
          <p:nvPr/>
        </p:nvGrpSpPr>
        <p:grpSpPr>
          <a:xfrm>
            <a:off x="3637461" y="2728840"/>
            <a:ext cx="8890488" cy="793305"/>
            <a:chOff x="0" y="0"/>
            <a:chExt cx="11853984" cy="1057740"/>
          </a:xfrm>
        </p:grpSpPr>
        <p:sp>
          <p:nvSpPr>
            <p:cNvPr id="6" name="Freeform 6"/>
            <p:cNvSpPr/>
            <p:nvPr/>
          </p:nvSpPr>
          <p:spPr>
            <a:xfrm>
              <a:off x="0" y="0"/>
              <a:ext cx="11853984" cy="1057740"/>
            </a:xfrm>
            <a:custGeom>
              <a:avLst/>
              <a:gdLst/>
              <a:ahLst/>
              <a:cxnLst/>
              <a:rect l="l" t="t" r="r" b="b"/>
              <a:pathLst>
                <a:path w="11853984" h="1057740">
                  <a:moveTo>
                    <a:pt x="0" y="0"/>
                  </a:moveTo>
                  <a:lnTo>
                    <a:pt x="11853984" y="0"/>
                  </a:lnTo>
                  <a:lnTo>
                    <a:pt x="11853984" y="1057740"/>
                  </a:lnTo>
                  <a:lnTo>
                    <a:pt x="0" y="10577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1036</Words>
  <Application>Microsoft Office PowerPoint</Application>
  <PresentationFormat>Custom</PresentationFormat>
  <Paragraphs>156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Canva Sans Bold</vt:lpstr>
      <vt:lpstr>Calibri</vt:lpstr>
      <vt:lpstr>Arial</vt:lpstr>
      <vt:lpstr>Times New Roman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dc:title>
  <cp:lastModifiedBy>Dhanashri Maske</cp:lastModifiedBy>
  <cp:revision>2</cp:revision>
  <dcterms:created xsi:type="dcterms:W3CDTF">2006-08-16T00:00:00Z</dcterms:created>
  <dcterms:modified xsi:type="dcterms:W3CDTF">2023-11-11T17:48:54Z</dcterms:modified>
  <dc:identifier>DAFz2yP2flg</dc:identifier>
</cp:coreProperties>
</file>