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imes New Roman" charset="1" panose="02030502070405020303"/>
      <p:regular r:id="rId10"/>
    </p:embeddedFont>
    <p:embeddedFont>
      <p:font typeface="Times New Roman Bold" charset="1" panose="02030802070405020303"/>
      <p:regular r:id="rId11"/>
    </p:embeddedFont>
    <p:embeddedFont>
      <p:font typeface="Times New Roman Italics" charset="1" panose="02030502070405090303"/>
      <p:regular r:id="rId12"/>
    </p:embeddedFont>
    <p:embeddedFont>
      <p:font typeface="Times New Roman Bold Italics" charset="1" panose="02030802070405090303"/>
      <p:regular r:id="rId13"/>
    </p:embeddedFont>
    <p:embeddedFont>
      <p:font typeface="Times New Roman Medium" charset="1" panose="02030502070405020303"/>
      <p:regular r:id="rId14"/>
    </p:embeddedFont>
    <p:embeddedFont>
      <p:font typeface="Times New Roman Medium Italics" charset="1" panose="02030502070405090303"/>
      <p:regular r:id="rId15"/>
    </p:embeddedFont>
    <p:embeddedFont>
      <p:font typeface="Times New Roman Semi-Bold" charset="1" panose="02030702070405020303"/>
      <p:regular r:id="rId16"/>
    </p:embeddedFont>
    <p:embeddedFont>
      <p:font typeface="Times New Roman Semi-Bold Italics" charset="1" panose="02030702070405090303"/>
      <p:regular r:id="rId17"/>
    </p:embeddedFont>
    <p:embeddedFont>
      <p:font typeface="Times New Roman Ultra-Bold" charset="1" panose="020309020704050203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28" Target="slides/slide10.xml" Type="http://schemas.openxmlformats.org/officeDocument/2006/relationships/slide"/><Relationship Id="rId29" Target="slides/slide11.xml" Type="http://schemas.openxmlformats.org/officeDocument/2006/relationships/slide"/><Relationship Id="rId3" Target="viewProps.xml" Type="http://schemas.openxmlformats.org/officeDocument/2006/relationships/viewProps"/><Relationship Id="rId30" Target="slides/slide12.xml" Type="http://schemas.openxmlformats.org/officeDocument/2006/relationships/slide"/><Relationship Id="rId31" Target="slides/slide13.xml" Type="http://schemas.openxmlformats.org/officeDocument/2006/relationships/slide"/><Relationship Id="rId32" Target="slides/slide14.xml" Type="http://schemas.openxmlformats.org/officeDocument/2006/relationships/slide"/><Relationship Id="rId33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198353"/>
            <a:ext cx="10202605" cy="3524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080"/>
              </a:lnSpc>
            </a:pPr>
            <a:r>
              <a:rPr lang="en-US" sz="10900">
                <a:solidFill>
                  <a:srgbClr val="000000"/>
                </a:solidFill>
                <a:latin typeface="Times New Roman"/>
              </a:rPr>
              <a:t>Perceptron Implementation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328902" y="2317173"/>
            <a:ext cx="7321033" cy="6340049"/>
            <a:chOff x="0" y="0"/>
            <a:chExt cx="3619627" cy="31346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23716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122944" y="7035126"/>
            <a:ext cx="4970154" cy="4304177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1B86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336342" y="5954842"/>
            <a:ext cx="2271679" cy="1967285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76B5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3737770" y="373605"/>
            <a:ext cx="3799619" cy="3290488"/>
            <a:chOff x="0" y="0"/>
            <a:chExt cx="3619627" cy="31346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1B86E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87880"/>
            <a:ext cx="9539141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101BB4"/>
                </a:solidFill>
                <a:latin typeface="Times New Roman"/>
              </a:rPr>
              <a:t>Weight update rule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99111" y="2687862"/>
            <a:ext cx="2977778" cy="2578770"/>
            <a:chOff x="0" y="0"/>
            <a:chExt cx="3619627" cy="31346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3660090" y="-135282"/>
            <a:ext cx="4201515" cy="3638531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76B5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3243939" y="-956153"/>
            <a:ext cx="2481390" cy="2148895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CC8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1875609"/>
            <a:ext cx="13109201" cy="8444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28361" indent="-464181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Create a function to keep applying weight update rule until perceptron can correctly classify all of the inputs.</a:t>
            </a:r>
          </a:p>
          <a:p>
            <a:pPr marL="928361" indent="-464181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Need to keep iterating through training data until it is trained.</a:t>
            </a:r>
          </a:p>
          <a:p>
            <a:pPr marL="928361" indent="-464181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One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epoch 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is when perceptron has seen all of the training data once.</a:t>
            </a:r>
          </a:p>
          <a:p>
            <a:pPr marL="928361" indent="-464181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Usually, learning algorithm is run for multiple epochs.</a:t>
            </a:r>
          </a:p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>
              <a:lnSpc>
                <a:spcPts val="60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87880"/>
            <a:ext cx="9539141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101BB4"/>
                </a:solidFill>
                <a:latin typeface="Times New Roman"/>
              </a:rPr>
              <a:t>Update constructor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99111" y="2687862"/>
            <a:ext cx="2977778" cy="2578770"/>
            <a:chOff x="0" y="0"/>
            <a:chExt cx="3619627" cy="31346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3660090" y="-135282"/>
            <a:ext cx="4201515" cy="3638531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76B5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3243939" y="-956153"/>
            <a:ext cx="2481390" cy="2148895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CC8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1875609"/>
            <a:ext cx="12862592" cy="6920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def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 __init__(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self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, input_size, lr=1, epochs=10):</a:t>
            </a:r>
          </a:p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        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 self.W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 = np.zeros(input_size+1)</a:t>
            </a:r>
          </a:p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          # add one for bias</a:t>
            </a:r>
          </a:p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         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self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.epochs = epochs</a:t>
            </a:r>
          </a:p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         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self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.lr = lr</a:t>
            </a:r>
          </a:p>
          <a:p>
            <a:pPr>
              <a:lnSpc>
                <a:spcPts val="6019"/>
              </a:lnSpc>
            </a:pPr>
          </a:p>
          <a:p>
            <a:pPr marL="928361" indent="-464181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numpy.zeros() 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function returns a new array of given shape and type, with zeros.</a:t>
            </a:r>
          </a:p>
          <a:p>
            <a:pPr marL="928361" indent="-464181" lvl="1">
              <a:lnSpc>
                <a:spcPts val="6019"/>
              </a:lnSpc>
              <a:spcBef>
                <a:spcPct val="0"/>
              </a:spcBef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lr is the learning rate.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87880"/>
            <a:ext cx="9539141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101BB4"/>
                </a:solidFill>
                <a:latin typeface="Times New Roman"/>
              </a:rPr>
              <a:t>Prediction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99111" y="2687862"/>
            <a:ext cx="2977778" cy="2578770"/>
            <a:chOff x="0" y="0"/>
            <a:chExt cx="3619627" cy="31346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3660090" y="-135282"/>
            <a:ext cx="4201515" cy="3638531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76B5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3243939" y="-956153"/>
            <a:ext cx="2481390" cy="2148895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CC8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2516412"/>
            <a:ext cx="12862592" cy="5396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  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def 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fit(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self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, X, d):</a:t>
            </a:r>
          </a:p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for_ in range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self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.epochs):</a:t>
            </a:r>
          </a:p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            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for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 i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in range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(d.shape[0]):</a:t>
            </a:r>
          </a:p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                   y =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self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.predict(X[i])</a:t>
            </a:r>
          </a:p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                   e = d[i] - y</a:t>
            </a:r>
          </a:p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                  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self.W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 =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self.W 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+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self.lr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 * e * X</a:t>
            </a:r>
          </a:p>
          <a:p>
            <a:pPr>
              <a:lnSpc>
                <a:spcPts val="60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99111" y="2687862"/>
            <a:ext cx="2977778" cy="257877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660090" y="-135282"/>
            <a:ext cx="4201515" cy="3638531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76B5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243939" y="-956153"/>
            <a:ext cx="2481390" cy="2148895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CC8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138542" y="4801544"/>
            <a:ext cx="3809713" cy="4317675"/>
          </a:xfrm>
          <a:custGeom>
            <a:avLst/>
            <a:gdLst/>
            <a:ahLst/>
            <a:cxnLst/>
            <a:rect r="r" b="b" t="t" l="l"/>
            <a:pathLst>
              <a:path h="4317675" w="3809713">
                <a:moveTo>
                  <a:pt x="0" y="0"/>
                </a:moveTo>
                <a:lnTo>
                  <a:pt x="3809713" y="0"/>
                </a:lnTo>
                <a:lnTo>
                  <a:pt x="3809713" y="4317675"/>
                </a:lnTo>
                <a:lnTo>
                  <a:pt x="0" y="43176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387880"/>
            <a:ext cx="9539141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101BB4"/>
                </a:solidFill>
                <a:latin typeface="Times New Roman"/>
              </a:rPr>
              <a:t>Training dataset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875609"/>
            <a:ext cx="12862592" cy="8444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28361" indent="-464181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Easy set of training data for AND gate.</a:t>
            </a:r>
          </a:p>
          <a:p>
            <a:pPr marL="928361" indent="-464181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Here is a set of inputs and outputs.</a:t>
            </a:r>
          </a:p>
          <a:p>
            <a:pPr>
              <a:lnSpc>
                <a:spcPts val="6019"/>
              </a:lnSpc>
            </a:pPr>
          </a:p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   if __name__ == ‘__main__’:</a:t>
            </a:r>
          </a:p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         X = np.array([[0,0], [0,1], [1,0], [1,1]])</a:t>
            </a:r>
          </a:p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         d = np.array([0,0,0,1])</a:t>
            </a:r>
          </a:p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         perceptron = Perceptron(input_size=2)</a:t>
            </a:r>
          </a:p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         perceptron.fit(X, d)</a:t>
            </a:r>
          </a:p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         print(perceptron.W)</a:t>
            </a:r>
          </a:p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       </a:t>
            </a:r>
          </a:p>
          <a:p>
            <a:pPr>
              <a:lnSpc>
                <a:spcPts val="60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99111" y="2687862"/>
            <a:ext cx="2977778" cy="257877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660090" y="-135282"/>
            <a:ext cx="4201515" cy="3638531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76B5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243939" y="-956153"/>
            <a:ext cx="2481390" cy="2148895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CC8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94561" y="1835680"/>
            <a:ext cx="9081612" cy="7998931"/>
          </a:xfrm>
          <a:custGeom>
            <a:avLst/>
            <a:gdLst/>
            <a:ahLst/>
            <a:cxnLst/>
            <a:rect r="r" b="b" t="t" l="l"/>
            <a:pathLst>
              <a:path h="7998931" w="9081612">
                <a:moveTo>
                  <a:pt x="0" y="0"/>
                </a:moveTo>
                <a:lnTo>
                  <a:pt x="9081613" y="0"/>
                </a:lnTo>
                <a:lnTo>
                  <a:pt x="9081613" y="7998931"/>
                </a:lnTo>
                <a:lnTo>
                  <a:pt x="0" y="79989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28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476174" y="3856501"/>
            <a:ext cx="7000476" cy="5401799"/>
          </a:xfrm>
          <a:custGeom>
            <a:avLst/>
            <a:gdLst/>
            <a:ahLst/>
            <a:cxnLst/>
            <a:rect r="r" b="b" t="t" l="l"/>
            <a:pathLst>
              <a:path h="5401799" w="7000476">
                <a:moveTo>
                  <a:pt x="0" y="0"/>
                </a:moveTo>
                <a:lnTo>
                  <a:pt x="7000476" y="0"/>
                </a:lnTo>
                <a:lnTo>
                  <a:pt x="7000476" y="5401799"/>
                </a:lnTo>
                <a:lnTo>
                  <a:pt x="0" y="54017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584" t="0" r="-29421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387880"/>
            <a:ext cx="9539141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101BB4"/>
                </a:solidFill>
                <a:latin typeface="Times New Roman"/>
              </a:rPr>
              <a:t>Code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51770" y="4201140"/>
            <a:ext cx="7027514" cy="608586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76B5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353069" y="2052909"/>
            <a:ext cx="4961246" cy="429646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1B86E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219887" y="1869767"/>
            <a:ext cx="7924113" cy="6547466"/>
          </a:xfrm>
          <a:custGeom>
            <a:avLst/>
            <a:gdLst/>
            <a:ahLst/>
            <a:cxnLst/>
            <a:rect r="r" b="b" t="t" l="l"/>
            <a:pathLst>
              <a:path h="6547466" w="7924113">
                <a:moveTo>
                  <a:pt x="0" y="0"/>
                </a:moveTo>
                <a:lnTo>
                  <a:pt x="7924113" y="0"/>
                </a:lnTo>
                <a:lnTo>
                  <a:pt x="7924113" y="6547466"/>
                </a:lnTo>
                <a:lnTo>
                  <a:pt x="0" y="65474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27743" y="-89986"/>
            <a:ext cx="10138115" cy="8779655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76B5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05679" y="5832746"/>
            <a:ext cx="5966980" cy="5167433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3380309"/>
            <a:ext cx="4460469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839"/>
              </a:lnSpc>
              <a:spcBef>
                <a:spcPct val="0"/>
              </a:spcBef>
            </a:pPr>
            <a:r>
              <a:rPr lang="en-US" sz="10699" spc="-106">
                <a:solidFill>
                  <a:srgbClr val="F4F4F4"/>
                </a:solidFill>
                <a:latin typeface="Times New Roman"/>
              </a:rPr>
              <a:t>Agenda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00540" y="607667"/>
            <a:ext cx="6109328" cy="722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0414" indent="-410207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</a:rPr>
              <a:t>Perceptron Example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00540" y="1421969"/>
            <a:ext cx="6109328" cy="722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Times New Roman"/>
              </a:rPr>
              <a:t>Implementation 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00540" y="2230324"/>
            <a:ext cx="6109328" cy="722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Times New Roman"/>
              </a:rPr>
              <a:t>Implementation 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100540" y="3038679"/>
            <a:ext cx="6109328" cy="722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Times New Roman"/>
              </a:rPr>
              <a:t>Activation Function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100540" y="3741738"/>
            <a:ext cx="6109328" cy="722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Times New Roman"/>
              </a:rPr>
              <a:t>Prediction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00540" y="4550093"/>
            <a:ext cx="6109328" cy="722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Times New Roman"/>
              </a:rPr>
              <a:t>Making perceptron learn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100540" y="6169774"/>
            <a:ext cx="6109328" cy="722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Times New Roman"/>
              </a:rPr>
              <a:t>Weight Update Rule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00540" y="5358448"/>
            <a:ext cx="6109328" cy="722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Times New Roman"/>
              </a:rPr>
              <a:t>Hyperparameter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00540" y="7035279"/>
            <a:ext cx="6109328" cy="722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Times New Roman"/>
              </a:rPr>
              <a:t>Update constructor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100540" y="7900784"/>
            <a:ext cx="6109328" cy="722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Times New Roman"/>
              </a:rPr>
              <a:t>Training dataset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100540" y="8766289"/>
            <a:ext cx="6109328" cy="722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Times New Roman"/>
              </a:rPr>
              <a:t>Code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99111" y="2687862"/>
            <a:ext cx="2977778" cy="257877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660090" y="-135282"/>
            <a:ext cx="4201515" cy="3638531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76B5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243939" y="-956153"/>
            <a:ext cx="2481390" cy="2148895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CC8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840385" y="5205066"/>
            <a:ext cx="3809713" cy="4317675"/>
          </a:xfrm>
          <a:custGeom>
            <a:avLst/>
            <a:gdLst/>
            <a:ahLst/>
            <a:cxnLst/>
            <a:rect r="r" b="b" t="t" l="l"/>
            <a:pathLst>
              <a:path h="4317675" w="3809713">
                <a:moveTo>
                  <a:pt x="0" y="0"/>
                </a:moveTo>
                <a:lnTo>
                  <a:pt x="3809713" y="0"/>
                </a:lnTo>
                <a:lnTo>
                  <a:pt x="3809713" y="4317674"/>
                </a:lnTo>
                <a:lnTo>
                  <a:pt x="0" y="4317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581951" y="5266632"/>
            <a:ext cx="3792859" cy="4256109"/>
          </a:xfrm>
          <a:custGeom>
            <a:avLst/>
            <a:gdLst/>
            <a:ahLst/>
            <a:cxnLst/>
            <a:rect r="r" b="b" t="t" l="l"/>
            <a:pathLst>
              <a:path h="4256109" w="3792859">
                <a:moveTo>
                  <a:pt x="0" y="0"/>
                </a:moveTo>
                <a:lnTo>
                  <a:pt x="3792859" y="0"/>
                </a:lnTo>
                <a:lnTo>
                  <a:pt x="3792859" y="4256108"/>
                </a:lnTo>
                <a:lnTo>
                  <a:pt x="0" y="42561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18802" y="387880"/>
            <a:ext cx="10259579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101BB4"/>
                </a:solidFill>
                <a:latin typeface="Times New Roman"/>
              </a:rPr>
              <a:t>Perceptron Example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18802" y="2336406"/>
            <a:ext cx="12862592" cy="2348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Consider the logic gates in the table below:</a:t>
            </a:r>
          </a:p>
          <a:p>
            <a:pPr>
              <a:lnSpc>
                <a:spcPts val="6019"/>
              </a:lnSpc>
              <a:spcBef>
                <a:spcPct val="0"/>
              </a:spcBef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We can create perceptrons that act like gates: they take 2 binary inputs and produce a single binary output.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99111" y="2687862"/>
            <a:ext cx="2977778" cy="257877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660090" y="-135282"/>
            <a:ext cx="4201515" cy="3638531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76B5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243939" y="-956153"/>
            <a:ext cx="2481390" cy="2148895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CC8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2047059"/>
            <a:ext cx="6006012" cy="7745671"/>
          </a:xfrm>
          <a:custGeom>
            <a:avLst/>
            <a:gdLst/>
            <a:ahLst/>
            <a:cxnLst/>
            <a:rect r="r" b="b" t="t" l="l"/>
            <a:pathLst>
              <a:path h="7745671" w="6006012">
                <a:moveTo>
                  <a:pt x="0" y="0"/>
                </a:moveTo>
                <a:lnTo>
                  <a:pt x="6006012" y="0"/>
                </a:lnTo>
                <a:lnTo>
                  <a:pt x="6006012" y="7745671"/>
                </a:lnTo>
                <a:lnTo>
                  <a:pt x="0" y="77456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173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184585" y="2053925"/>
            <a:ext cx="5944851" cy="2013323"/>
          </a:xfrm>
          <a:custGeom>
            <a:avLst/>
            <a:gdLst/>
            <a:ahLst/>
            <a:cxnLst/>
            <a:rect r="r" b="b" t="t" l="l"/>
            <a:pathLst>
              <a:path h="2013323" w="5944851">
                <a:moveTo>
                  <a:pt x="0" y="0"/>
                </a:moveTo>
                <a:lnTo>
                  <a:pt x="5944851" y="0"/>
                </a:lnTo>
                <a:lnTo>
                  <a:pt x="5944851" y="2013323"/>
                </a:lnTo>
                <a:lnTo>
                  <a:pt x="0" y="20133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184585" y="4285492"/>
            <a:ext cx="10614526" cy="1716015"/>
          </a:xfrm>
          <a:custGeom>
            <a:avLst/>
            <a:gdLst/>
            <a:ahLst/>
            <a:cxnLst/>
            <a:rect r="r" b="b" t="t" l="l"/>
            <a:pathLst>
              <a:path h="1716015" w="10614526">
                <a:moveTo>
                  <a:pt x="0" y="0"/>
                </a:moveTo>
                <a:lnTo>
                  <a:pt x="10614526" y="0"/>
                </a:lnTo>
                <a:lnTo>
                  <a:pt x="10614526" y="1716016"/>
                </a:lnTo>
                <a:lnTo>
                  <a:pt x="0" y="17160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737791" y="6980408"/>
            <a:ext cx="5844598" cy="2488520"/>
          </a:xfrm>
          <a:custGeom>
            <a:avLst/>
            <a:gdLst/>
            <a:ahLst/>
            <a:cxnLst/>
            <a:rect r="r" b="b" t="t" l="l"/>
            <a:pathLst>
              <a:path h="2488520" w="5844598">
                <a:moveTo>
                  <a:pt x="0" y="0"/>
                </a:moveTo>
                <a:lnTo>
                  <a:pt x="5844598" y="0"/>
                </a:lnTo>
                <a:lnTo>
                  <a:pt x="5844598" y="2488520"/>
                </a:lnTo>
                <a:lnTo>
                  <a:pt x="0" y="24885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387880"/>
            <a:ext cx="8845594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101BB4"/>
                </a:solidFill>
                <a:latin typeface="Times New Roman"/>
              </a:rPr>
              <a:t>Implementation 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04472" y="7415139"/>
            <a:ext cx="1826082" cy="809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4"/>
              </a:lnSpc>
              <a:spcBef>
                <a:spcPct val="0"/>
              </a:spcBef>
            </a:pPr>
            <a:r>
              <a:rPr lang="en-US" sz="4274">
                <a:solidFill>
                  <a:srgbClr val="000000"/>
                </a:solidFill>
                <a:latin typeface="Times New Roman"/>
              </a:rPr>
              <a:t>Output: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87880"/>
            <a:ext cx="8447014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101BB4"/>
                </a:solidFill>
                <a:latin typeface="Times New Roman"/>
              </a:rPr>
              <a:t>Implementation 2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99111" y="2687862"/>
            <a:ext cx="2977778" cy="2578770"/>
            <a:chOff x="0" y="0"/>
            <a:chExt cx="3619627" cy="31346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3660090" y="-135282"/>
            <a:ext cx="4201515" cy="3638531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76B5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3243939" y="-956153"/>
            <a:ext cx="2481390" cy="2148895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CC8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2243409"/>
            <a:ext cx="12862592" cy="810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28361" indent="-464181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Need to know how many inputs there are to create weight vector.</a:t>
            </a:r>
          </a:p>
          <a:p>
            <a:pPr marL="928361" indent="-464181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Add one to the input size to include the bias in the weight vector.</a:t>
            </a:r>
          </a:p>
          <a:p>
            <a:pPr>
              <a:lnSpc>
                <a:spcPts val="6019"/>
              </a:lnSpc>
            </a:pPr>
          </a:p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        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import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 numpy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as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 np</a:t>
            </a:r>
          </a:p>
          <a:p>
            <a:pPr>
              <a:lnSpc>
                <a:spcPts val="3360"/>
              </a:lnSpc>
            </a:pPr>
          </a:p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        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class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 Perceptron(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object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):</a:t>
            </a:r>
          </a:p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             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def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__init__(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self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, input_size):</a:t>
            </a:r>
          </a:p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             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self.W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 = np.zeros(input_size+1)</a:t>
            </a:r>
          </a:p>
          <a:p>
            <a:pPr>
              <a:lnSpc>
                <a:spcPts val="60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87880"/>
            <a:ext cx="9539141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101BB4"/>
                </a:solidFill>
                <a:latin typeface="Times New Roman"/>
              </a:rPr>
              <a:t>Activation Function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99111" y="2687862"/>
            <a:ext cx="2977778" cy="2578770"/>
            <a:chOff x="0" y="0"/>
            <a:chExt cx="3619627" cy="31346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3660090" y="-135282"/>
            <a:ext cx="4201515" cy="3638531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76B5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3243939" y="-956153"/>
            <a:ext cx="2481390" cy="2148895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CC8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2243409"/>
            <a:ext cx="12862592" cy="5396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28361" indent="-464181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Return 1 if the input is greater than or equal to 0 and 0 otherwise. </a:t>
            </a:r>
          </a:p>
          <a:p>
            <a:pPr>
              <a:lnSpc>
                <a:spcPts val="6019"/>
              </a:lnSpc>
            </a:pPr>
          </a:p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            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def 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activation_fn(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self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, x):</a:t>
            </a:r>
          </a:p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                  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return 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1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if 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x &gt;= 0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else 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0</a:t>
            </a:r>
          </a:p>
          <a:p>
            <a:pPr>
              <a:lnSpc>
                <a:spcPts val="6019"/>
              </a:lnSpc>
            </a:pPr>
          </a:p>
          <a:p>
            <a:pPr>
              <a:lnSpc>
                <a:spcPts val="60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87880"/>
            <a:ext cx="9539141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101BB4"/>
                </a:solidFill>
                <a:latin typeface="Times New Roman"/>
              </a:rPr>
              <a:t>Prediction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99111" y="2687862"/>
            <a:ext cx="2977778" cy="2578770"/>
            <a:chOff x="0" y="0"/>
            <a:chExt cx="3619627" cy="31346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3660090" y="-135282"/>
            <a:ext cx="4201515" cy="3638531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76B5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3243939" y="-956153"/>
            <a:ext cx="2481390" cy="2148895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CC8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1875609"/>
            <a:ext cx="12862592" cy="11492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28361" indent="-464181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Function to run an input through the perceptron and return an output.</a:t>
            </a:r>
          </a:p>
          <a:p>
            <a:pPr marL="928361" indent="-464181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Conventionally, this is called the prediction.</a:t>
            </a:r>
          </a:p>
          <a:p>
            <a:pPr marL="928361" indent="-464181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Add the bias into the input vector. Then we can simply compute the inner product and apply the activation function.</a:t>
            </a:r>
          </a:p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            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def 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predict(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self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, x):</a:t>
            </a:r>
          </a:p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                   x = np.insert(x, 0, 1)</a:t>
            </a:r>
          </a:p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                   z =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self.W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.T.dot(x)</a:t>
            </a:r>
          </a:p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                   a =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self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.activation_fn(z)</a:t>
            </a:r>
          </a:p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                  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return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 a</a:t>
            </a:r>
          </a:p>
          <a:p>
            <a:pPr>
              <a:lnSpc>
                <a:spcPts val="6019"/>
              </a:lnSpc>
            </a:pPr>
          </a:p>
          <a:p>
            <a:pPr>
              <a:lnSpc>
                <a:spcPts val="6019"/>
              </a:lnSpc>
            </a:pPr>
          </a:p>
          <a:p>
            <a:pPr>
              <a:lnSpc>
                <a:spcPts val="6019"/>
              </a:lnSpc>
            </a:pPr>
          </a:p>
          <a:p>
            <a:pPr>
              <a:lnSpc>
                <a:spcPts val="60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99111" y="2687862"/>
            <a:ext cx="2977778" cy="257877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660090" y="-135282"/>
            <a:ext cx="4201515" cy="3638531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76B5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243939" y="-956153"/>
            <a:ext cx="2481390" cy="2148895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CC8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1664230"/>
            <a:ext cx="14201329" cy="8444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 Bold"/>
              </a:rPr>
              <a:t>      w &lt;-- w +    w</a:t>
            </a:r>
          </a:p>
          <a:p>
            <a:pPr marL="928361" indent="-464181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Need to determine a good  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   w</a:t>
            </a:r>
          </a:p>
          <a:p>
            <a:pPr marL="928361" indent="-464181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Define the error as the difference between the desired output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d 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and the predicted output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y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     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e = d - y</a:t>
            </a:r>
          </a:p>
          <a:p>
            <a:pPr marL="928361" indent="-464181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When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d 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y 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are the same (both are 0 or both are 1), we get 0, but when they are different, (0 and 1 or 1 and 0), we can get either 1 or -1.</a:t>
            </a:r>
          </a:p>
          <a:p>
            <a:pPr marL="928361" indent="-464181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Multiply this with the input to change weight vector in proportion to input.</a:t>
            </a:r>
          </a:p>
          <a:p>
            <a:pPr>
              <a:lnSpc>
                <a:spcPts val="6019"/>
              </a:lnSpc>
              <a:spcBef>
                <a:spcPct val="0"/>
              </a:spcBef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     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w&lt;--w+n. e. x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4132443" y="2047059"/>
            <a:ext cx="481557" cy="417149"/>
          </a:xfrm>
          <a:custGeom>
            <a:avLst/>
            <a:gdLst/>
            <a:ahLst/>
            <a:cxnLst/>
            <a:rect r="r" b="b" t="t" l="l"/>
            <a:pathLst>
              <a:path h="417149" w="481557">
                <a:moveTo>
                  <a:pt x="0" y="0"/>
                </a:moveTo>
                <a:lnTo>
                  <a:pt x="481557" y="0"/>
                </a:lnTo>
                <a:lnTo>
                  <a:pt x="481557" y="417150"/>
                </a:lnTo>
                <a:lnTo>
                  <a:pt x="0" y="417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028700" y="387880"/>
            <a:ext cx="11723396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101BB4"/>
                </a:solidFill>
                <a:latin typeface="Times New Roman"/>
              </a:rPr>
              <a:t>Making perceptron learn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8124013" y="2687862"/>
            <a:ext cx="658599" cy="570511"/>
          </a:xfrm>
          <a:custGeom>
            <a:avLst/>
            <a:gdLst/>
            <a:ahLst/>
            <a:cxnLst/>
            <a:rect r="r" b="b" t="t" l="l"/>
            <a:pathLst>
              <a:path h="570511" w="658599">
                <a:moveTo>
                  <a:pt x="0" y="0"/>
                </a:moveTo>
                <a:lnTo>
                  <a:pt x="658598" y="0"/>
                </a:lnTo>
                <a:lnTo>
                  <a:pt x="658598" y="570511"/>
                </a:lnTo>
                <a:lnTo>
                  <a:pt x="0" y="5705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87880"/>
            <a:ext cx="9539141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101BB4"/>
                </a:solidFill>
                <a:latin typeface="Times New Roman"/>
              </a:rPr>
              <a:t>Hyperparameter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99111" y="2687862"/>
            <a:ext cx="2977778" cy="2578770"/>
            <a:chOff x="0" y="0"/>
            <a:chExt cx="3619627" cy="31346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3660090" y="-135282"/>
            <a:ext cx="4201515" cy="3638531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76B5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3243939" y="-956153"/>
            <a:ext cx="2481390" cy="2148895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CC8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1875609"/>
            <a:ext cx="13455933" cy="8444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            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w&lt;--w+n. e. X</a:t>
            </a:r>
          </a:p>
          <a:p>
            <a:pPr>
              <a:lnSpc>
                <a:spcPts val="6019"/>
              </a:lnSpc>
            </a:pPr>
          </a:p>
          <a:p>
            <a:pPr marL="928361" indent="-464181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where, n is a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hyperparameter 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called the learning rate. It is a scaling factor that determines how large the weight vector updates should be.</a:t>
            </a:r>
          </a:p>
          <a:p>
            <a:pPr>
              <a:lnSpc>
                <a:spcPts val="6019"/>
              </a:lnSpc>
            </a:pPr>
          </a:p>
          <a:p>
            <a:pPr marL="928361" indent="-464181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This is a </a:t>
            </a:r>
            <a:r>
              <a:rPr lang="en-US" sz="4299">
                <a:solidFill>
                  <a:srgbClr val="000000"/>
                </a:solidFill>
                <a:latin typeface="Times New Roman Bold"/>
              </a:rPr>
              <a:t>hyperparameter </a:t>
            </a:r>
            <a:r>
              <a:rPr lang="en-US" sz="4299">
                <a:solidFill>
                  <a:srgbClr val="000000"/>
                </a:solidFill>
                <a:latin typeface="Times New Roman"/>
              </a:rPr>
              <a:t>because it is not learned by the perceptron (there is no update rule for), but we select this parameter.</a:t>
            </a:r>
          </a:p>
          <a:p>
            <a:pPr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</a:rPr>
              <a:t>        </a:t>
            </a:r>
          </a:p>
          <a:p>
            <a:pPr>
              <a:lnSpc>
                <a:spcPts val="60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DAFz2BiTXhg</dc:identifier>
  <dcterms:modified xsi:type="dcterms:W3CDTF">2011-08-01T06:04:30Z</dcterms:modified>
  <cp:revision>1</cp:revision>
  <dc:title>Dark Green Light Green White Corporate Geometric Company Internal Deck Business Presentation</dc:title>
</cp:coreProperties>
</file>