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Italics" charset="1" panose="00000500000000000000"/>
      <p:regular r:id="rId18"/>
    </p:embeddedFont>
    <p:embeddedFont>
      <p:font typeface="Aileron Bold Italics" charset="1" panose="00000800000000000000"/>
      <p:regular r:id="rId19"/>
    </p:embeddedFont>
    <p:embeddedFont>
      <p:font typeface="Aileron Thin" charset="1" panose="00000300000000000000"/>
      <p:regular r:id="rId20"/>
    </p:embeddedFont>
    <p:embeddedFont>
      <p:font typeface="Aileron Thin Italics" charset="1" panose="00000300000000000000"/>
      <p:regular r:id="rId21"/>
    </p:embeddedFont>
    <p:embeddedFont>
      <p:font typeface="Aileron Light" charset="1" panose="00000400000000000000"/>
      <p:regular r:id="rId22"/>
    </p:embeddedFont>
    <p:embeddedFont>
      <p:font typeface="Aileron Light Italics" charset="1" panose="000004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Ultra-Bold Italics" charset="1" panose="00000A00000000000000"/>
      <p:regular r:id="rId25"/>
    </p:embeddedFont>
    <p:embeddedFont>
      <p:font typeface="Aileron Heavy" charset="1" panose="00000A00000000000000"/>
      <p:regular r:id="rId26"/>
    </p:embeddedFont>
    <p:embeddedFont>
      <p:font typeface="Aileron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3401" y="-843174"/>
            <a:ext cx="17478797" cy="11973347"/>
            <a:chOff x="0" y="0"/>
            <a:chExt cx="4639191" cy="31779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9190" cy="3177944"/>
            </a:xfrm>
            <a:custGeom>
              <a:avLst/>
              <a:gdLst/>
              <a:ahLst/>
              <a:cxnLst/>
              <a:rect r="r" b="b" t="t" l="l"/>
              <a:pathLst>
                <a:path h="3177944" w="4639190">
                  <a:moveTo>
                    <a:pt x="0" y="0"/>
                  </a:moveTo>
                  <a:lnTo>
                    <a:pt x="4639190" y="0"/>
                  </a:lnTo>
                  <a:lnTo>
                    <a:pt x="4639190" y="3177944"/>
                  </a:lnTo>
                  <a:lnTo>
                    <a:pt x="0" y="3177944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-281795" y="1742354"/>
            <a:ext cx="12455446" cy="256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42"/>
              </a:lnSpc>
              <a:spcBef>
                <a:spcPct val="0"/>
              </a:spcBef>
            </a:pPr>
            <a:r>
              <a:rPr lang="en-US" sz="9038" spc="271">
                <a:solidFill>
                  <a:srgbClr val="3EDAD8"/>
                </a:solidFill>
                <a:latin typeface="Aileron Bold"/>
              </a:rPr>
              <a:t>Forward and Backward Chaining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309074" y="416739"/>
            <a:ext cx="1440249" cy="1249416"/>
          </a:xfrm>
          <a:custGeom>
            <a:avLst/>
            <a:gdLst/>
            <a:ahLst/>
            <a:cxnLst/>
            <a:rect r="r" b="b" t="t" l="l"/>
            <a:pathLst>
              <a:path h="1249416" w="1440249">
                <a:moveTo>
                  <a:pt x="0" y="0"/>
                </a:moveTo>
                <a:lnTo>
                  <a:pt x="1440249" y="0"/>
                </a:lnTo>
                <a:lnTo>
                  <a:pt x="1440249" y="1249415"/>
                </a:lnTo>
                <a:lnTo>
                  <a:pt x="0" y="1249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4123" y="298290"/>
            <a:ext cx="1243047" cy="1367865"/>
          </a:xfrm>
          <a:custGeom>
            <a:avLst/>
            <a:gdLst/>
            <a:ahLst/>
            <a:cxnLst/>
            <a:rect r="r" b="b" t="t" l="l"/>
            <a:pathLst>
              <a:path h="1367865" w="1243047">
                <a:moveTo>
                  <a:pt x="0" y="0"/>
                </a:moveTo>
                <a:lnTo>
                  <a:pt x="1243047" y="0"/>
                </a:lnTo>
                <a:lnTo>
                  <a:pt x="1243047" y="1367864"/>
                </a:lnTo>
                <a:lnTo>
                  <a:pt x="0" y="1367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70861" y="6051514"/>
            <a:ext cx="3522546" cy="93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sz="2694" spc="80">
                <a:solidFill>
                  <a:srgbClr val="FFFFFF"/>
                </a:solidFill>
                <a:latin typeface="Aileron"/>
              </a:rPr>
              <a:t>PRESENTED BY</a:t>
            </a:r>
          </a:p>
          <a:p>
            <a:pPr algn="ctr" marL="0" indent="0" lvl="0">
              <a:lnSpc>
                <a:spcPts val="3772"/>
              </a:lnSpc>
            </a:pPr>
            <a:r>
              <a:rPr lang="en-US" sz="2694" spc="80">
                <a:solidFill>
                  <a:srgbClr val="FFFFFF"/>
                </a:solidFill>
                <a:latin typeface="Aileron"/>
              </a:rPr>
              <a:t>DR. U. B. CHAVAN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1305" y="1146818"/>
            <a:ext cx="16616459" cy="8111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5"/>
              </a:lnSpc>
            </a:pPr>
            <a:r>
              <a:rPr lang="en-US" sz="3566">
                <a:solidFill>
                  <a:srgbClr val="FFDE59"/>
                </a:solidFill>
                <a:latin typeface="Canva Sans Bold"/>
              </a:rPr>
              <a:t>Facts</a:t>
            </a:r>
            <a:r>
              <a:rPr lang="en-US" sz="3566">
                <a:solidFill>
                  <a:srgbClr val="FFFFFF"/>
                </a:solidFill>
                <a:latin typeface="Canva Sans"/>
              </a:rPr>
              <a:t>: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Student gets marks &gt; 80.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Student is making centuries.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He is good in general knowledge.</a:t>
            </a:r>
          </a:p>
          <a:p>
            <a:pPr>
              <a:lnSpc>
                <a:spcPts val="5885"/>
              </a:lnSpc>
            </a:pP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DE59"/>
                </a:solidFill>
                <a:latin typeface="Canva Sans Bold"/>
              </a:rPr>
              <a:t>Rules: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IF student is excellent in academics AND he is good in sports THEN he is an all-rounder (Goal)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IF student gets marks &gt; 80 AND he is good in general knowledge THEN he is excellent in academics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IF student is making centuries THEN he is good in sports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1305" y="1324181"/>
            <a:ext cx="16616459" cy="6625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5"/>
              </a:lnSpc>
            </a:pP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Rule 2: IF student gets marks &gt; 80 AND he is good in general knowledge THEN he is excellent in academics</a:t>
            </a:r>
          </a:p>
          <a:p>
            <a:pPr>
              <a:lnSpc>
                <a:spcPts val="5885"/>
              </a:lnSpc>
            </a:pP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 Bold"/>
              </a:rPr>
              <a:t>Given facts:</a:t>
            </a:r>
          </a:p>
          <a:p>
            <a:pPr>
              <a:lnSpc>
                <a:spcPts val="5885"/>
              </a:lnSpc>
            </a:pP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1. Student gets marks &gt; 80</a:t>
            </a: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2. Student is making centuries</a:t>
            </a: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3. He is good in general knowledge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42880" y="690563"/>
          <a:ext cx="17602239" cy="8553450"/>
        </p:xfrm>
        <a:graphic>
          <a:graphicData uri="http://schemas.openxmlformats.org/drawingml/2006/table">
            <a:tbl>
              <a:tblPr/>
              <a:tblGrid>
                <a:gridCol w="9258185"/>
                <a:gridCol w="8344055"/>
              </a:tblGrid>
              <a:tr h="11289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DE59"/>
                          </a:solidFill>
                          <a:latin typeface="Aileron Bold"/>
                        </a:rPr>
                        <a:t>Forward Chaining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DE59"/>
                          </a:solidFill>
                          <a:latin typeface="Aileron Bold"/>
                        </a:rPr>
                        <a:t>Backward Chaining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471">
                <a:tc>
                  <a:txBody>
                    <a:bodyPr anchor="t" rtlCol="false"/>
                    <a:lstStyle/>
                    <a:p>
                      <a:pPr algn="l"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Aileron"/>
                        </a:rPr>
                        <a:t>Data-driven: Makes decisions based on available data.</a:t>
                      </a:r>
                      <a:endParaRPr lang="en-US" sz="1100"/>
                    </a:p>
                    <a:p>
                      <a:pPr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Aileron"/>
                        </a:rPr>
                        <a:t>Bottom-up: Starts with available data and works upward to conclusions.</a:t>
                      </a:r>
                    </a:p>
                    <a:p>
                      <a:pPr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Aileron"/>
                        </a:rPr>
                        <a:t>Breadth-First Strategy: Considers multiple rules simultaneously.</a:t>
                      </a:r>
                    </a:p>
                    <a:p>
                      <a:pPr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Aileron"/>
                        </a:rPr>
                        <a:t>May be slower: Needs to evaluate multiple rules.</a:t>
                      </a:r>
                    </a:p>
                    <a:p>
                      <a:pPr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Aileron"/>
                        </a:rPr>
                        <a:t>Used in planning, monitoring, control, and interpretation applications.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endParaRPr lang="en-US" sz="1100"/>
                    </a:p>
                    <a:p>
                      <a:pPr marL="712470" indent="-356235" lvl="1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>
                          <a:solidFill>
                            <a:srgbClr val="FFFFFF"/>
                          </a:solidFill>
                          <a:latin typeface="Aileron"/>
                        </a:rPr>
                        <a:t>Goal-driven: Begins with a goal and extracts required facts.</a:t>
                      </a:r>
                    </a:p>
                    <a:p>
                      <a:pPr marL="712470" indent="-356235" lvl="1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>
                          <a:solidFill>
                            <a:srgbClr val="FFFFFF"/>
                          </a:solidFill>
                          <a:latin typeface="Aileron"/>
                        </a:rPr>
                        <a:t>Top-down: Starts with the goal and works downward.</a:t>
                      </a:r>
                    </a:p>
                    <a:p>
                      <a:pPr marL="712470" indent="-356235" lvl="1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>
                          <a:solidFill>
                            <a:srgbClr val="FFFFFF"/>
                          </a:solidFill>
                          <a:latin typeface="Aileron"/>
                        </a:rPr>
                        <a:t>Depth-First Strategy: Considers one rule at a time.</a:t>
                      </a:r>
                    </a:p>
                    <a:p>
                      <a:pPr marL="712470" indent="-356235" lvl="1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>
                          <a:solidFill>
                            <a:srgbClr val="FFFFFF"/>
                          </a:solidFill>
                          <a:latin typeface="Aileron"/>
                        </a:rPr>
                        <a:t>Efficient: Faster because it evaluates only necessary rules.</a:t>
                      </a:r>
                    </a:p>
                    <a:p>
                      <a:pPr marL="712470" indent="-356235" lvl="1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>
                          <a:solidFill>
                            <a:srgbClr val="FFFFFF"/>
                          </a:solidFill>
                          <a:latin typeface="Aileron"/>
                        </a:rPr>
                        <a:t>Used in AI, theorem proving, and automated inference.</a:t>
                      </a:r>
                    </a:p>
                    <a:p>
                      <a:pPr>
                        <a:lnSpc>
                          <a:spcPts val="46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4018" y="3086100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4" y="0"/>
                </a:lnTo>
                <a:lnTo>
                  <a:pt x="49799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899" y="727923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Inference Engine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305" y="2210438"/>
            <a:ext cx="16305390" cy="704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The inference engine is a component of an expert system in artificial intelligence.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It applies logical rules to the knowledge base to deduce new information from known facts.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The strategies used by the inference engine for deductions include forward and backward chaining.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Logical inference algorithms utilize both forward and backward chaining approaches, which depend on a Knowledge Base often represented in the form of first-order clauses.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899" y="727923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Inference Engine...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305" y="2210438"/>
            <a:ext cx="16305390" cy="546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The inference engine compares rules in the knowledge base with facts in the database.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When the condition (IF part) of a rule matches a fact, the rule is triggered, and its action (THEN part) is executed.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Matching IF parts of rules to facts creates inference chains.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These inference chains show how an expert system applies rules to derive conclusions or make decisions.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93516" y="5385124"/>
            <a:ext cx="8399749" cy="4222096"/>
          </a:xfrm>
          <a:custGeom>
            <a:avLst/>
            <a:gdLst/>
            <a:ahLst/>
            <a:cxnLst/>
            <a:rect r="r" b="b" t="t" l="l"/>
            <a:pathLst>
              <a:path h="4222096" w="8399749">
                <a:moveTo>
                  <a:pt x="0" y="0"/>
                </a:moveTo>
                <a:lnTo>
                  <a:pt x="8399749" y="0"/>
                </a:lnTo>
                <a:lnTo>
                  <a:pt x="8399749" y="4222096"/>
                </a:lnTo>
                <a:lnTo>
                  <a:pt x="0" y="422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7899" y="727923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Examples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1305" y="2210438"/>
            <a:ext cx="16305390" cy="2304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 spc="224">
                <a:solidFill>
                  <a:srgbClr val="FFFFFF"/>
                </a:solidFill>
                <a:latin typeface="Canva Sans"/>
              </a:rPr>
              <a:t>Rule 1: IF X is true THEN A is true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 spc="224">
                <a:solidFill>
                  <a:srgbClr val="FFFFFF"/>
                </a:solidFill>
                <a:latin typeface="Canva Sans"/>
              </a:rPr>
              <a:t>Rule 2: IF A is true AND B is true AND C is true THEN Y is true </a:t>
            </a:r>
          </a:p>
          <a:p>
            <a:pPr marL="755659" indent="-377829" lvl="1">
              <a:lnSpc>
                <a:spcPts val="6230"/>
              </a:lnSpc>
              <a:buFont typeface="Arial"/>
              <a:buChar char="•"/>
            </a:pPr>
            <a:r>
              <a:rPr lang="en-US" sz="3500" spc="224">
                <a:solidFill>
                  <a:srgbClr val="FFFFFF"/>
                </a:solidFill>
                <a:latin typeface="Canva Sans"/>
              </a:rPr>
              <a:t>Rule 3: IF Y is true AND D is true THEN Z is true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Forward Chaining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1305" y="2479094"/>
            <a:ext cx="16616459" cy="50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0075" indent="-385037" lvl="1">
              <a:lnSpc>
                <a:spcPts val="4993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Forward chaining starts with existing facts and uses inference rules to build upon them until a goal is achieved.</a:t>
            </a:r>
          </a:p>
          <a:p>
            <a:pPr marL="770075" indent="-385037" lvl="1">
              <a:lnSpc>
                <a:spcPts val="4993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It begins with atomic sentences in the knowledge base and applies inference rules (like Modus Ponens) in a forward direction.</a:t>
            </a:r>
          </a:p>
          <a:p>
            <a:pPr marL="770075" indent="-385037" lvl="1">
              <a:lnSpc>
                <a:spcPts val="4993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Facts are stored in working memory, and condition-action rules define actions taken when certain facts are in working memory.</a:t>
            </a:r>
          </a:p>
          <a:p>
            <a:pPr marL="770075" indent="-385037" lvl="1">
              <a:lnSpc>
                <a:spcPts val="4993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It incrementally adds and deletes facts from working memory as the rules are applied to reach a goal.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Properties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1305" y="2393369"/>
            <a:ext cx="16616459" cy="513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Bottom-up approach, moving from bottom to top.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Begins with known facts and progresses toward a goal state.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Data-driven, as it relies on data to select and apply rules.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Example: </a:t>
            </a: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       </a:t>
            </a:r>
            <a:r>
              <a:rPr lang="en-US" sz="3566">
                <a:solidFill>
                  <a:srgbClr val="FFFFFF"/>
                </a:solidFill>
                <a:latin typeface="Canva Sans"/>
              </a:rPr>
              <a:t>If A (he exercises regularly)</a:t>
            </a: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       A implies B (if he exercises, he is fit)</a:t>
            </a:r>
          </a:p>
          <a:p>
            <a:pPr>
              <a:lnSpc>
                <a:spcPts val="5885"/>
              </a:lnSpc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       then B (he is fit) is the conclusion.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Rule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565698"/>
            <a:ext cx="16616459" cy="588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5"/>
              </a:lnSpc>
            </a:pP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Rule 1: </a:t>
            </a:r>
            <a:r>
              <a:rPr lang="en-US" sz="3566">
                <a:solidFill>
                  <a:srgbClr val="FFFFFF"/>
                </a:solidFill>
                <a:latin typeface="Canva Sans"/>
              </a:rPr>
              <a:t>IF a student is excellent in academics AND good in sports, THEN the student is an all-rounder (Goal).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Rule 2: </a:t>
            </a:r>
            <a:r>
              <a:rPr lang="en-US" sz="3566">
                <a:solidFill>
                  <a:srgbClr val="FFFFFF"/>
                </a:solidFill>
                <a:latin typeface="Canva Sans"/>
              </a:rPr>
              <a:t>IF a student gets marks &gt; 80 AND is good in general knowledge, THEN the student is excellent in academics.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Rule 3: </a:t>
            </a:r>
            <a:r>
              <a:rPr lang="en-US" sz="3566">
                <a:solidFill>
                  <a:srgbClr val="FFFFFF"/>
                </a:solidFill>
                <a:latin typeface="Canva Sans"/>
              </a:rPr>
              <a:t>IF a student is making centuries, THEN the student is good in sports.</a:t>
            </a:r>
          </a:p>
          <a:p>
            <a:pPr>
              <a:lnSpc>
                <a:spcPts val="588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Backward Chaining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565698"/>
            <a:ext cx="16616459" cy="736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Goal-driven method.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Starts with the final goal.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Works backward to find the necessary facts to achieve the goal.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Example:</a:t>
            </a:r>
          </a:p>
          <a:p>
            <a:pPr marL="1540150" indent="-513383" lvl="2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Goal: "He is fit."</a:t>
            </a:r>
          </a:p>
          <a:p>
            <a:pPr marL="1540150" indent="-513383" lvl="2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Rule: "If he is exercising, he is fit."</a:t>
            </a:r>
          </a:p>
          <a:p>
            <a:pPr marL="1540150" indent="-513383" lvl="2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Given: "He exercises regularly."</a:t>
            </a:r>
          </a:p>
          <a:p>
            <a:pPr marL="1540150" indent="-513383" lvl="2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By working backward, we conclude that "He is fit" because he exercises regularly and the rule states that if he exercises, he is fit.</a:t>
            </a:r>
          </a:p>
          <a:p>
            <a:pPr>
              <a:lnSpc>
                <a:spcPts val="588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657648"/>
            <a:ext cx="16579064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</a:pPr>
            <a:r>
              <a:rPr lang="en-US" sz="6499" spc="194">
                <a:solidFill>
                  <a:srgbClr val="3EDAD8"/>
                </a:solidFill>
                <a:latin typeface="Aileron Heavy"/>
              </a:rPr>
              <a:t>Properties of Backward Chaining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18148"/>
            <a:ext cx="16616459" cy="3653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Top-down approach.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Utilizes the modus ponens inference rule.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The goal is broken into sub-goals to prove facts true.</a:t>
            </a:r>
          </a:p>
          <a:p>
            <a:pPr marL="770075" indent="-385037" lvl="1">
              <a:lnSpc>
                <a:spcPts val="5885"/>
              </a:lnSpc>
              <a:buFont typeface="Arial"/>
              <a:buChar char="•"/>
            </a:pPr>
            <a:r>
              <a:rPr lang="en-US" sz="3566">
                <a:solidFill>
                  <a:srgbClr val="FFFFFF"/>
                </a:solidFill>
                <a:latin typeface="Canva Sans"/>
              </a:rPr>
              <a:t>Goal-driven approach where a list of goals determines which rules are selected and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DAFyzZnasCk</dc:identifier>
  <dcterms:modified xsi:type="dcterms:W3CDTF">2011-08-01T06:04:30Z</dcterms:modified>
  <cp:revision>1</cp:revision>
  <dc:title>Forward and Backward Chaining</dc:title>
</cp:coreProperties>
</file>