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4"/>
    <p:sldId id="257" r:id="rId35"/>
    <p:sldId id="258" r:id="rId36"/>
    <p:sldId id="259" r:id="rId37"/>
    <p:sldId id="260" r:id="rId38"/>
    <p:sldId id="261" r:id="rId39"/>
    <p:sldId id="262" r:id="rId40"/>
    <p:sldId id="263" r:id="rId41"/>
    <p:sldId id="264" r:id="rId42"/>
    <p:sldId id="265" r:id="rId43"/>
    <p:sldId id="266" r:id="rId44"/>
    <p:sldId id="267" r:id="rId45"/>
    <p:sldId id="268" r:id="rId46"/>
    <p:sldId id="269" r:id="rId47"/>
    <p:sldId id="270" r:id="rId48"/>
    <p:sldId id="271" r:id="rId49"/>
    <p:sldId id="272" r:id="rId50"/>
    <p:sldId id="273" r:id="rId5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Source Serif Pro" charset="1" panose="02040603050405020204"/>
      <p:regular r:id="rId10"/>
    </p:embeddedFont>
    <p:embeddedFont>
      <p:font typeface="Source Serif Pro Bold" charset="1" panose="02040803050405020204"/>
      <p:regular r:id="rId11"/>
    </p:embeddedFont>
    <p:embeddedFont>
      <p:font typeface="Heading Now 71-78" charset="1" panose="00000000000000000000"/>
      <p:regular r:id="rId12"/>
    </p:embeddedFont>
    <p:embeddedFont>
      <p:font typeface="Heading Now 71-78 Bold" charset="1" panose="00000000000000000000"/>
      <p:regular r:id="rId13"/>
    </p:embeddedFont>
    <p:embeddedFont>
      <p:font typeface="Heading Now 71-78 Italics" charset="1" panose="00000500000000000000"/>
      <p:regular r:id="rId14"/>
    </p:embeddedFont>
    <p:embeddedFont>
      <p:font typeface="Heading Now 71-78 Bold Italics" charset="1" panose="00000800000000000000"/>
      <p:regular r:id="rId15"/>
    </p:embeddedFont>
    <p:embeddedFont>
      <p:font typeface="Canva Sans" charset="1" panose="020B0503030501040103"/>
      <p:regular r:id="rId16"/>
    </p:embeddedFont>
    <p:embeddedFont>
      <p:font typeface="Canva Sans Bold" charset="1" panose="020B0803030501040103"/>
      <p:regular r:id="rId17"/>
    </p:embeddedFont>
    <p:embeddedFont>
      <p:font typeface="Canva Sans Italics" charset="1" panose="020B0503030501040103"/>
      <p:regular r:id="rId18"/>
    </p:embeddedFont>
    <p:embeddedFont>
      <p:font typeface="Canva Sans Bold Italics" charset="1" panose="020B0803030501040103"/>
      <p:regular r:id="rId19"/>
    </p:embeddedFont>
    <p:embeddedFont>
      <p:font typeface="Canva Sans Medium" charset="1" panose="020B0603030501040103"/>
      <p:regular r:id="rId20"/>
    </p:embeddedFont>
    <p:embeddedFont>
      <p:font typeface="Canva Sans Medium Italics" charset="1" panose="020B0603030501040103"/>
      <p:regular r:id="rId21"/>
    </p:embeddedFont>
    <p:embeddedFont>
      <p:font typeface="Aileron" charset="1" panose="00000500000000000000"/>
      <p:regular r:id="rId22"/>
    </p:embeddedFont>
    <p:embeddedFont>
      <p:font typeface="Aileron Bold" charset="1" panose="00000800000000000000"/>
      <p:regular r:id="rId23"/>
    </p:embeddedFont>
    <p:embeddedFont>
      <p:font typeface="Aileron Italics" charset="1" panose="00000500000000000000"/>
      <p:regular r:id="rId24"/>
    </p:embeddedFont>
    <p:embeddedFont>
      <p:font typeface="Aileron Bold Italics" charset="1" panose="00000800000000000000"/>
      <p:regular r:id="rId25"/>
    </p:embeddedFont>
    <p:embeddedFont>
      <p:font typeface="Aileron Thin" charset="1" panose="00000300000000000000"/>
      <p:regular r:id="rId26"/>
    </p:embeddedFont>
    <p:embeddedFont>
      <p:font typeface="Aileron Thin Italics" charset="1" panose="00000300000000000000"/>
      <p:regular r:id="rId27"/>
    </p:embeddedFont>
    <p:embeddedFont>
      <p:font typeface="Aileron Light" charset="1" panose="00000400000000000000"/>
      <p:regular r:id="rId28"/>
    </p:embeddedFont>
    <p:embeddedFont>
      <p:font typeface="Aileron Light Italics" charset="1" panose="00000400000000000000"/>
      <p:regular r:id="rId29"/>
    </p:embeddedFont>
    <p:embeddedFont>
      <p:font typeface="Aileron Ultra-Bold" charset="1" panose="00000A00000000000000"/>
      <p:regular r:id="rId30"/>
    </p:embeddedFont>
    <p:embeddedFont>
      <p:font typeface="Aileron Ultra-Bold Italics" charset="1" panose="00000A00000000000000"/>
      <p:regular r:id="rId31"/>
    </p:embeddedFont>
    <p:embeddedFont>
      <p:font typeface="Aileron Heavy" charset="1" panose="00000A00000000000000"/>
      <p:regular r:id="rId32"/>
    </p:embeddedFont>
    <p:embeddedFont>
      <p:font typeface="Aileron Heavy Italics" charset="1" panose="00000A0000000000000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slides/slide1.xml" Type="http://schemas.openxmlformats.org/officeDocument/2006/relationships/slide"/><Relationship Id="rId35" Target="slides/slide2.xml" Type="http://schemas.openxmlformats.org/officeDocument/2006/relationships/slide"/><Relationship Id="rId36" Target="slides/slide3.xml" Type="http://schemas.openxmlformats.org/officeDocument/2006/relationships/slide"/><Relationship Id="rId37" Target="slides/slide4.xml" Type="http://schemas.openxmlformats.org/officeDocument/2006/relationships/slide"/><Relationship Id="rId38" Target="slides/slide5.xml" Type="http://schemas.openxmlformats.org/officeDocument/2006/relationships/slide"/><Relationship Id="rId39" Target="slides/slide6.xml" Type="http://schemas.openxmlformats.org/officeDocument/2006/relationships/slide"/><Relationship Id="rId4" Target="theme/theme1.xml" Type="http://schemas.openxmlformats.org/officeDocument/2006/relationships/theme"/><Relationship Id="rId40" Target="slides/slide7.xml" Type="http://schemas.openxmlformats.org/officeDocument/2006/relationships/slide"/><Relationship Id="rId41" Target="slides/slide8.xml" Type="http://schemas.openxmlformats.org/officeDocument/2006/relationships/slide"/><Relationship Id="rId42" Target="slides/slide9.xml" Type="http://schemas.openxmlformats.org/officeDocument/2006/relationships/slide"/><Relationship Id="rId43" Target="slides/slide10.xml" Type="http://schemas.openxmlformats.org/officeDocument/2006/relationships/slide"/><Relationship Id="rId44" Target="slides/slide11.xml" Type="http://schemas.openxmlformats.org/officeDocument/2006/relationships/slide"/><Relationship Id="rId45" Target="slides/slide12.xml" Type="http://schemas.openxmlformats.org/officeDocument/2006/relationships/slide"/><Relationship Id="rId46" Target="slides/slide13.xml" Type="http://schemas.openxmlformats.org/officeDocument/2006/relationships/slide"/><Relationship Id="rId47" Target="slides/slide14.xml" Type="http://schemas.openxmlformats.org/officeDocument/2006/relationships/slide"/><Relationship Id="rId48" Target="slides/slide15.xml" Type="http://schemas.openxmlformats.org/officeDocument/2006/relationships/slide"/><Relationship Id="rId49" Target="slides/slide16.xml" Type="http://schemas.openxmlformats.org/officeDocument/2006/relationships/slide"/><Relationship Id="rId5" Target="tableStyles.xml" Type="http://schemas.openxmlformats.org/officeDocument/2006/relationships/tableStyles"/><Relationship Id="rId50" Target="slides/slide17.xml" Type="http://schemas.openxmlformats.org/officeDocument/2006/relationships/slide"/><Relationship Id="rId51" Target="slides/slide18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gif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gif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gif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gif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3401" y="-843174"/>
            <a:ext cx="17478797" cy="11973347"/>
            <a:chOff x="0" y="0"/>
            <a:chExt cx="4639191" cy="31779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39190" cy="3177944"/>
            </a:xfrm>
            <a:custGeom>
              <a:avLst/>
              <a:gdLst/>
              <a:ahLst/>
              <a:cxnLst/>
              <a:rect r="r" b="b" t="t" l="l"/>
              <a:pathLst>
                <a:path h="3177944" w="4639190">
                  <a:moveTo>
                    <a:pt x="0" y="0"/>
                  </a:moveTo>
                  <a:lnTo>
                    <a:pt x="4639190" y="0"/>
                  </a:lnTo>
                  <a:lnTo>
                    <a:pt x="4639190" y="3177944"/>
                  </a:lnTo>
                  <a:lnTo>
                    <a:pt x="0" y="3177944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74123" y="3581791"/>
            <a:ext cx="10854391" cy="1056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49"/>
              </a:lnSpc>
              <a:spcBef>
                <a:spcPct val="0"/>
              </a:spcBef>
            </a:pPr>
            <a:r>
              <a:rPr lang="en-US" sz="7408" spc="222">
                <a:solidFill>
                  <a:srgbClr val="3EDAD8"/>
                </a:solidFill>
                <a:latin typeface="Aileron Bold"/>
              </a:rPr>
              <a:t>Inference Rules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309074" y="416739"/>
            <a:ext cx="1440249" cy="1249416"/>
          </a:xfrm>
          <a:custGeom>
            <a:avLst/>
            <a:gdLst/>
            <a:ahLst/>
            <a:cxnLst/>
            <a:rect r="r" b="b" t="t" l="l"/>
            <a:pathLst>
              <a:path h="1249416" w="1440249">
                <a:moveTo>
                  <a:pt x="0" y="0"/>
                </a:moveTo>
                <a:lnTo>
                  <a:pt x="1440249" y="0"/>
                </a:lnTo>
                <a:lnTo>
                  <a:pt x="1440249" y="1249415"/>
                </a:lnTo>
                <a:lnTo>
                  <a:pt x="0" y="12494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74123" y="298290"/>
            <a:ext cx="1243047" cy="1367865"/>
          </a:xfrm>
          <a:custGeom>
            <a:avLst/>
            <a:gdLst/>
            <a:ahLst/>
            <a:cxnLst/>
            <a:rect r="r" b="b" t="t" l="l"/>
            <a:pathLst>
              <a:path h="1367865" w="1243047">
                <a:moveTo>
                  <a:pt x="0" y="0"/>
                </a:moveTo>
                <a:lnTo>
                  <a:pt x="1243047" y="0"/>
                </a:lnTo>
                <a:lnTo>
                  <a:pt x="1243047" y="1367864"/>
                </a:lnTo>
                <a:lnTo>
                  <a:pt x="0" y="13678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670861" y="6051514"/>
            <a:ext cx="3522546" cy="931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2"/>
              </a:lnSpc>
            </a:pPr>
            <a:r>
              <a:rPr lang="en-US" sz="2694" spc="80">
                <a:solidFill>
                  <a:srgbClr val="FFFFFF"/>
                </a:solidFill>
                <a:latin typeface="Aileron"/>
              </a:rPr>
              <a:t>PRESENTED BY</a:t>
            </a:r>
          </a:p>
          <a:p>
            <a:pPr algn="ctr" marL="0" indent="0" lvl="0">
              <a:lnSpc>
                <a:spcPts val="3772"/>
              </a:lnSpc>
            </a:pPr>
            <a:r>
              <a:rPr lang="en-US" sz="2694" spc="80">
                <a:solidFill>
                  <a:srgbClr val="FFFFFF"/>
                </a:solidFill>
                <a:latin typeface="Aileron"/>
              </a:rPr>
              <a:t>DR. U. B. CHAVAN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641383" y="243236"/>
            <a:ext cx="2435696" cy="225301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341206" y="2087421"/>
            <a:ext cx="16946794" cy="9345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23"/>
              </a:lnSpc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P -&gt; Q</a:t>
            </a:r>
          </a:p>
          <a:p>
            <a:pPr>
              <a:lnSpc>
                <a:spcPts val="6223"/>
              </a:lnSpc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Q-&gt;R</a:t>
            </a:r>
          </a:p>
          <a:p>
            <a:pPr>
              <a:lnSpc>
                <a:spcPts val="6223"/>
              </a:lnSpc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      ∴P-&gt;R</a:t>
            </a:r>
          </a:p>
          <a:p>
            <a:pPr>
              <a:lnSpc>
                <a:spcPts val="6223"/>
              </a:lnSpc>
            </a:pPr>
          </a:p>
          <a:p>
            <a:pPr marL="959804" indent="-479902" lvl="1">
              <a:lnSpc>
                <a:spcPts val="6223"/>
              </a:lnSpc>
              <a:buFont typeface="Arial"/>
              <a:buChar char="•"/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“ If</a:t>
            </a:r>
            <a:r>
              <a:rPr lang="en-US" sz="4445">
                <a:solidFill>
                  <a:srgbClr val="3EDAD8"/>
                </a:solidFill>
                <a:latin typeface="Canva Sans"/>
              </a:rPr>
              <a:t> You have my Password ,</a:t>
            </a:r>
            <a:r>
              <a:rPr lang="en-US" sz="4445">
                <a:solidFill>
                  <a:srgbClr val="FFFFFF"/>
                </a:solidFill>
                <a:latin typeface="Canva Sans"/>
              </a:rPr>
              <a:t> then </a:t>
            </a:r>
            <a:r>
              <a:rPr lang="en-US" sz="4445">
                <a:solidFill>
                  <a:srgbClr val="C42528"/>
                </a:solidFill>
                <a:latin typeface="Canva Sans"/>
              </a:rPr>
              <a:t>you can open my mail.</a:t>
            </a:r>
            <a:r>
              <a:rPr lang="en-US" sz="4445">
                <a:solidFill>
                  <a:srgbClr val="FFFFFF"/>
                </a:solidFill>
                <a:latin typeface="Canva Sans"/>
              </a:rPr>
              <a:t>”    P-&gt;Q</a:t>
            </a:r>
          </a:p>
          <a:p>
            <a:pPr marL="959804" indent="-479902" lvl="1">
              <a:lnSpc>
                <a:spcPts val="6223"/>
              </a:lnSpc>
              <a:buFont typeface="Arial"/>
              <a:buChar char="•"/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 “ if </a:t>
            </a:r>
            <a:r>
              <a:rPr lang="en-US" sz="4445">
                <a:solidFill>
                  <a:srgbClr val="3EDAD8"/>
                </a:solidFill>
                <a:latin typeface="Canva Sans"/>
              </a:rPr>
              <a:t>You can open my mail , </a:t>
            </a:r>
            <a:r>
              <a:rPr lang="en-US" sz="4445">
                <a:solidFill>
                  <a:srgbClr val="FFFFFF"/>
                </a:solidFill>
                <a:latin typeface="Canva Sans"/>
              </a:rPr>
              <a:t>then </a:t>
            </a:r>
            <a:r>
              <a:rPr lang="en-US" sz="4445">
                <a:solidFill>
                  <a:srgbClr val="3EDA5C"/>
                </a:solidFill>
                <a:latin typeface="Canva Sans"/>
              </a:rPr>
              <a:t> you can delete my mails</a:t>
            </a:r>
            <a:r>
              <a:rPr lang="en-US" sz="4445">
                <a:solidFill>
                  <a:srgbClr val="FFFFFF"/>
                </a:solidFill>
                <a:latin typeface="Canva Sans"/>
              </a:rPr>
              <a:t>” Q-&gt; R</a:t>
            </a:r>
          </a:p>
          <a:p>
            <a:pPr marL="959804" indent="-479902" lvl="1">
              <a:lnSpc>
                <a:spcPts val="6223"/>
              </a:lnSpc>
              <a:buFont typeface="Arial"/>
              <a:buChar char="•"/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Therefore,</a:t>
            </a:r>
            <a:r>
              <a:rPr lang="en-US" sz="4445">
                <a:solidFill>
                  <a:srgbClr val="3EDAD8"/>
                </a:solidFill>
                <a:latin typeface="Canva Sans"/>
              </a:rPr>
              <a:t> You have my Password </a:t>
            </a:r>
            <a:r>
              <a:rPr lang="en-US" sz="4445">
                <a:solidFill>
                  <a:srgbClr val="FFFFFF"/>
                </a:solidFill>
                <a:latin typeface="Canva Sans"/>
              </a:rPr>
              <a:t>,then  </a:t>
            </a:r>
            <a:r>
              <a:rPr lang="en-US" sz="4445">
                <a:solidFill>
                  <a:srgbClr val="C42528"/>
                </a:solidFill>
                <a:latin typeface="Canva Sans"/>
              </a:rPr>
              <a:t>you can delete my mails</a:t>
            </a:r>
            <a:r>
              <a:rPr lang="en-US" sz="4445">
                <a:solidFill>
                  <a:srgbClr val="FFFFFF"/>
                </a:solidFill>
                <a:latin typeface="Canva Sans"/>
              </a:rPr>
              <a:t>.    P-&gt; R</a:t>
            </a:r>
          </a:p>
          <a:p>
            <a:pPr>
              <a:lnSpc>
                <a:spcPts val="6223"/>
              </a:lnSpc>
            </a:pPr>
          </a:p>
          <a:p>
            <a:pPr>
              <a:lnSpc>
                <a:spcPts val="6223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566213" y="711616"/>
            <a:ext cx="12349131" cy="1180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97"/>
              </a:lnSpc>
            </a:pPr>
            <a:r>
              <a:rPr lang="en-US" sz="7747" spc="-232">
                <a:solidFill>
                  <a:srgbClr val="3EDAD8"/>
                </a:solidFill>
                <a:latin typeface="Aileron Bold"/>
              </a:rPr>
              <a:t>3.Hypothetical Syllogism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259748" y="2163621"/>
            <a:ext cx="7087549" cy="729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78"/>
              </a:lnSpc>
              <a:spcBef>
                <a:spcPct val="0"/>
              </a:spcBef>
            </a:pPr>
            <a:r>
              <a:rPr lang="en-US" sz="4731" spc="-141">
                <a:solidFill>
                  <a:srgbClr val="FFFFFF"/>
                </a:solidFill>
                <a:latin typeface="Aileron Bold"/>
              </a:rPr>
              <a:t>[(P -&gt; Q)∧ (Q-&gt;R)] -&gt; (P-&gt;R)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806563"/>
            <a:ext cx="16946794" cy="856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23"/>
              </a:lnSpc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P ∨ Q     OR   </a:t>
            </a:r>
          </a:p>
          <a:p>
            <a:pPr>
              <a:lnSpc>
                <a:spcPts val="6223"/>
              </a:lnSpc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¬P</a:t>
            </a:r>
          </a:p>
          <a:p>
            <a:pPr>
              <a:lnSpc>
                <a:spcPts val="6223"/>
              </a:lnSpc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      ∴Q</a:t>
            </a:r>
          </a:p>
          <a:p>
            <a:pPr>
              <a:lnSpc>
                <a:spcPts val="6223"/>
              </a:lnSpc>
            </a:pPr>
          </a:p>
          <a:p>
            <a:pPr marL="959804" indent="-479902" lvl="1">
              <a:lnSpc>
                <a:spcPts val="6223"/>
              </a:lnSpc>
              <a:buFont typeface="Arial"/>
              <a:buChar char="•"/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“ </a:t>
            </a:r>
            <a:r>
              <a:rPr lang="en-US" sz="4445">
                <a:solidFill>
                  <a:srgbClr val="3EDAD8"/>
                </a:solidFill>
                <a:latin typeface="Canva Sans"/>
              </a:rPr>
              <a:t> Mobile is either Android based  ,</a:t>
            </a:r>
            <a:r>
              <a:rPr lang="en-US" sz="4445">
                <a:solidFill>
                  <a:srgbClr val="FFFFFF"/>
                </a:solidFill>
                <a:latin typeface="Canva Sans"/>
              </a:rPr>
              <a:t>  Or  </a:t>
            </a:r>
            <a:r>
              <a:rPr lang="en-US" sz="4445">
                <a:solidFill>
                  <a:srgbClr val="C42528"/>
                </a:solidFill>
                <a:latin typeface="Canva Sans"/>
              </a:rPr>
              <a:t> iOS based </a:t>
            </a:r>
            <a:r>
              <a:rPr lang="en-US" sz="4445">
                <a:solidFill>
                  <a:srgbClr val="FFFFFF"/>
                </a:solidFill>
                <a:latin typeface="Canva Sans"/>
              </a:rPr>
              <a:t>” .</a:t>
            </a:r>
          </a:p>
          <a:p>
            <a:pPr marL="959804" indent="-479902" lvl="1">
              <a:lnSpc>
                <a:spcPts val="6223"/>
              </a:lnSpc>
              <a:buFont typeface="Arial"/>
              <a:buChar char="•"/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      “ </a:t>
            </a:r>
            <a:r>
              <a:rPr lang="en-US" sz="4445">
                <a:solidFill>
                  <a:srgbClr val="C42528"/>
                </a:solidFill>
                <a:latin typeface="Canva Sans"/>
              </a:rPr>
              <a:t>Mobile is Not Android based.</a:t>
            </a:r>
            <a:r>
              <a:rPr lang="en-US" sz="4445">
                <a:solidFill>
                  <a:srgbClr val="FFFFFF"/>
                </a:solidFill>
                <a:latin typeface="Canva Sans"/>
              </a:rPr>
              <a:t>”     P∨ Q</a:t>
            </a:r>
          </a:p>
          <a:p>
            <a:pPr marL="959804" indent="-479902" lvl="1">
              <a:lnSpc>
                <a:spcPts val="6223"/>
              </a:lnSpc>
              <a:buFont typeface="Arial"/>
              <a:buChar char="•"/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 Therefore , Mobile is iOS based.       ¬P</a:t>
            </a:r>
          </a:p>
          <a:p>
            <a:pPr>
              <a:lnSpc>
                <a:spcPts val="6223"/>
              </a:lnSpc>
            </a:pPr>
            <a:r>
              <a:rPr lang="en-US" sz="4445">
                <a:solidFill>
                  <a:srgbClr val="000000"/>
                </a:solidFill>
                <a:latin typeface="Canva Sans"/>
              </a:rPr>
              <a:t>                                                                              </a:t>
            </a:r>
          </a:p>
          <a:p>
            <a:pPr>
              <a:lnSpc>
                <a:spcPts val="6223"/>
              </a:lnSpc>
            </a:pPr>
          </a:p>
          <a:p>
            <a:pPr>
              <a:lnSpc>
                <a:spcPts val="6223"/>
              </a:lnSpc>
            </a:pPr>
          </a:p>
          <a:p>
            <a:pPr>
              <a:lnSpc>
                <a:spcPts val="6223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566213" y="711616"/>
            <a:ext cx="12349131" cy="1180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97"/>
              </a:lnSpc>
            </a:pPr>
            <a:r>
              <a:rPr lang="en-US" sz="7747" spc="-232">
                <a:solidFill>
                  <a:srgbClr val="3EDAD8"/>
                </a:solidFill>
                <a:latin typeface="Aileron Bold"/>
              </a:rPr>
              <a:t>4.Disjunctive Syllogism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167549" y="1882763"/>
            <a:ext cx="472987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78"/>
              </a:lnSpc>
              <a:spcBef>
                <a:spcPct val="0"/>
              </a:spcBef>
            </a:pPr>
            <a:r>
              <a:rPr lang="en-US" sz="4731" spc="-141">
                <a:solidFill>
                  <a:srgbClr val="FFFFFF"/>
                </a:solidFill>
                <a:latin typeface="Aileron Bold"/>
              </a:rPr>
              <a:t>[(P ∨Q)∧¬ P] -&gt;Q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251112" y="1892288"/>
            <a:ext cx="3263490" cy="2215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1"/>
              </a:lnSpc>
              <a:spcBef>
                <a:spcPct val="0"/>
              </a:spcBef>
            </a:pPr>
            <a:r>
              <a:rPr lang="en-US" sz="4851" spc="-145">
                <a:solidFill>
                  <a:srgbClr val="FFFFFF"/>
                </a:solidFill>
                <a:latin typeface="Aileron Bold"/>
              </a:rPr>
              <a:t>P ∨ Q     OR   </a:t>
            </a:r>
          </a:p>
          <a:p>
            <a:pPr algn="ctr">
              <a:lnSpc>
                <a:spcPts val="5821"/>
              </a:lnSpc>
              <a:spcBef>
                <a:spcPct val="0"/>
              </a:spcBef>
            </a:pPr>
            <a:r>
              <a:rPr lang="en-US" sz="4851" spc="-145">
                <a:solidFill>
                  <a:srgbClr val="FFFFFF"/>
                </a:solidFill>
                <a:latin typeface="Aileron Bold"/>
              </a:rPr>
              <a:t>¬Q</a:t>
            </a:r>
          </a:p>
          <a:p>
            <a:pPr algn="ctr">
              <a:lnSpc>
                <a:spcPts val="5821"/>
              </a:lnSpc>
              <a:spcBef>
                <a:spcPct val="0"/>
              </a:spcBef>
            </a:pPr>
            <a:r>
              <a:rPr lang="en-US" sz="4851" spc="-145">
                <a:solidFill>
                  <a:srgbClr val="FFFFFF"/>
                </a:solidFill>
                <a:latin typeface="Aileron Bold"/>
              </a:rPr>
              <a:t>      ∴P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381366" y="7741553"/>
            <a:ext cx="1341239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33"/>
              </a:lnSpc>
              <a:spcBef>
                <a:spcPct val="0"/>
              </a:spcBef>
            </a:pPr>
            <a:r>
              <a:rPr lang="en-US" sz="6194" spc="-185">
                <a:solidFill>
                  <a:srgbClr val="FFFFFF"/>
                </a:solidFill>
                <a:latin typeface="Aileron Bold"/>
              </a:rPr>
              <a:t>∴Q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806563"/>
            <a:ext cx="16946794" cy="2315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23"/>
              </a:lnSpc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P-&gt; Q,  R-&gt;S, P∨R</a:t>
            </a:r>
          </a:p>
          <a:p>
            <a:pPr>
              <a:lnSpc>
                <a:spcPts val="6223"/>
              </a:lnSpc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      ∴ Q∨S</a:t>
            </a:r>
          </a:p>
          <a:p>
            <a:pPr>
              <a:lnSpc>
                <a:spcPts val="6223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566213" y="711616"/>
            <a:ext cx="12349131" cy="1180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97"/>
              </a:lnSpc>
            </a:pPr>
            <a:r>
              <a:rPr lang="en-US" sz="7747" spc="-232">
                <a:solidFill>
                  <a:srgbClr val="3EDAD8"/>
                </a:solidFill>
                <a:latin typeface="Aileron Bold"/>
              </a:rPr>
              <a:t>5.Constructive Dilemma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036795"/>
            <a:ext cx="17851501" cy="3878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23"/>
              </a:lnSpc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“If </a:t>
            </a:r>
            <a:r>
              <a:rPr lang="en-US" sz="4445">
                <a:solidFill>
                  <a:srgbClr val="C42528"/>
                </a:solidFill>
                <a:latin typeface="Canva Sans"/>
              </a:rPr>
              <a:t>it rains</a:t>
            </a:r>
            <a:r>
              <a:rPr lang="en-US" sz="4445">
                <a:solidFill>
                  <a:srgbClr val="FFFFFF"/>
                </a:solidFill>
                <a:latin typeface="Canva Sans"/>
              </a:rPr>
              <a:t>, </a:t>
            </a:r>
            <a:r>
              <a:rPr lang="en-US" sz="4445">
                <a:solidFill>
                  <a:srgbClr val="3EDAD8"/>
                </a:solidFill>
                <a:latin typeface="Canva Sans"/>
              </a:rPr>
              <a:t>I will take a leave</a:t>
            </a:r>
            <a:r>
              <a:rPr lang="en-US" sz="4445">
                <a:solidFill>
                  <a:srgbClr val="FFFFFF"/>
                </a:solidFill>
                <a:latin typeface="Canva Sans"/>
              </a:rPr>
              <a:t>”, ( P-&gt; Q)</a:t>
            </a:r>
          </a:p>
          <a:p>
            <a:pPr>
              <a:lnSpc>
                <a:spcPts val="6223"/>
              </a:lnSpc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“If </a:t>
            </a:r>
            <a:r>
              <a:rPr lang="en-US" sz="4445">
                <a:solidFill>
                  <a:srgbClr val="3EDA5C"/>
                </a:solidFill>
                <a:latin typeface="Canva Sans"/>
              </a:rPr>
              <a:t>it is hot outside</a:t>
            </a:r>
            <a:r>
              <a:rPr lang="en-US" sz="4445">
                <a:solidFill>
                  <a:srgbClr val="FFFFFF"/>
                </a:solidFill>
                <a:latin typeface="Canva Sans"/>
              </a:rPr>
              <a:t>,  </a:t>
            </a:r>
            <a:r>
              <a:rPr lang="en-US" sz="4445">
                <a:solidFill>
                  <a:srgbClr val="EF19C6"/>
                </a:solidFill>
                <a:latin typeface="Canva Sans"/>
              </a:rPr>
              <a:t>i will go for shower”</a:t>
            </a:r>
            <a:r>
              <a:rPr lang="en-US" sz="4445">
                <a:solidFill>
                  <a:srgbClr val="FFFFFF"/>
                </a:solidFill>
                <a:latin typeface="Canva Sans"/>
              </a:rPr>
              <a:t> , ( R-&gt;S)</a:t>
            </a:r>
          </a:p>
          <a:p>
            <a:pPr>
              <a:lnSpc>
                <a:spcPts val="6223"/>
              </a:lnSpc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“ Either</a:t>
            </a:r>
            <a:r>
              <a:rPr lang="en-US" sz="4445">
                <a:solidFill>
                  <a:srgbClr val="C42528"/>
                </a:solidFill>
                <a:latin typeface="Canva Sans"/>
              </a:rPr>
              <a:t> it  rains</a:t>
            </a:r>
            <a:r>
              <a:rPr lang="en-US" sz="4445">
                <a:solidFill>
                  <a:srgbClr val="FFFFFF"/>
                </a:solidFill>
                <a:latin typeface="Canva Sans"/>
              </a:rPr>
              <a:t> or  </a:t>
            </a:r>
            <a:r>
              <a:rPr lang="en-US" sz="4445">
                <a:solidFill>
                  <a:srgbClr val="3EDA5C"/>
                </a:solidFill>
                <a:latin typeface="Canva Sans"/>
              </a:rPr>
              <a:t>it is hot outside</a:t>
            </a:r>
            <a:r>
              <a:rPr lang="en-US" sz="4445">
                <a:solidFill>
                  <a:srgbClr val="FFFFFF"/>
                </a:solidFill>
                <a:latin typeface="Canva Sans"/>
              </a:rPr>
              <a:t>”, (P∨R)</a:t>
            </a:r>
          </a:p>
          <a:p>
            <a:pPr>
              <a:lnSpc>
                <a:spcPts val="6223"/>
              </a:lnSpc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   </a:t>
            </a:r>
          </a:p>
          <a:p>
            <a:pPr>
              <a:lnSpc>
                <a:spcPts val="6223"/>
              </a:lnSpc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  Therefore -” </a:t>
            </a:r>
            <a:r>
              <a:rPr lang="en-US" sz="4445">
                <a:solidFill>
                  <a:srgbClr val="3EDAD8"/>
                </a:solidFill>
                <a:latin typeface="Canva Sans"/>
              </a:rPr>
              <a:t>I will take a leave</a:t>
            </a:r>
            <a:r>
              <a:rPr lang="en-US" sz="4445">
                <a:solidFill>
                  <a:srgbClr val="FFFFFF"/>
                </a:solidFill>
                <a:latin typeface="Canva Sans"/>
              </a:rPr>
              <a:t> or </a:t>
            </a:r>
            <a:r>
              <a:rPr lang="en-US" sz="4445">
                <a:solidFill>
                  <a:srgbClr val="EF19C6"/>
                </a:solidFill>
                <a:latin typeface="Canva Sans"/>
              </a:rPr>
              <a:t>i will go for a shower</a:t>
            </a:r>
            <a:r>
              <a:rPr lang="en-US" sz="4445">
                <a:solidFill>
                  <a:srgbClr val="FFFFFF"/>
                </a:solidFill>
                <a:latin typeface="Canva Sans"/>
              </a:rPr>
              <a:t>”, ( Q∨S)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806563"/>
            <a:ext cx="16946794" cy="2315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23"/>
              </a:lnSpc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P-&gt; Q,  R-&gt;S, ¬Q∨¬S</a:t>
            </a:r>
          </a:p>
          <a:p>
            <a:pPr>
              <a:lnSpc>
                <a:spcPts val="6223"/>
              </a:lnSpc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      ∴ ¬P∨¬R</a:t>
            </a:r>
          </a:p>
          <a:p>
            <a:pPr>
              <a:lnSpc>
                <a:spcPts val="6223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566213" y="711616"/>
            <a:ext cx="12349131" cy="1180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97"/>
              </a:lnSpc>
            </a:pPr>
            <a:r>
              <a:rPr lang="en-US" sz="7747" spc="-232">
                <a:solidFill>
                  <a:srgbClr val="3EDAD8"/>
                </a:solidFill>
                <a:latin typeface="Aileron Bold"/>
              </a:rPr>
              <a:t>6.Destructive Dilemma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036795"/>
            <a:ext cx="17851501" cy="4659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23"/>
              </a:lnSpc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“If </a:t>
            </a:r>
            <a:r>
              <a:rPr lang="en-US" sz="4445">
                <a:solidFill>
                  <a:srgbClr val="C42528"/>
                </a:solidFill>
                <a:latin typeface="Canva Sans"/>
              </a:rPr>
              <a:t>it rains</a:t>
            </a:r>
            <a:r>
              <a:rPr lang="en-US" sz="4445">
                <a:solidFill>
                  <a:srgbClr val="FFFFFF"/>
                </a:solidFill>
                <a:latin typeface="Canva Sans"/>
              </a:rPr>
              <a:t>, </a:t>
            </a:r>
            <a:r>
              <a:rPr lang="en-US" sz="4445">
                <a:solidFill>
                  <a:srgbClr val="3EDAD8"/>
                </a:solidFill>
                <a:latin typeface="Canva Sans"/>
              </a:rPr>
              <a:t>I will take a leave</a:t>
            </a:r>
            <a:r>
              <a:rPr lang="en-US" sz="4445">
                <a:solidFill>
                  <a:srgbClr val="FFFFFF"/>
                </a:solidFill>
                <a:latin typeface="Canva Sans"/>
              </a:rPr>
              <a:t>”, ( P-&gt; Q)</a:t>
            </a:r>
          </a:p>
          <a:p>
            <a:pPr>
              <a:lnSpc>
                <a:spcPts val="6223"/>
              </a:lnSpc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“If </a:t>
            </a:r>
            <a:r>
              <a:rPr lang="en-US" sz="4445">
                <a:solidFill>
                  <a:srgbClr val="3EDA5C"/>
                </a:solidFill>
                <a:latin typeface="Canva Sans"/>
              </a:rPr>
              <a:t>it is hot outside</a:t>
            </a:r>
            <a:r>
              <a:rPr lang="en-US" sz="4445">
                <a:solidFill>
                  <a:srgbClr val="FFFFFF"/>
                </a:solidFill>
                <a:latin typeface="Canva Sans"/>
              </a:rPr>
              <a:t>,  </a:t>
            </a:r>
            <a:r>
              <a:rPr lang="en-US" sz="4445">
                <a:solidFill>
                  <a:srgbClr val="EF19C6"/>
                </a:solidFill>
                <a:latin typeface="Canva Sans"/>
              </a:rPr>
              <a:t>i will go for shower”</a:t>
            </a:r>
            <a:r>
              <a:rPr lang="en-US" sz="4445">
                <a:solidFill>
                  <a:srgbClr val="FFFFFF"/>
                </a:solidFill>
                <a:latin typeface="Canva Sans"/>
              </a:rPr>
              <a:t> , ( R-&gt;S)</a:t>
            </a:r>
          </a:p>
          <a:p>
            <a:pPr>
              <a:lnSpc>
                <a:spcPts val="6223"/>
              </a:lnSpc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“ I will not take a leave or i will not go for a shower”, (¬Q∨¬S)</a:t>
            </a:r>
          </a:p>
          <a:p>
            <a:pPr>
              <a:lnSpc>
                <a:spcPts val="6223"/>
              </a:lnSpc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   </a:t>
            </a:r>
          </a:p>
          <a:p>
            <a:pPr>
              <a:lnSpc>
                <a:spcPts val="6223"/>
              </a:lnSpc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  Therefore -” Either</a:t>
            </a:r>
            <a:r>
              <a:rPr lang="en-US" sz="4445">
                <a:solidFill>
                  <a:srgbClr val="3EDAD8"/>
                </a:solidFill>
                <a:latin typeface="Canva Sans"/>
              </a:rPr>
              <a:t> </a:t>
            </a:r>
            <a:r>
              <a:rPr lang="en-US" sz="4445">
                <a:solidFill>
                  <a:srgbClr val="C42528"/>
                </a:solidFill>
                <a:latin typeface="Canva Sans"/>
              </a:rPr>
              <a:t>it does not rain</a:t>
            </a:r>
            <a:r>
              <a:rPr lang="en-US" sz="4445">
                <a:solidFill>
                  <a:srgbClr val="3EDAD8"/>
                </a:solidFill>
                <a:latin typeface="Canva Sans"/>
              </a:rPr>
              <a:t> or </a:t>
            </a:r>
            <a:r>
              <a:rPr lang="en-US" sz="4445">
                <a:solidFill>
                  <a:srgbClr val="3EDA5C"/>
                </a:solidFill>
                <a:latin typeface="Canva Sans"/>
              </a:rPr>
              <a:t>it is not hot outside</a:t>
            </a:r>
            <a:r>
              <a:rPr lang="en-US" sz="4445">
                <a:solidFill>
                  <a:srgbClr val="FFFFFF"/>
                </a:solidFill>
                <a:latin typeface="Canva Sans"/>
              </a:rPr>
              <a:t>”, ( ¬P∨¬R)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806563"/>
            <a:ext cx="3343882" cy="2315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23"/>
              </a:lnSpc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             P</a:t>
            </a:r>
          </a:p>
          <a:p>
            <a:pPr>
              <a:lnSpc>
                <a:spcPts val="6223"/>
              </a:lnSpc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      ∴ P∨Q</a:t>
            </a:r>
          </a:p>
          <a:p>
            <a:pPr>
              <a:lnSpc>
                <a:spcPts val="6223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566213" y="711616"/>
            <a:ext cx="12349131" cy="1180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97"/>
              </a:lnSpc>
            </a:pPr>
            <a:r>
              <a:rPr lang="en-US" sz="7747" spc="-232">
                <a:solidFill>
                  <a:srgbClr val="3EDAD8"/>
                </a:solidFill>
                <a:latin typeface="Aileron Bold"/>
              </a:rPr>
              <a:t>7.Addition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029200"/>
            <a:ext cx="15483621" cy="2983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234781" indent="-617390" lvl="1">
              <a:lnSpc>
                <a:spcPts val="8006"/>
              </a:lnSpc>
              <a:buFont typeface="Arial"/>
              <a:buChar char="•"/>
            </a:pPr>
            <a:r>
              <a:rPr lang="en-US" sz="5719">
                <a:solidFill>
                  <a:srgbClr val="C42528"/>
                </a:solidFill>
                <a:latin typeface="Canva Sans"/>
              </a:rPr>
              <a:t>Its sunny today     </a:t>
            </a:r>
          </a:p>
          <a:p>
            <a:pPr marL="1234781" indent="-617390" lvl="1">
              <a:lnSpc>
                <a:spcPts val="8006"/>
              </a:lnSpc>
              <a:buFont typeface="Arial"/>
              <a:buChar char="•"/>
            </a:pPr>
            <a:r>
              <a:rPr lang="en-US" sz="5719">
                <a:solidFill>
                  <a:srgbClr val="3EDAD8"/>
                </a:solidFill>
                <a:latin typeface="Canva Sans"/>
              </a:rPr>
              <a:t>Nakita plays tennis</a:t>
            </a:r>
          </a:p>
          <a:p>
            <a:pPr marL="1234781" indent="-617390" lvl="1">
              <a:lnSpc>
                <a:spcPts val="8006"/>
              </a:lnSpc>
              <a:buFont typeface="Arial"/>
              <a:buChar char="•"/>
            </a:pPr>
            <a:r>
              <a:rPr lang="en-US" sz="5719">
                <a:solidFill>
                  <a:srgbClr val="C42528"/>
                </a:solidFill>
                <a:latin typeface="Canva Sans"/>
              </a:rPr>
              <a:t>Its sunny today</a:t>
            </a:r>
            <a:r>
              <a:rPr lang="en-US" sz="5719">
                <a:solidFill>
                  <a:srgbClr val="FFFFFF"/>
                </a:solidFill>
                <a:latin typeface="Canva Sans"/>
              </a:rPr>
              <a:t> or </a:t>
            </a:r>
            <a:r>
              <a:rPr lang="en-US" sz="5719">
                <a:solidFill>
                  <a:srgbClr val="3EDAD8"/>
                </a:solidFill>
                <a:latin typeface="Canva Sans"/>
              </a:rPr>
              <a:t>it may rain</a:t>
            </a:r>
            <a:r>
              <a:rPr lang="en-US" sz="5719">
                <a:solidFill>
                  <a:srgbClr val="FFFFFF"/>
                </a:solidFill>
                <a:latin typeface="Canva Sans"/>
              </a:rPr>
              <a:t>  P </a:t>
            </a:r>
            <a:r>
              <a:rPr lang="en-US" sz="5719">
                <a:solidFill>
                  <a:srgbClr val="FFFFFF"/>
                </a:solidFill>
                <a:latin typeface="Canva Sans Medium"/>
              </a:rPr>
              <a:t>∨ Q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166824" y="1806563"/>
            <a:ext cx="3379995" cy="2315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23"/>
              </a:lnSpc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  P-&gt;( P∨Q)</a:t>
            </a:r>
          </a:p>
          <a:p>
            <a:pPr>
              <a:lnSpc>
                <a:spcPts val="6223"/>
              </a:lnSpc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      </a:t>
            </a:r>
          </a:p>
          <a:p>
            <a:pPr>
              <a:lnSpc>
                <a:spcPts val="6223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806563"/>
            <a:ext cx="3343882" cy="2315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23"/>
              </a:lnSpc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        P∧Q</a:t>
            </a:r>
          </a:p>
          <a:p>
            <a:pPr>
              <a:lnSpc>
                <a:spcPts val="6223"/>
              </a:lnSpc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      ∴ P</a:t>
            </a:r>
          </a:p>
          <a:p>
            <a:pPr>
              <a:lnSpc>
                <a:spcPts val="6223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566213" y="711616"/>
            <a:ext cx="12349131" cy="1180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97"/>
              </a:lnSpc>
            </a:pPr>
            <a:r>
              <a:rPr lang="en-US" sz="7747" spc="-232">
                <a:solidFill>
                  <a:srgbClr val="3EDAD8"/>
                </a:solidFill>
                <a:latin typeface="Aileron Bold"/>
              </a:rPr>
              <a:t>8.Simplification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95877" y="5485867"/>
            <a:ext cx="8243295" cy="2983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234781" indent="-617390" lvl="1">
              <a:lnSpc>
                <a:spcPts val="8006"/>
              </a:lnSpc>
              <a:buFont typeface="Arial"/>
              <a:buChar char="•"/>
            </a:pPr>
            <a:r>
              <a:rPr lang="en-US" sz="5719">
                <a:solidFill>
                  <a:srgbClr val="C42528"/>
                </a:solidFill>
                <a:latin typeface="Canva Sans"/>
              </a:rPr>
              <a:t>Vivin plays Football</a:t>
            </a:r>
          </a:p>
          <a:p>
            <a:pPr marL="1234781" indent="-617390" lvl="1">
              <a:lnSpc>
                <a:spcPts val="8006"/>
              </a:lnSpc>
              <a:buFont typeface="Arial"/>
              <a:buChar char="•"/>
            </a:pPr>
            <a:r>
              <a:rPr lang="en-US" sz="5719">
                <a:solidFill>
                  <a:srgbClr val="3EDAD8"/>
                </a:solidFill>
                <a:latin typeface="Canva Sans"/>
              </a:rPr>
              <a:t>It may rain today  </a:t>
            </a:r>
          </a:p>
          <a:p>
            <a:pPr>
              <a:lnSpc>
                <a:spcPts val="8006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7454002" y="2082605"/>
            <a:ext cx="10391472" cy="2315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23"/>
              </a:lnSpc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  ( P∧Q)-&gt;P  OR    (P∧Q)-&gt;Q</a:t>
            </a:r>
          </a:p>
          <a:p>
            <a:pPr>
              <a:lnSpc>
                <a:spcPts val="6223"/>
              </a:lnSpc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      </a:t>
            </a:r>
          </a:p>
          <a:p>
            <a:pPr>
              <a:lnSpc>
                <a:spcPts val="6223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669043" y="1806563"/>
            <a:ext cx="3343882" cy="2315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23"/>
              </a:lnSpc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         P∧Q</a:t>
            </a:r>
          </a:p>
          <a:p>
            <a:pPr>
              <a:lnSpc>
                <a:spcPts val="6223"/>
              </a:lnSpc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      ∴ Q</a:t>
            </a:r>
          </a:p>
          <a:p>
            <a:pPr>
              <a:lnSpc>
                <a:spcPts val="6223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939172" y="5833914"/>
            <a:ext cx="3343882" cy="2315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23"/>
              </a:lnSpc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        P∧Q</a:t>
            </a:r>
          </a:p>
          <a:p>
            <a:pPr>
              <a:lnSpc>
                <a:spcPts val="6223"/>
              </a:lnSpc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      ∴ P</a:t>
            </a:r>
          </a:p>
          <a:p>
            <a:pPr>
              <a:lnSpc>
                <a:spcPts val="6223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3441797" y="5833914"/>
            <a:ext cx="3343882" cy="2315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23"/>
              </a:lnSpc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         P∧Q</a:t>
            </a:r>
          </a:p>
          <a:p>
            <a:pPr>
              <a:lnSpc>
                <a:spcPts val="6223"/>
              </a:lnSpc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      ∴ Q</a:t>
            </a:r>
          </a:p>
          <a:p>
            <a:pPr>
              <a:lnSpc>
                <a:spcPts val="6223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806563"/>
            <a:ext cx="4119345" cy="3097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23"/>
              </a:lnSpc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             P</a:t>
            </a:r>
          </a:p>
          <a:p>
            <a:pPr>
              <a:lnSpc>
                <a:spcPts val="6223"/>
              </a:lnSpc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             Q</a:t>
            </a:r>
          </a:p>
          <a:p>
            <a:pPr>
              <a:lnSpc>
                <a:spcPts val="6223"/>
              </a:lnSpc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           ∴  P∧Q</a:t>
            </a:r>
          </a:p>
          <a:p>
            <a:pPr>
              <a:lnSpc>
                <a:spcPts val="6223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566213" y="711616"/>
            <a:ext cx="12349131" cy="1180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97"/>
              </a:lnSpc>
            </a:pPr>
            <a:r>
              <a:rPr lang="en-US" sz="7747" spc="-232">
                <a:solidFill>
                  <a:srgbClr val="3EDAD8"/>
                </a:solidFill>
                <a:latin typeface="Aileron Bold"/>
              </a:rPr>
              <a:t>9.Conjunction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029200"/>
            <a:ext cx="9725546" cy="4264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541"/>
              </a:lnSpc>
            </a:pPr>
            <a:r>
              <a:rPr lang="en-US" sz="6100">
                <a:solidFill>
                  <a:srgbClr val="C42528"/>
                </a:solidFill>
                <a:latin typeface="Canva Sans"/>
              </a:rPr>
              <a:t>Vivin plays Football  P</a:t>
            </a:r>
          </a:p>
          <a:p>
            <a:pPr>
              <a:lnSpc>
                <a:spcPts val="8541"/>
              </a:lnSpc>
            </a:pPr>
            <a:r>
              <a:rPr lang="en-US" sz="6100">
                <a:solidFill>
                  <a:srgbClr val="3EDAD8"/>
                </a:solidFill>
                <a:latin typeface="Canva Sans"/>
              </a:rPr>
              <a:t>Nakita plays tennis</a:t>
            </a:r>
            <a:r>
              <a:rPr lang="en-US" sz="6100">
                <a:solidFill>
                  <a:srgbClr val="3EDAD8"/>
                </a:solidFill>
                <a:latin typeface="Canva Sans"/>
              </a:rPr>
              <a:t>  Q      </a:t>
            </a:r>
          </a:p>
          <a:p>
            <a:pPr>
              <a:lnSpc>
                <a:spcPts val="8541"/>
              </a:lnSpc>
            </a:pPr>
          </a:p>
          <a:p>
            <a:pPr>
              <a:lnSpc>
                <a:spcPts val="8541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8094195" y="1806563"/>
            <a:ext cx="8675190" cy="753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23"/>
              </a:lnSpc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( P ∧ Q ) -&gt; P   OR  ( P∧Q) -&gt; Q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500422" y="6175931"/>
            <a:ext cx="4119345" cy="753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23"/>
              </a:lnSpc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∴P∧ Q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5590" y="1701427"/>
            <a:ext cx="3167475" cy="2973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85"/>
              </a:lnSpc>
            </a:pPr>
            <a:r>
              <a:rPr lang="en-US" sz="3418">
                <a:solidFill>
                  <a:srgbClr val="FFFFFF"/>
                </a:solidFill>
                <a:latin typeface="Canva Sans"/>
              </a:rPr>
              <a:t>             P∨Q</a:t>
            </a:r>
          </a:p>
          <a:p>
            <a:pPr>
              <a:lnSpc>
                <a:spcPts val="4785"/>
              </a:lnSpc>
            </a:pPr>
            <a:r>
              <a:rPr lang="en-US" sz="3418">
                <a:solidFill>
                  <a:srgbClr val="FFFFFF"/>
                </a:solidFill>
                <a:latin typeface="Canva Sans"/>
              </a:rPr>
              <a:t>            ¬P∨R</a:t>
            </a:r>
          </a:p>
          <a:p>
            <a:pPr>
              <a:lnSpc>
                <a:spcPts val="4785"/>
              </a:lnSpc>
            </a:pPr>
            <a:r>
              <a:rPr lang="en-US" sz="3418">
                <a:solidFill>
                  <a:srgbClr val="FFFFFF"/>
                </a:solidFill>
                <a:latin typeface="Canva Sans"/>
              </a:rPr>
              <a:t>              ∴ Q∨R</a:t>
            </a:r>
          </a:p>
          <a:p>
            <a:pPr>
              <a:lnSpc>
                <a:spcPts val="4785"/>
              </a:lnSpc>
            </a:pPr>
            <a:r>
              <a:rPr lang="en-US" sz="3418">
                <a:solidFill>
                  <a:srgbClr val="FFFFFF"/>
                </a:solidFill>
                <a:latin typeface="Canva Sans"/>
              </a:rPr>
              <a:t>             </a:t>
            </a:r>
          </a:p>
          <a:p>
            <a:pPr>
              <a:lnSpc>
                <a:spcPts val="4785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-312825" y="0"/>
            <a:ext cx="12349131" cy="1180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97"/>
              </a:lnSpc>
            </a:pPr>
            <a:r>
              <a:rPr lang="en-US" sz="7747" spc="-232">
                <a:solidFill>
                  <a:srgbClr val="3EDAD8"/>
                </a:solidFill>
                <a:latin typeface="Aileron Bold"/>
              </a:rPr>
              <a:t>10.Resolution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98968" y="4058642"/>
            <a:ext cx="17289032" cy="8283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17075" indent="-408538" lvl="1">
              <a:lnSpc>
                <a:spcPts val="5298"/>
              </a:lnSpc>
              <a:buFont typeface="Arial"/>
              <a:buChar char="•"/>
            </a:pPr>
            <a:r>
              <a:rPr lang="en-US" sz="3784">
                <a:solidFill>
                  <a:srgbClr val="FFFFFF"/>
                </a:solidFill>
                <a:latin typeface="Canva Sans"/>
              </a:rPr>
              <a:t> Resolution is an inference rule that is both SOUND and COMPLETE</a:t>
            </a:r>
          </a:p>
          <a:p>
            <a:pPr marL="817075" indent="-408538" lvl="1">
              <a:lnSpc>
                <a:spcPts val="5298"/>
              </a:lnSpc>
              <a:buFont typeface="Arial"/>
              <a:buChar char="•"/>
            </a:pPr>
            <a:r>
              <a:rPr lang="en-US" sz="3784">
                <a:solidFill>
                  <a:srgbClr val="FFFFFF"/>
                </a:solidFill>
                <a:latin typeface="Canva Sans"/>
              </a:rPr>
              <a:t>SOUND= only true facts ( logical consequences) are inferred</a:t>
            </a:r>
          </a:p>
          <a:p>
            <a:pPr marL="817075" indent="-408538" lvl="1">
              <a:lnSpc>
                <a:spcPts val="5298"/>
              </a:lnSpc>
              <a:buFont typeface="Arial"/>
              <a:buChar char="•"/>
            </a:pPr>
            <a:r>
              <a:rPr lang="en-US" sz="3784">
                <a:solidFill>
                  <a:srgbClr val="FFFFFF"/>
                </a:solidFill>
                <a:latin typeface="Canva Sans"/>
              </a:rPr>
              <a:t>COMPLETE= ALL facts that follow CAN be inferred</a:t>
            </a:r>
          </a:p>
          <a:p>
            <a:pPr marL="817075" indent="-408538" lvl="1">
              <a:lnSpc>
                <a:spcPts val="5298"/>
              </a:lnSpc>
              <a:buFont typeface="Arial"/>
              <a:buChar char="•"/>
            </a:pPr>
            <a:r>
              <a:rPr lang="en-US" sz="3784">
                <a:solidFill>
                  <a:srgbClr val="FFFFFF"/>
                </a:solidFill>
                <a:latin typeface="Canva Sans"/>
              </a:rPr>
              <a:t>Basically , resolution is a CANCELLING method:</a:t>
            </a:r>
          </a:p>
          <a:p>
            <a:pPr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</a:rPr>
              <a:t>          </a:t>
            </a:r>
            <a:r>
              <a:rPr lang="en-US" sz="3784">
                <a:solidFill>
                  <a:srgbClr val="C42528"/>
                </a:solidFill>
                <a:latin typeface="Canva Sans"/>
              </a:rPr>
              <a:t> given: A OR B</a:t>
            </a:r>
          </a:p>
          <a:p>
            <a:pPr>
              <a:lnSpc>
                <a:spcPts val="5298"/>
              </a:lnSpc>
            </a:pPr>
            <a:r>
              <a:rPr lang="en-US" sz="3784">
                <a:solidFill>
                  <a:srgbClr val="C42528"/>
                </a:solidFill>
                <a:latin typeface="Canva Sans"/>
              </a:rPr>
              <a:t>                        NOT A OR C</a:t>
            </a:r>
          </a:p>
          <a:p>
            <a:pPr>
              <a:lnSpc>
                <a:spcPts val="5298"/>
              </a:lnSpc>
            </a:pPr>
            <a:r>
              <a:rPr lang="en-US" sz="3784">
                <a:solidFill>
                  <a:srgbClr val="C42528"/>
                </a:solidFill>
                <a:latin typeface="Canva Sans"/>
              </a:rPr>
              <a:t>          infer :  B OR C</a:t>
            </a:r>
          </a:p>
          <a:p>
            <a:pPr marL="817075" indent="-408538" lvl="1">
              <a:lnSpc>
                <a:spcPts val="5298"/>
              </a:lnSpc>
              <a:buFont typeface="Arial"/>
              <a:buChar char="•"/>
            </a:pPr>
            <a:r>
              <a:rPr lang="en-US" sz="3784">
                <a:solidFill>
                  <a:srgbClr val="FFFFFF"/>
                </a:solidFill>
                <a:latin typeface="Canva Sans"/>
              </a:rPr>
              <a:t>A snd NOT A “ cancelled” each other</a:t>
            </a:r>
          </a:p>
          <a:p>
            <a:pPr>
              <a:lnSpc>
                <a:spcPts val="5298"/>
              </a:lnSpc>
            </a:pPr>
          </a:p>
          <a:p>
            <a:pPr>
              <a:lnSpc>
                <a:spcPts val="5298"/>
              </a:lnSpc>
            </a:pPr>
          </a:p>
          <a:p>
            <a:pPr>
              <a:lnSpc>
                <a:spcPts val="6558"/>
              </a:lnSpc>
            </a:pPr>
          </a:p>
          <a:p>
            <a:pPr>
              <a:lnSpc>
                <a:spcPts val="6558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8094195" y="1806563"/>
            <a:ext cx="8675190" cy="753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23"/>
              </a:lnSpc>
            </a:pPr>
            <a:r>
              <a:rPr lang="en-US" sz="4445">
                <a:solidFill>
                  <a:srgbClr val="FFFFFF"/>
                </a:solidFill>
                <a:latin typeface="Canva Sans"/>
              </a:rPr>
              <a:t>[( P ∨)Q ) ∧ ( P∨R) -&gt; (Q∨R)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87166" y="3065625"/>
            <a:ext cx="12201482" cy="2106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255"/>
              </a:lnSpc>
              <a:spcBef>
                <a:spcPct val="0"/>
              </a:spcBef>
            </a:pPr>
            <a:r>
              <a:rPr lang="en-US" sz="13665" spc="-737" u="none">
                <a:solidFill>
                  <a:srgbClr val="FFFFFF"/>
                </a:solidFill>
                <a:latin typeface="Heading Now 71-78"/>
              </a:rPr>
              <a:t>Thank You!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214600" y="0"/>
            <a:ext cx="3073400" cy="10287000"/>
            <a:chOff x="0" y="0"/>
            <a:chExt cx="809455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09455" cy="2709333"/>
            </a:xfrm>
            <a:custGeom>
              <a:avLst/>
              <a:gdLst/>
              <a:ahLst/>
              <a:cxnLst/>
              <a:rect r="r" b="b" t="t" l="l"/>
              <a:pathLst>
                <a:path h="2709333" w="809455">
                  <a:moveTo>
                    <a:pt x="0" y="0"/>
                  </a:moveTo>
                  <a:lnTo>
                    <a:pt x="809455" y="0"/>
                  </a:lnTo>
                  <a:lnTo>
                    <a:pt x="80945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809455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15181263" y="-44"/>
            <a:ext cx="19050" cy="10287000"/>
          </a:xfrm>
          <a:prstGeom prst="line">
            <a:avLst/>
          </a:prstGeom>
          <a:ln cap="flat" w="47625">
            <a:solidFill>
              <a:srgbClr val="ABABA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0" y="7597295"/>
            <a:ext cx="18288000" cy="75501"/>
          </a:xfrm>
          <a:prstGeom prst="line">
            <a:avLst/>
          </a:prstGeom>
          <a:ln cap="flat" w="38100">
            <a:solidFill>
              <a:srgbClr val="3EDAD8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92500" y="10137246"/>
            <a:ext cx="2283181" cy="167947"/>
            <a:chOff x="0" y="0"/>
            <a:chExt cx="601332" cy="442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1332" cy="44233"/>
            </a:xfrm>
            <a:custGeom>
              <a:avLst/>
              <a:gdLst/>
              <a:ahLst/>
              <a:cxnLst/>
              <a:rect r="r" b="b" t="t" l="l"/>
              <a:pathLst>
                <a:path h="44233" w="601332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6192500" cy="172508"/>
            <a:chOff x="0" y="0"/>
            <a:chExt cx="4264691" cy="454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64691" cy="45434"/>
            </a:xfrm>
            <a:custGeom>
              <a:avLst/>
              <a:gdLst/>
              <a:ahLst/>
              <a:cxnLst/>
              <a:rect r="r" b="b" t="t" l="l"/>
              <a:pathLst>
                <a:path h="45434" w="4264691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680190"/>
            <a:ext cx="16579064" cy="1015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9"/>
              </a:lnSpc>
            </a:pPr>
            <a:r>
              <a:rPr lang="en-US" sz="6299" spc="188">
                <a:solidFill>
                  <a:srgbClr val="3EDAD8"/>
                </a:solidFill>
                <a:latin typeface="Aileron Heavy"/>
              </a:rPr>
              <a:t>Inference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2152756"/>
            <a:ext cx="18020201" cy="8997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40"/>
              </a:lnSpc>
            </a:pPr>
          </a:p>
          <a:p>
            <a:pPr marL="1101208" indent="-550604" lvl="1">
              <a:lnSpc>
                <a:spcPts val="7140"/>
              </a:lnSpc>
              <a:buFont typeface="Arial"/>
              <a:buChar char="•"/>
            </a:pPr>
            <a:r>
              <a:rPr lang="en-US" sz="5100">
                <a:solidFill>
                  <a:srgbClr val="FFFFFF"/>
                </a:solidFill>
                <a:latin typeface="Canva Sans Bold"/>
              </a:rPr>
              <a:t>Deriving conclusions from evidences.</a:t>
            </a:r>
          </a:p>
          <a:p>
            <a:pPr>
              <a:lnSpc>
                <a:spcPts val="7140"/>
              </a:lnSpc>
            </a:pPr>
          </a:p>
          <a:p>
            <a:pPr marL="1101208" indent="-550604" lvl="1">
              <a:lnSpc>
                <a:spcPts val="7140"/>
              </a:lnSpc>
              <a:buFont typeface="Arial"/>
              <a:buChar char="•"/>
            </a:pPr>
            <a:r>
              <a:rPr lang="en-US" sz="5100">
                <a:solidFill>
                  <a:srgbClr val="FFFFFF"/>
                </a:solidFill>
                <a:latin typeface="Canva Sans Bold"/>
              </a:rPr>
              <a:t>Evidences are assumptions and on basis of assumptions we are trying to get some conclusions.</a:t>
            </a:r>
          </a:p>
          <a:p>
            <a:pPr>
              <a:lnSpc>
                <a:spcPts val="7140"/>
              </a:lnSpc>
            </a:pPr>
          </a:p>
          <a:p>
            <a:pPr marL="1101208" indent="-550604" lvl="1">
              <a:lnSpc>
                <a:spcPts val="7140"/>
              </a:lnSpc>
              <a:buFont typeface="Arial"/>
              <a:buChar char="•"/>
            </a:pPr>
            <a:r>
              <a:rPr lang="en-US" sz="5100">
                <a:solidFill>
                  <a:srgbClr val="FFFFFF"/>
                </a:solidFill>
                <a:latin typeface="Canva Sans Bold"/>
              </a:rPr>
              <a:t>Rules of inference are the templates for constructing valid arguments</a:t>
            </a:r>
          </a:p>
          <a:p>
            <a:pPr>
              <a:lnSpc>
                <a:spcPts val="7140"/>
              </a:lnSpc>
            </a:pPr>
          </a:p>
          <a:p>
            <a:pPr>
              <a:lnSpc>
                <a:spcPts val="714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04867"/>
            <a:ext cx="17031403" cy="1037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102"/>
              </a:lnSpc>
            </a:pPr>
            <a:r>
              <a:rPr lang="en-US" sz="6752" spc="-202">
                <a:solidFill>
                  <a:srgbClr val="3EDAD8"/>
                </a:solidFill>
                <a:latin typeface="Aileron Bold"/>
              </a:rPr>
              <a:t>Inference Rules: </a:t>
            </a:r>
            <a:r>
              <a:rPr lang="en-US" sz="6752" spc="-202">
                <a:solidFill>
                  <a:srgbClr val="3EDAD8"/>
                </a:solidFill>
                <a:latin typeface="Aileron"/>
              </a:rPr>
              <a:t>Deducing logical outcomes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542480" y="6181206"/>
            <a:ext cx="5018193" cy="4105794"/>
          </a:xfrm>
          <a:custGeom>
            <a:avLst/>
            <a:gdLst/>
            <a:ahLst/>
            <a:cxnLst/>
            <a:rect r="r" b="b" t="t" l="l"/>
            <a:pathLst>
              <a:path h="4105794" w="5018193">
                <a:moveTo>
                  <a:pt x="0" y="0"/>
                </a:moveTo>
                <a:lnTo>
                  <a:pt x="5018193" y="0"/>
                </a:lnTo>
                <a:lnTo>
                  <a:pt x="5018193" y="4105794"/>
                </a:lnTo>
                <a:lnTo>
                  <a:pt x="0" y="41057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37216" y="2595031"/>
            <a:ext cx="7965210" cy="2829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33"/>
              </a:lnSpc>
            </a:pPr>
            <a:r>
              <a:rPr lang="en-US" sz="6194" spc="-185">
                <a:solidFill>
                  <a:srgbClr val="3EDAD8"/>
                </a:solidFill>
                <a:latin typeface="Aileron Bold"/>
              </a:rPr>
              <a:t>If</a:t>
            </a:r>
            <a:r>
              <a:rPr lang="en-US" sz="6194" spc="-185">
                <a:solidFill>
                  <a:srgbClr val="C42528"/>
                </a:solidFill>
                <a:latin typeface="Aileron Bold"/>
              </a:rPr>
              <a:t> it rains</a:t>
            </a:r>
            <a:r>
              <a:rPr lang="en-US" sz="6194" spc="-185">
                <a:solidFill>
                  <a:srgbClr val="3EDAD8"/>
                </a:solidFill>
                <a:latin typeface="Aileron Bold"/>
              </a:rPr>
              <a:t>, I will get wet.</a:t>
            </a:r>
          </a:p>
          <a:p>
            <a:pPr>
              <a:lnSpc>
                <a:spcPts val="7433"/>
              </a:lnSpc>
            </a:pPr>
            <a:r>
              <a:rPr lang="en-US" sz="6194" spc="-185">
                <a:solidFill>
                  <a:srgbClr val="C42528"/>
                </a:solidFill>
                <a:latin typeface="Aileron Bold"/>
              </a:rPr>
              <a:t>Its raining</a:t>
            </a:r>
          </a:p>
          <a:p>
            <a:pPr marL="0" indent="0" lvl="0">
              <a:lnSpc>
                <a:spcPts val="7433"/>
              </a:lnSpc>
            </a:pPr>
            <a:r>
              <a:rPr lang="en-US" sz="6194" spc="-185">
                <a:solidFill>
                  <a:srgbClr val="3EDAD8"/>
                </a:solidFill>
                <a:latin typeface="Aileron Bold"/>
              </a:rPr>
              <a:t>     ∴ I will get wet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5487384"/>
            <a:ext cx="17697091" cy="5388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40"/>
              </a:lnSpc>
            </a:pPr>
          </a:p>
          <a:p>
            <a:pPr marL="1101208" indent="-550604" lvl="1">
              <a:lnSpc>
                <a:spcPts val="7140"/>
              </a:lnSpc>
              <a:buFont typeface="Arial"/>
              <a:buChar char="•"/>
            </a:pPr>
            <a:r>
              <a:rPr lang="en-US" sz="5100">
                <a:solidFill>
                  <a:srgbClr val="FFFFFF"/>
                </a:solidFill>
                <a:latin typeface="Canva Sans Bold"/>
              </a:rPr>
              <a:t>Rules of inference is taking a set of premises and getting to a conclusion.</a:t>
            </a:r>
          </a:p>
          <a:p>
            <a:pPr>
              <a:lnSpc>
                <a:spcPts val="7140"/>
              </a:lnSpc>
            </a:pPr>
          </a:p>
          <a:p>
            <a:pPr>
              <a:lnSpc>
                <a:spcPts val="7140"/>
              </a:lnSpc>
            </a:pPr>
          </a:p>
          <a:p>
            <a:pPr>
              <a:lnSpc>
                <a:spcPts val="714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094893" y="2762546"/>
            <a:ext cx="7965210" cy="2829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33"/>
              </a:lnSpc>
            </a:pPr>
            <a:r>
              <a:rPr lang="en-US" sz="6194" spc="-185">
                <a:solidFill>
                  <a:srgbClr val="3EDAD8"/>
                </a:solidFill>
                <a:latin typeface="Aileron Bold"/>
              </a:rPr>
              <a:t>If</a:t>
            </a:r>
            <a:r>
              <a:rPr lang="en-US" sz="6194" spc="-185">
                <a:solidFill>
                  <a:srgbClr val="C42528"/>
                </a:solidFill>
                <a:latin typeface="Aileron Bold"/>
              </a:rPr>
              <a:t> it rains</a:t>
            </a:r>
            <a:r>
              <a:rPr lang="en-US" sz="6194" spc="-185">
                <a:solidFill>
                  <a:srgbClr val="3EDAD8"/>
                </a:solidFill>
                <a:latin typeface="Aileron Bold"/>
              </a:rPr>
              <a:t>, I will get wet.</a:t>
            </a:r>
          </a:p>
          <a:p>
            <a:pPr>
              <a:lnSpc>
                <a:spcPts val="7433"/>
              </a:lnSpc>
            </a:pPr>
            <a:r>
              <a:rPr lang="en-US" sz="6194" spc="-185">
                <a:solidFill>
                  <a:srgbClr val="C42528"/>
                </a:solidFill>
                <a:latin typeface="Aileron Bold"/>
              </a:rPr>
              <a:t>Its raining</a:t>
            </a:r>
          </a:p>
          <a:p>
            <a:pPr marL="0" indent="0" lvl="0">
              <a:lnSpc>
                <a:spcPts val="7433"/>
              </a:lnSpc>
            </a:pPr>
            <a:r>
              <a:rPr lang="en-US" sz="6194" spc="-185">
                <a:solidFill>
                  <a:srgbClr val="3EDAD8"/>
                </a:solidFill>
                <a:latin typeface="Aileron Bold"/>
              </a:rPr>
              <a:t>     ∴ I will get wet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04867"/>
            <a:ext cx="17031403" cy="1037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102"/>
              </a:lnSpc>
            </a:pPr>
            <a:r>
              <a:rPr lang="en-US" sz="6752" spc="-202">
                <a:solidFill>
                  <a:srgbClr val="3EDAD8"/>
                </a:solidFill>
                <a:latin typeface="Aileron Bold"/>
              </a:rPr>
              <a:t>Inference Rules: </a:t>
            </a:r>
            <a:r>
              <a:rPr lang="en-US" sz="6752" spc="-202">
                <a:solidFill>
                  <a:srgbClr val="3EDAD8"/>
                </a:solidFill>
                <a:latin typeface="Aileron"/>
              </a:rPr>
              <a:t>Deducing logical outcomes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37216" y="2595031"/>
            <a:ext cx="7965210" cy="2829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33"/>
              </a:lnSpc>
            </a:pPr>
            <a:r>
              <a:rPr lang="en-US" sz="6194" spc="-185">
                <a:solidFill>
                  <a:srgbClr val="3EDAD8"/>
                </a:solidFill>
                <a:latin typeface="Aileron Bold"/>
              </a:rPr>
              <a:t>If</a:t>
            </a:r>
            <a:r>
              <a:rPr lang="en-US" sz="6194" spc="-185">
                <a:solidFill>
                  <a:srgbClr val="C42528"/>
                </a:solidFill>
                <a:latin typeface="Aileron Bold"/>
              </a:rPr>
              <a:t> it rains</a:t>
            </a:r>
            <a:r>
              <a:rPr lang="en-US" sz="6194" spc="-185">
                <a:solidFill>
                  <a:srgbClr val="3EDAD8"/>
                </a:solidFill>
                <a:latin typeface="Aileron Bold"/>
              </a:rPr>
              <a:t>, I will get wet.</a:t>
            </a:r>
          </a:p>
          <a:p>
            <a:pPr>
              <a:lnSpc>
                <a:spcPts val="7433"/>
              </a:lnSpc>
            </a:pPr>
            <a:r>
              <a:rPr lang="en-US" sz="6194" spc="-185">
                <a:solidFill>
                  <a:srgbClr val="C42528"/>
                </a:solidFill>
                <a:latin typeface="Aileron Bold"/>
              </a:rPr>
              <a:t>Its raining</a:t>
            </a:r>
          </a:p>
          <a:p>
            <a:pPr marL="0" indent="0" lvl="0">
              <a:lnSpc>
                <a:spcPts val="7433"/>
              </a:lnSpc>
            </a:pPr>
            <a:r>
              <a:rPr lang="en-US" sz="6194" spc="-185">
                <a:solidFill>
                  <a:srgbClr val="3EDAD8"/>
                </a:solidFill>
                <a:latin typeface="Aileron Bold"/>
              </a:rPr>
              <a:t>     ∴ I will get wet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5348444"/>
            <a:ext cx="18715281" cy="6535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21"/>
              </a:lnSpc>
            </a:pPr>
          </a:p>
          <a:p>
            <a:pPr marL="836124" indent="-418062" lvl="1">
              <a:lnSpc>
                <a:spcPts val="5421"/>
              </a:lnSpc>
              <a:buFont typeface="Arial"/>
              <a:buChar char="•"/>
            </a:pPr>
            <a:r>
              <a:rPr lang="en-US" sz="3872">
                <a:solidFill>
                  <a:srgbClr val="FFFFFF"/>
                </a:solidFill>
                <a:latin typeface="Canva Sans Bold"/>
              </a:rPr>
              <a:t>Rules of inference is taking a set of premises and getting to a conclusion.</a:t>
            </a:r>
            <a:r>
              <a:rPr lang="en-US" sz="3872">
                <a:solidFill>
                  <a:srgbClr val="FFFFFF"/>
                </a:solidFill>
                <a:latin typeface="Canva Sans Bold"/>
              </a:rPr>
              <a:t>     </a:t>
            </a:r>
            <a:r>
              <a:rPr lang="en-US" sz="3872">
                <a:solidFill>
                  <a:srgbClr val="C42528"/>
                </a:solidFill>
                <a:latin typeface="Canva Sans Bold"/>
              </a:rPr>
              <a:t> </a:t>
            </a:r>
          </a:p>
          <a:p>
            <a:pPr>
              <a:lnSpc>
                <a:spcPts val="6942"/>
              </a:lnSpc>
            </a:pPr>
            <a:r>
              <a:rPr lang="en-US" sz="4959">
                <a:solidFill>
                  <a:srgbClr val="C42528"/>
                </a:solidFill>
                <a:latin typeface="Canva Sans Bold"/>
              </a:rPr>
              <a:t>                                     ( ( R-&gt; w) ∧ R ) -&gt; W</a:t>
            </a:r>
          </a:p>
          <a:p>
            <a:pPr>
              <a:lnSpc>
                <a:spcPts val="6942"/>
              </a:lnSpc>
            </a:pPr>
          </a:p>
          <a:p>
            <a:pPr>
              <a:lnSpc>
                <a:spcPts val="5421"/>
              </a:lnSpc>
            </a:pPr>
            <a:r>
              <a:rPr lang="en-US" sz="3872">
                <a:solidFill>
                  <a:srgbClr val="FFFFFF"/>
                </a:solidFill>
                <a:latin typeface="Canva Sans Bold"/>
              </a:rPr>
              <a:t>    With truth table this would be a tautology. So all rules of inference of this </a:t>
            </a:r>
          </a:p>
          <a:p>
            <a:pPr>
              <a:lnSpc>
                <a:spcPts val="5421"/>
              </a:lnSpc>
            </a:pPr>
            <a:r>
              <a:rPr lang="en-US" sz="3872">
                <a:solidFill>
                  <a:srgbClr val="FFFFFF"/>
                </a:solidFill>
                <a:latin typeface="Canva Sans Bold"/>
              </a:rPr>
              <a:t>    form are going to form tautology</a:t>
            </a:r>
          </a:p>
          <a:p>
            <a:pPr>
              <a:lnSpc>
                <a:spcPts val="5421"/>
              </a:lnSpc>
            </a:pPr>
          </a:p>
          <a:p>
            <a:pPr>
              <a:lnSpc>
                <a:spcPts val="5421"/>
              </a:lnSpc>
            </a:pPr>
          </a:p>
          <a:p>
            <a:pPr>
              <a:lnSpc>
                <a:spcPts val="5421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094893" y="2762546"/>
            <a:ext cx="7965210" cy="282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33"/>
              </a:lnSpc>
            </a:pPr>
            <a:r>
              <a:rPr lang="en-US" sz="6194" spc="-185">
                <a:solidFill>
                  <a:srgbClr val="C42528"/>
                </a:solidFill>
                <a:latin typeface="Aileron Bold"/>
              </a:rPr>
              <a:t>R</a:t>
            </a:r>
            <a:r>
              <a:rPr lang="en-US" sz="6194" spc="-185">
                <a:solidFill>
                  <a:srgbClr val="3EDAD8"/>
                </a:solidFill>
                <a:latin typeface="Aileron Bold"/>
              </a:rPr>
              <a:t> -&gt; W } </a:t>
            </a:r>
            <a:r>
              <a:rPr lang="en-US" sz="6194" spc="-185">
                <a:solidFill>
                  <a:srgbClr val="3EDA5C"/>
                </a:solidFill>
                <a:latin typeface="Aileron Bold"/>
              </a:rPr>
              <a:t> Premises</a:t>
            </a:r>
          </a:p>
          <a:p>
            <a:pPr>
              <a:lnSpc>
                <a:spcPts val="7433"/>
              </a:lnSpc>
            </a:pPr>
            <a:r>
              <a:rPr lang="en-US" sz="6194" spc="-185">
                <a:solidFill>
                  <a:srgbClr val="C42528"/>
                </a:solidFill>
                <a:latin typeface="Aileron Bold"/>
              </a:rPr>
              <a:t>R</a:t>
            </a:r>
            <a:r>
              <a:rPr lang="en-US" sz="6194" spc="-185">
                <a:solidFill>
                  <a:srgbClr val="3EDAD8"/>
                </a:solidFill>
                <a:latin typeface="Aileron Bold"/>
              </a:rPr>
              <a:t>              }</a:t>
            </a:r>
          </a:p>
          <a:p>
            <a:pPr marL="0" indent="0" lvl="0">
              <a:lnSpc>
                <a:spcPts val="7433"/>
              </a:lnSpc>
            </a:pPr>
            <a:r>
              <a:rPr lang="en-US" sz="6194" spc="-185">
                <a:solidFill>
                  <a:srgbClr val="3EDAD8"/>
                </a:solidFill>
                <a:latin typeface="Aileron Bold"/>
              </a:rPr>
              <a:t>     ∴W -</a:t>
            </a:r>
            <a:r>
              <a:rPr lang="en-US" sz="6194" spc="-185">
                <a:solidFill>
                  <a:srgbClr val="3EDA5C"/>
                </a:solidFill>
                <a:latin typeface="Aileron Bold"/>
              </a:rPr>
              <a:t>Conclusion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92500" y="10137246"/>
            <a:ext cx="2283181" cy="167947"/>
            <a:chOff x="0" y="0"/>
            <a:chExt cx="601332" cy="442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1332" cy="44233"/>
            </a:xfrm>
            <a:custGeom>
              <a:avLst/>
              <a:gdLst/>
              <a:ahLst/>
              <a:cxnLst/>
              <a:rect r="r" b="b" t="t" l="l"/>
              <a:pathLst>
                <a:path h="44233" w="601332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6192500" cy="172508"/>
            <a:chOff x="0" y="0"/>
            <a:chExt cx="4264691" cy="454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64691" cy="45434"/>
            </a:xfrm>
            <a:custGeom>
              <a:avLst/>
              <a:gdLst/>
              <a:ahLst/>
              <a:cxnLst/>
              <a:rect r="r" b="b" t="t" l="l"/>
              <a:pathLst>
                <a:path h="45434" w="4264691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680190"/>
            <a:ext cx="16579064" cy="1015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9"/>
              </a:lnSpc>
            </a:pPr>
            <a:r>
              <a:rPr lang="en-US" sz="6299" spc="188">
                <a:solidFill>
                  <a:srgbClr val="3EDAD8"/>
                </a:solidFill>
                <a:latin typeface="Aileron Heavy"/>
              </a:rPr>
              <a:t>Inference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6348" y="923925"/>
            <a:ext cx="17775303" cy="10687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43"/>
              </a:lnSpc>
            </a:pPr>
          </a:p>
          <a:p>
            <a:pPr marL="1086243" indent="-543121" lvl="1">
              <a:lnSpc>
                <a:spcPts val="7043"/>
              </a:lnSpc>
              <a:buFont typeface="Arial"/>
              <a:buChar char="•"/>
            </a:pPr>
            <a:r>
              <a:rPr lang="en-US" sz="5031">
                <a:solidFill>
                  <a:srgbClr val="FFFFFF"/>
                </a:solidFill>
                <a:latin typeface="Canva Sans Bold"/>
              </a:rPr>
              <a:t>A set of premises p1,p2,p3,.....,pn proves some conclusion Q in an arguments</a:t>
            </a:r>
          </a:p>
          <a:p>
            <a:pPr>
              <a:lnSpc>
                <a:spcPts val="7043"/>
              </a:lnSpc>
            </a:pPr>
          </a:p>
          <a:p>
            <a:pPr>
              <a:lnSpc>
                <a:spcPts val="7043"/>
              </a:lnSpc>
            </a:pPr>
            <a:r>
              <a:rPr lang="en-US" sz="5031">
                <a:solidFill>
                  <a:srgbClr val="FFFFFF"/>
                </a:solidFill>
                <a:latin typeface="Canva Sans Bold"/>
              </a:rPr>
              <a:t>               </a:t>
            </a:r>
            <a:r>
              <a:rPr lang="en-US" sz="5031">
                <a:solidFill>
                  <a:srgbClr val="C42528"/>
                </a:solidFill>
                <a:latin typeface="Canva Sans Bold"/>
              </a:rPr>
              <a:t>    (p1 ∧ p2 ∧p3∧p4∧.....∧pn) -&gt; Q</a:t>
            </a:r>
          </a:p>
          <a:p>
            <a:pPr>
              <a:lnSpc>
                <a:spcPts val="7043"/>
              </a:lnSpc>
            </a:pPr>
          </a:p>
          <a:p>
            <a:pPr marL="1086243" indent="-543121" lvl="1">
              <a:lnSpc>
                <a:spcPts val="7043"/>
              </a:lnSpc>
              <a:buFont typeface="Arial"/>
              <a:buChar char="•"/>
            </a:pPr>
            <a:r>
              <a:rPr lang="en-US" sz="5031">
                <a:solidFill>
                  <a:srgbClr val="FFFFFF"/>
                </a:solidFill>
                <a:latin typeface="Canva Sans Bold"/>
              </a:rPr>
              <a:t>An arguments is valid if the premises logically involve the conclusion.</a:t>
            </a:r>
          </a:p>
          <a:p>
            <a:pPr marL="1086243" indent="-543121" lvl="1">
              <a:lnSpc>
                <a:spcPts val="7043"/>
              </a:lnSpc>
              <a:buFont typeface="Arial"/>
              <a:buChar char="•"/>
            </a:pPr>
            <a:r>
              <a:rPr lang="en-US" sz="5031">
                <a:solidFill>
                  <a:srgbClr val="FFFFFF"/>
                </a:solidFill>
                <a:latin typeface="Canva Sans Bold"/>
              </a:rPr>
              <a:t>All inference rules take us from the premises to the conclusion</a:t>
            </a:r>
          </a:p>
          <a:p>
            <a:pPr>
              <a:lnSpc>
                <a:spcPts val="7043"/>
              </a:lnSpc>
            </a:pPr>
          </a:p>
          <a:p>
            <a:pPr>
              <a:lnSpc>
                <a:spcPts val="7043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813979" y="243236"/>
            <a:ext cx="2474021" cy="228846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978482" y="915395"/>
            <a:ext cx="11338971" cy="944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34"/>
              </a:lnSpc>
            </a:pPr>
            <a:r>
              <a:rPr lang="en-US" sz="6195" spc="-185">
                <a:solidFill>
                  <a:srgbClr val="3EDAD8"/>
                </a:solidFill>
                <a:latin typeface="Aileron Bold"/>
              </a:rPr>
              <a:t>Types of Inference Rules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05590" y="2531706"/>
            <a:ext cx="9220316" cy="754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337340" indent="-668670" lvl="1">
              <a:lnSpc>
                <a:spcPts val="7433"/>
              </a:lnSpc>
              <a:buFont typeface="Arial"/>
              <a:buChar char="•"/>
            </a:pPr>
            <a:r>
              <a:rPr lang="en-US" sz="6194" spc="-185">
                <a:solidFill>
                  <a:srgbClr val="FFFFFF"/>
                </a:solidFill>
                <a:latin typeface="Aileron Bold"/>
              </a:rPr>
              <a:t>Modus Pones</a:t>
            </a:r>
          </a:p>
          <a:p>
            <a:pPr marL="1337340" indent="-668670" lvl="1">
              <a:lnSpc>
                <a:spcPts val="7433"/>
              </a:lnSpc>
              <a:buFont typeface="Arial"/>
              <a:buChar char="•"/>
            </a:pPr>
            <a:r>
              <a:rPr lang="en-US" sz="6194" spc="-185">
                <a:solidFill>
                  <a:srgbClr val="FFFFFF"/>
                </a:solidFill>
                <a:latin typeface="Aileron Bold"/>
              </a:rPr>
              <a:t>modus Tollens</a:t>
            </a:r>
          </a:p>
          <a:p>
            <a:pPr marL="1337340" indent="-668670" lvl="1">
              <a:lnSpc>
                <a:spcPts val="7433"/>
              </a:lnSpc>
              <a:buFont typeface="Arial"/>
              <a:buChar char="•"/>
            </a:pPr>
            <a:r>
              <a:rPr lang="en-US" sz="6194" spc="-185">
                <a:solidFill>
                  <a:srgbClr val="FFFFFF"/>
                </a:solidFill>
                <a:latin typeface="Aileron Bold"/>
              </a:rPr>
              <a:t>Hypothetical Syllogism</a:t>
            </a:r>
          </a:p>
          <a:p>
            <a:pPr marL="1337340" indent="-668670" lvl="1">
              <a:lnSpc>
                <a:spcPts val="7433"/>
              </a:lnSpc>
              <a:buFont typeface="Arial"/>
              <a:buChar char="•"/>
            </a:pPr>
            <a:r>
              <a:rPr lang="en-US" sz="6194" spc="-185">
                <a:solidFill>
                  <a:srgbClr val="FFFFFF"/>
                </a:solidFill>
                <a:latin typeface="Aileron Bold"/>
              </a:rPr>
              <a:t>Disjunctive Syllogism</a:t>
            </a:r>
          </a:p>
          <a:p>
            <a:pPr marL="1337340" indent="-668670" lvl="1">
              <a:lnSpc>
                <a:spcPts val="7433"/>
              </a:lnSpc>
              <a:buFont typeface="Arial"/>
              <a:buChar char="•"/>
            </a:pPr>
            <a:r>
              <a:rPr lang="en-US" sz="6194" spc="-185">
                <a:solidFill>
                  <a:srgbClr val="FFFFFF"/>
                </a:solidFill>
                <a:latin typeface="Aileron Bold"/>
              </a:rPr>
              <a:t>Constructive Dilemma</a:t>
            </a:r>
          </a:p>
          <a:p>
            <a:pPr>
              <a:lnSpc>
                <a:spcPts val="7433"/>
              </a:lnSpc>
            </a:pPr>
          </a:p>
          <a:p>
            <a:pPr>
              <a:lnSpc>
                <a:spcPts val="7433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844786" y="2657475"/>
            <a:ext cx="9220316" cy="6600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33"/>
              </a:lnSpc>
            </a:pPr>
            <a:r>
              <a:rPr lang="en-US" sz="6194" spc="-185">
                <a:solidFill>
                  <a:srgbClr val="FFFFFF"/>
                </a:solidFill>
                <a:latin typeface="Aileron Bold"/>
              </a:rPr>
              <a:t>6. Destructive   </a:t>
            </a:r>
          </a:p>
          <a:p>
            <a:pPr>
              <a:lnSpc>
                <a:spcPts val="7433"/>
              </a:lnSpc>
            </a:pPr>
            <a:r>
              <a:rPr lang="en-US" sz="6194" spc="-185">
                <a:solidFill>
                  <a:srgbClr val="FFFFFF"/>
                </a:solidFill>
                <a:latin typeface="Aileron Bold"/>
              </a:rPr>
              <a:t>        </a:t>
            </a:r>
            <a:r>
              <a:rPr lang="en-US" sz="6194" spc="-185">
                <a:solidFill>
                  <a:srgbClr val="FFFFFF"/>
                </a:solidFill>
                <a:latin typeface="Aileron Bold"/>
              </a:rPr>
              <a:t>Dilemms</a:t>
            </a:r>
          </a:p>
          <a:p>
            <a:pPr>
              <a:lnSpc>
                <a:spcPts val="7433"/>
              </a:lnSpc>
            </a:pPr>
            <a:r>
              <a:rPr lang="en-US" sz="6194" spc="-185">
                <a:solidFill>
                  <a:srgbClr val="FFFFFF"/>
                </a:solidFill>
                <a:latin typeface="Aileron Bold"/>
              </a:rPr>
              <a:t>7.</a:t>
            </a:r>
            <a:r>
              <a:rPr lang="en-US" sz="6194" spc="-185">
                <a:solidFill>
                  <a:srgbClr val="FFFFFF"/>
                </a:solidFill>
                <a:latin typeface="Aileron Bold"/>
              </a:rPr>
              <a:t>Addition</a:t>
            </a:r>
          </a:p>
          <a:p>
            <a:pPr>
              <a:lnSpc>
                <a:spcPts val="7433"/>
              </a:lnSpc>
            </a:pPr>
            <a:r>
              <a:rPr lang="en-US" sz="6194" spc="-185">
                <a:solidFill>
                  <a:srgbClr val="FFFFFF"/>
                </a:solidFill>
                <a:latin typeface="Aileron Bold"/>
              </a:rPr>
              <a:t>8. Simplification</a:t>
            </a:r>
          </a:p>
          <a:p>
            <a:pPr>
              <a:lnSpc>
                <a:spcPts val="7433"/>
              </a:lnSpc>
            </a:pPr>
            <a:r>
              <a:rPr lang="en-US" sz="6194" spc="-185">
                <a:solidFill>
                  <a:srgbClr val="FFFFFF"/>
                </a:solidFill>
                <a:latin typeface="Aileron Bold"/>
              </a:rPr>
              <a:t>9. Conjunction</a:t>
            </a:r>
          </a:p>
          <a:p>
            <a:pPr>
              <a:lnSpc>
                <a:spcPts val="7433"/>
              </a:lnSpc>
            </a:pPr>
            <a:r>
              <a:rPr lang="en-US" sz="6194" spc="-185">
                <a:solidFill>
                  <a:srgbClr val="FFFFFF"/>
                </a:solidFill>
                <a:latin typeface="Aileron Bold"/>
              </a:rPr>
              <a:t>10. Resolution</a:t>
            </a:r>
          </a:p>
          <a:p>
            <a:pPr>
              <a:lnSpc>
                <a:spcPts val="7433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641383" y="243236"/>
            <a:ext cx="2435696" cy="225301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806512" y="2372430"/>
            <a:ext cx="14157980" cy="6381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512"/>
              </a:lnSpc>
            </a:pPr>
            <a:r>
              <a:rPr lang="en-US" sz="6080">
                <a:solidFill>
                  <a:srgbClr val="FFFFFF"/>
                </a:solidFill>
                <a:latin typeface="Canva Sans"/>
              </a:rPr>
              <a:t>P -&gt; Q</a:t>
            </a:r>
          </a:p>
          <a:p>
            <a:pPr>
              <a:lnSpc>
                <a:spcPts val="8512"/>
              </a:lnSpc>
            </a:pPr>
            <a:r>
              <a:rPr lang="en-US" sz="6080">
                <a:solidFill>
                  <a:srgbClr val="FFFFFF"/>
                </a:solidFill>
                <a:latin typeface="Canva Sans"/>
              </a:rPr>
              <a:t>P </a:t>
            </a:r>
          </a:p>
          <a:p>
            <a:pPr>
              <a:lnSpc>
                <a:spcPts val="8512"/>
              </a:lnSpc>
            </a:pPr>
            <a:r>
              <a:rPr lang="en-US" sz="6080">
                <a:solidFill>
                  <a:srgbClr val="FFFFFF"/>
                </a:solidFill>
                <a:latin typeface="Canva Sans"/>
              </a:rPr>
              <a:t>      ∴Q</a:t>
            </a:r>
          </a:p>
          <a:p>
            <a:pPr>
              <a:lnSpc>
                <a:spcPts val="8512"/>
              </a:lnSpc>
            </a:pPr>
          </a:p>
          <a:p>
            <a:pPr marL="1312750" indent="-656375" lvl="1">
              <a:lnSpc>
                <a:spcPts val="8512"/>
              </a:lnSpc>
              <a:buFont typeface="Arial"/>
              <a:buChar char="•"/>
            </a:pPr>
            <a:r>
              <a:rPr lang="en-US" sz="6080">
                <a:solidFill>
                  <a:srgbClr val="FFFFFF"/>
                </a:solidFill>
                <a:latin typeface="Canva Sans"/>
              </a:rPr>
              <a:t>This is the Law of Modus Ponens</a:t>
            </a:r>
          </a:p>
          <a:p>
            <a:pPr>
              <a:lnSpc>
                <a:spcPts val="8512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566213" y="711616"/>
            <a:ext cx="11315181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672766" indent="-836383" lvl="1">
              <a:lnSpc>
                <a:spcPts val="9297"/>
              </a:lnSpc>
              <a:buFont typeface="Arial"/>
              <a:buChar char="•"/>
            </a:pPr>
            <a:r>
              <a:rPr lang="en-US" sz="7747" spc="-232">
                <a:solidFill>
                  <a:srgbClr val="3EDAD8"/>
                </a:solidFill>
                <a:latin typeface="Aileron Bold"/>
              </a:rPr>
              <a:t>Modus Ponens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963493" y="2496255"/>
            <a:ext cx="5895737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33"/>
              </a:lnSpc>
              <a:spcBef>
                <a:spcPct val="0"/>
              </a:spcBef>
            </a:pPr>
            <a:r>
              <a:rPr lang="en-US" sz="6194" spc="-185">
                <a:solidFill>
                  <a:srgbClr val="FFFFFF"/>
                </a:solidFill>
                <a:latin typeface="Aileron Bold"/>
              </a:rPr>
              <a:t>[(P -&gt; Q)∧ P] -&gt; Q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1206" y="1787513"/>
            <a:ext cx="14300177" cy="8835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33"/>
              </a:lnSpc>
            </a:pPr>
            <a:r>
              <a:rPr lang="en-US" sz="5024">
                <a:solidFill>
                  <a:srgbClr val="FFFFFF"/>
                </a:solidFill>
                <a:latin typeface="Canva Sans"/>
              </a:rPr>
              <a:t>P -&gt; Q</a:t>
            </a:r>
          </a:p>
          <a:p>
            <a:pPr>
              <a:lnSpc>
                <a:spcPts val="7033"/>
              </a:lnSpc>
            </a:pPr>
            <a:r>
              <a:rPr lang="en-US" sz="5024">
                <a:solidFill>
                  <a:srgbClr val="FFFFFF"/>
                </a:solidFill>
                <a:latin typeface="Canva Sans"/>
              </a:rPr>
              <a:t>¬Q</a:t>
            </a:r>
          </a:p>
          <a:p>
            <a:pPr>
              <a:lnSpc>
                <a:spcPts val="7033"/>
              </a:lnSpc>
            </a:pPr>
            <a:r>
              <a:rPr lang="en-US" sz="5024">
                <a:solidFill>
                  <a:srgbClr val="FFFFFF"/>
                </a:solidFill>
                <a:latin typeface="Canva Sans"/>
              </a:rPr>
              <a:t>∴¬P</a:t>
            </a:r>
          </a:p>
          <a:p>
            <a:pPr>
              <a:lnSpc>
                <a:spcPts val="7033"/>
              </a:lnSpc>
            </a:pPr>
          </a:p>
          <a:p>
            <a:pPr marL="1084700" indent="-542350" lvl="1">
              <a:lnSpc>
                <a:spcPts val="7033"/>
              </a:lnSpc>
              <a:buFont typeface="Arial"/>
              <a:buChar char="•"/>
            </a:pPr>
            <a:r>
              <a:rPr lang="en-US" sz="5024">
                <a:solidFill>
                  <a:srgbClr val="FFFFFF"/>
                </a:solidFill>
                <a:latin typeface="Canva Sans"/>
              </a:rPr>
              <a:t>“ If</a:t>
            </a:r>
            <a:r>
              <a:rPr lang="en-US" sz="5024">
                <a:solidFill>
                  <a:srgbClr val="3EDAD8"/>
                </a:solidFill>
                <a:latin typeface="Canva Sans"/>
              </a:rPr>
              <a:t> Charlie is a bird</a:t>
            </a:r>
            <a:r>
              <a:rPr lang="en-US" sz="5024">
                <a:solidFill>
                  <a:srgbClr val="FFFFFF"/>
                </a:solidFill>
                <a:latin typeface="Canva Sans"/>
              </a:rPr>
              <a:t> then </a:t>
            </a:r>
            <a:r>
              <a:rPr lang="en-US" sz="5024">
                <a:solidFill>
                  <a:srgbClr val="C42528"/>
                </a:solidFill>
                <a:latin typeface="Canva Sans"/>
              </a:rPr>
              <a:t>Charlie Flies</a:t>
            </a:r>
            <a:r>
              <a:rPr lang="en-US" sz="5024">
                <a:solidFill>
                  <a:srgbClr val="FFFFFF"/>
                </a:solidFill>
                <a:latin typeface="Canva Sans"/>
              </a:rPr>
              <a:t>.”</a:t>
            </a:r>
          </a:p>
          <a:p>
            <a:pPr>
              <a:lnSpc>
                <a:spcPts val="7033"/>
              </a:lnSpc>
            </a:pPr>
            <a:r>
              <a:rPr lang="en-US" sz="5024">
                <a:solidFill>
                  <a:srgbClr val="FFFFFF"/>
                </a:solidFill>
                <a:latin typeface="Canva Sans"/>
              </a:rPr>
              <a:t>                  P-&gt;Q</a:t>
            </a:r>
          </a:p>
          <a:p>
            <a:pPr>
              <a:lnSpc>
                <a:spcPts val="7033"/>
              </a:lnSpc>
            </a:pPr>
            <a:r>
              <a:rPr lang="en-US" sz="5024">
                <a:solidFill>
                  <a:srgbClr val="FFFFFF"/>
                </a:solidFill>
                <a:latin typeface="Canva Sans"/>
              </a:rPr>
              <a:t>       “</a:t>
            </a:r>
            <a:r>
              <a:rPr lang="en-US" sz="5024">
                <a:solidFill>
                  <a:srgbClr val="C42528"/>
                </a:solidFill>
                <a:latin typeface="Canva Sans"/>
              </a:rPr>
              <a:t>Charlie doesn‘t fly.</a:t>
            </a:r>
            <a:r>
              <a:rPr lang="en-US" sz="5024">
                <a:solidFill>
                  <a:srgbClr val="FFFFFF"/>
                </a:solidFill>
                <a:latin typeface="Canva Sans"/>
              </a:rPr>
              <a:t> ”   ¬Q</a:t>
            </a:r>
          </a:p>
          <a:p>
            <a:pPr marL="1084700" indent="-542350" lvl="1">
              <a:lnSpc>
                <a:spcPts val="7033"/>
              </a:lnSpc>
              <a:buFont typeface="Arial"/>
              <a:buChar char="•"/>
            </a:pPr>
            <a:r>
              <a:rPr lang="en-US" sz="5024">
                <a:solidFill>
                  <a:srgbClr val="FFFFFF"/>
                </a:solidFill>
                <a:latin typeface="Canva Sans"/>
              </a:rPr>
              <a:t>Therefore, Charlie is not a Bird.  ¬P</a:t>
            </a:r>
          </a:p>
          <a:p>
            <a:pPr>
              <a:lnSpc>
                <a:spcPts val="7033"/>
              </a:lnSpc>
            </a:pPr>
          </a:p>
          <a:p>
            <a:pPr>
              <a:lnSpc>
                <a:spcPts val="7033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566213" y="711616"/>
            <a:ext cx="11315181" cy="1180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97"/>
              </a:lnSpc>
            </a:pPr>
            <a:r>
              <a:rPr lang="en-US" sz="7747" spc="-232">
                <a:solidFill>
                  <a:srgbClr val="3EDAD8"/>
                </a:solidFill>
                <a:latin typeface="Aileron Bold"/>
              </a:rPr>
              <a:t>1. Modus Ponens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194101" y="2163621"/>
            <a:ext cx="5218843" cy="729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78"/>
              </a:lnSpc>
              <a:spcBef>
                <a:spcPct val="0"/>
              </a:spcBef>
            </a:pPr>
            <a:r>
              <a:rPr lang="en-US" sz="4731" spc="-141">
                <a:solidFill>
                  <a:srgbClr val="FFFFFF"/>
                </a:solidFill>
                <a:latin typeface="Aileron Bold"/>
              </a:rPr>
              <a:t>[(P -&gt; Q)∧¬ P] -&gt; ¬Q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641383" y="243236"/>
            <a:ext cx="2435696" cy="225301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341206" y="2068371"/>
            <a:ext cx="14300177" cy="9721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33"/>
              </a:lnSpc>
            </a:pPr>
            <a:r>
              <a:rPr lang="en-US" sz="5024">
                <a:solidFill>
                  <a:srgbClr val="FFFFFF"/>
                </a:solidFill>
                <a:latin typeface="Canva Sans"/>
              </a:rPr>
              <a:t>P -&gt; Q</a:t>
            </a:r>
          </a:p>
          <a:p>
            <a:pPr>
              <a:lnSpc>
                <a:spcPts val="7033"/>
              </a:lnSpc>
            </a:pPr>
            <a:r>
              <a:rPr lang="en-US" sz="5024">
                <a:solidFill>
                  <a:srgbClr val="FFFFFF"/>
                </a:solidFill>
                <a:latin typeface="Canva Sans"/>
              </a:rPr>
              <a:t>¬P </a:t>
            </a:r>
          </a:p>
          <a:p>
            <a:pPr>
              <a:lnSpc>
                <a:spcPts val="7033"/>
              </a:lnSpc>
            </a:pPr>
            <a:r>
              <a:rPr lang="en-US" sz="5024">
                <a:solidFill>
                  <a:srgbClr val="FFFFFF"/>
                </a:solidFill>
                <a:latin typeface="Canva Sans"/>
              </a:rPr>
              <a:t>      ∴Q</a:t>
            </a:r>
          </a:p>
          <a:p>
            <a:pPr>
              <a:lnSpc>
                <a:spcPts val="7033"/>
              </a:lnSpc>
            </a:pPr>
          </a:p>
          <a:p>
            <a:pPr marL="1084700" indent="-542350" lvl="1">
              <a:lnSpc>
                <a:spcPts val="7033"/>
              </a:lnSpc>
              <a:buFont typeface="Arial"/>
              <a:buChar char="•"/>
            </a:pPr>
            <a:r>
              <a:rPr lang="en-US" sz="5024">
                <a:solidFill>
                  <a:srgbClr val="FFFFFF"/>
                </a:solidFill>
                <a:latin typeface="Canva Sans"/>
              </a:rPr>
              <a:t>This is the Law of Modus Ponens</a:t>
            </a:r>
          </a:p>
          <a:p>
            <a:pPr marL="1084700" indent="-542350" lvl="1">
              <a:lnSpc>
                <a:spcPts val="7033"/>
              </a:lnSpc>
              <a:buFont typeface="Arial"/>
              <a:buChar char="•"/>
            </a:pPr>
            <a:r>
              <a:rPr lang="en-US" sz="5024">
                <a:solidFill>
                  <a:srgbClr val="FFFFFF"/>
                </a:solidFill>
                <a:latin typeface="Canva Sans"/>
              </a:rPr>
              <a:t>“ If</a:t>
            </a:r>
            <a:r>
              <a:rPr lang="en-US" sz="5024">
                <a:solidFill>
                  <a:srgbClr val="3EDAD8"/>
                </a:solidFill>
                <a:latin typeface="Canva Sans"/>
              </a:rPr>
              <a:t> Charlie is a bird</a:t>
            </a:r>
            <a:r>
              <a:rPr lang="en-US" sz="5024">
                <a:solidFill>
                  <a:srgbClr val="FFFFFF"/>
                </a:solidFill>
                <a:latin typeface="Canva Sans"/>
              </a:rPr>
              <a:t> then </a:t>
            </a:r>
            <a:r>
              <a:rPr lang="en-US" sz="5024">
                <a:solidFill>
                  <a:srgbClr val="C42528"/>
                </a:solidFill>
                <a:latin typeface="Canva Sans"/>
              </a:rPr>
              <a:t>Charlie Flies</a:t>
            </a:r>
            <a:r>
              <a:rPr lang="en-US" sz="5024">
                <a:solidFill>
                  <a:srgbClr val="FFFFFF"/>
                </a:solidFill>
                <a:latin typeface="Canva Sans"/>
              </a:rPr>
              <a:t>.”</a:t>
            </a:r>
          </a:p>
          <a:p>
            <a:pPr>
              <a:lnSpc>
                <a:spcPts val="7033"/>
              </a:lnSpc>
            </a:pPr>
            <a:r>
              <a:rPr lang="en-US" sz="5024">
                <a:solidFill>
                  <a:srgbClr val="FFFFFF"/>
                </a:solidFill>
                <a:latin typeface="Canva Sans"/>
              </a:rPr>
              <a:t>                  P-&gt;Q</a:t>
            </a:r>
          </a:p>
          <a:p>
            <a:pPr>
              <a:lnSpc>
                <a:spcPts val="7033"/>
              </a:lnSpc>
            </a:pPr>
            <a:r>
              <a:rPr lang="en-US" sz="5024">
                <a:solidFill>
                  <a:srgbClr val="FFFFFF"/>
                </a:solidFill>
                <a:latin typeface="Canva Sans"/>
              </a:rPr>
              <a:t>       “</a:t>
            </a:r>
            <a:r>
              <a:rPr lang="en-US" sz="5024">
                <a:solidFill>
                  <a:srgbClr val="C42528"/>
                </a:solidFill>
                <a:latin typeface="Canva Sans"/>
              </a:rPr>
              <a:t>Charlie is a bird.</a:t>
            </a:r>
            <a:r>
              <a:rPr lang="en-US" sz="5024">
                <a:solidFill>
                  <a:srgbClr val="FFFFFF"/>
                </a:solidFill>
                <a:latin typeface="Canva Sans"/>
              </a:rPr>
              <a:t> ”  </a:t>
            </a:r>
            <a:r>
              <a:rPr lang="en-US" sz="5024">
                <a:solidFill>
                  <a:srgbClr val="C42528"/>
                </a:solidFill>
                <a:latin typeface="Canva Sans"/>
              </a:rPr>
              <a:t>P</a:t>
            </a:r>
          </a:p>
          <a:p>
            <a:pPr marL="1084700" indent="-542350" lvl="1">
              <a:lnSpc>
                <a:spcPts val="7033"/>
              </a:lnSpc>
              <a:buFont typeface="Arial"/>
              <a:buChar char="•"/>
            </a:pPr>
            <a:r>
              <a:rPr lang="en-US" sz="5024">
                <a:solidFill>
                  <a:srgbClr val="FFFFFF"/>
                </a:solidFill>
                <a:latin typeface="Canva Sans"/>
              </a:rPr>
              <a:t>Therefore, Charlie flies Q</a:t>
            </a:r>
          </a:p>
          <a:p>
            <a:pPr>
              <a:lnSpc>
                <a:spcPts val="7033"/>
              </a:lnSpc>
            </a:pPr>
          </a:p>
          <a:p>
            <a:pPr>
              <a:lnSpc>
                <a:spcPts val="7033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566213" y="711616"/>
            <a:ext cx="11315181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297"/>
              </a:lnSpc>
            </a:pPr>
            <a:r>
              <a:rPr lang="en-US" sz="7747" spc="-232">
                <a:solidFill>
                  <a:srgbClr val="3EDAD8"/>
                </a:solidFill>
                <a:latin typeface="Aileron Bold"/>
              </a:rPr>
              <a:t>2.Modus Tollens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551635" y="2163621"/>
            <a:ext cx="4503776" cy="729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78"/>
              </a:lnSpc>
              <a:spcBef>
                <a:spcPct val="0"/>
              </a:spcBef>
            </a:pPr>
            <a:r>
              <a:rPr lang="en-US" sz="4731" spc="-141">
                <a:solidFill>
                  <a:srgbClr val="FFFFFF"/>
                </a:solidFill>
                <a:latin typeface="Aileron Bold"/>
              </a:rPr>
              <a:t>[(P -&gt; Q)∧ P] -&gt; Q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DAFyoglXjOw</dc:identifier>
  <dcterms:modified xsi:type="dcterms:W3CDTF">2011-08-01T06:04:30Z</dcterms:modified>
  <cp:revision>1</cp:revision>
  <dc:title>Copy of Generic Programming</dc:title>
</cp:coreProperties>
</file>