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bg1"/>
            </a:gs>
            <a:gs pos="24000">
              <a:srgbClr val="A4DEF5"/>
            </a:gs>
            <a:gs pos="79000">
              <a:srgbClr val="A6DFF5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6D861A-1020-F4DB-63A8-744A2DEF9512}"/>
              </a:ext>
            </a:extLst>
          </p:cNvPr>
          <p:cNvSpPr txBox="1"/>
          <p:nvPr/>
        </p:nvSpPr>
        <p:spPr>
          <a:xfrm>
            <a:off x="689317" y="33762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815134-7FD2-B009-9A32-B02B684D2E55}"/>
              </a:ext>
            </a:extLst>
          </p:cNvPr>
          <p:cNvSpPr txBox="1"/>
          <p:nvPr/>
        </p:nvSpPr>
        <p:spPr>
          <a:xfrm>
            <a:off x="1652059" y="2921168"/>
            <a:ext cx="8887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 (Calculus)</a:t>
            </a:r>
            <a:endParaRPr lang="en-IN" sz="60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2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Existential Quantifier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136854"/>
            <a:ext cx="1067737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 quantifier express that the statement within its scope is true for at least one instance of something.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the logical operator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4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resembles as inverted E. When it is used with a predicate variable then it is called as an existential quantifier.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existential quantifier we always use AND or Conjunction symbol (</a:t>
            </a:r>
            <a:r>
              <a:rPr lang="en-IN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∧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x is variable, then existential quantifier will be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∃x or ∃(x).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it will be read as:</a:t>
            </a:r>
          </a:p>
          <a:p>
            <a:pPr lvl="1"/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There exists a ‘x’ </a:t>
            </a:r>
          </a:p>
          <a:p>
            <a:pPr lvl="1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 some ‘x’</a:t>
            </a:r>
          </a:p>
          <a:p>
            <a:pPr lvl="1"/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For at least one ‘x’</a:t>
            </a:r>
          </a:p>
          <a:p>
            <a:pPr lvl="1"/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Some boys are intelligent.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x: boys(x)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∧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intelligent(x).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(There are some x where x is a boy who is intelligent)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6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Points to remember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136854"/>
            <a:ext cx="1067737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connective for universal quantifier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 is implication </a:t>
            </a:r>
            <a:r>
              <a:rPr lang="en-IN" sz="22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connective for existential quantifier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AND </a:t>
            </a:r>
            <a:r>
              <a:rPr lang="en-IN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∧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Quantifiers: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In universal quantifier,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∀x∀y is similar to ∀y∀x.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 existential quantifier,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∃x∃y is similar to ∃y∃x.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∀y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similar to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∀y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lvl="1"/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∃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∀y Loves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There is a person who loves everyone in the world.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∀y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Loves(x, y)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Everyone in the world is loved by at least one person.</a:t>
            </a:r>
          </a:p>
        </p:txBody>
      </p:sp>
    </p:spTree>
    <p:extLst>
      <p:ext uri="{BB962C8B-B14F-4D97-AF65-F5344CB8AC3E}">
        <p14:creationId xmlns:p14="http://schemas.microsoft.com/office/powerpoint/2010/main" val="342779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Examples using Quantifier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136854"/>
            <a:ext cx="106773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birds fly.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the predicate is “fly(bird)”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since there are all birds who fly so it will be represented as follows: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∀x : bird(x)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fly(x)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graduates are unemployed.</a:t>
            </a:r>
          </a:p>
          <a:p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∀x : graduates(x)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unemployed(x)</a:t>
            </a:r>
          </a:p>
          <a:p>
            <a:endParaRPr lang="en-IN" sz="2200" b="1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Someone is crying.</a:t>
            </a:r>
          </a:p>
          <a:p>
            <a:pPr lvl="1"/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∃x : crying(x)</a:t>
            </a:r>
            <a:endParaRPr lang="en-IN" sz="2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likes everyone.</a:t>
            </a:r>
          </a:p>
          <a:p>
            <a:r>
              <a:rPr lang="en-IN" sz="2200" b="1" i="0" u="non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∀x∀y : Likes(x, y)</a:t>
            </a:r>
          </a:p>
        </p:txBody>
      </p:sp>
    </p:spTree>
    <p:extLst>
      <p:ext uri="{BB962C8B-B14F-4D97-AF65-F5344CB8AC3E}">
        <p14:creationId xmlns:p14="http://schemas.microsoft.com/office/powerpoint/2010/main" val="210524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Examples...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671427"/>
            <a:ext cx="106773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students like both Mathematics and Science.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question, the predicate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“like(x, y)”, where x = student, y = subject.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are not all students , so we will use 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 with negation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following is representation for this: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 : [student(x)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like(x, Mathematics) ∧ like(x, Science)]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4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Free and Bound Variables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323837"/>
            <a:ext cx="106773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quantifiers interact with variables which appear in a suitable way.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variables in First-order logic: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Free variable: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said to be a free variable in a formula if it occurs outside the scope of the quantifier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Example: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∃(y)[p(x, y, z)] , where z is a free variable.</a:t>
            </a:r>
          </a:p>
          <a:p>
            <a:endParaRPr lang="en-IN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Bound variable: 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said to be bound variable in a formula if it occurs within the scope of the quantifier.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Example: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∀x[A(x)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→B(y)] , here x and y are the bound variables.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Predicate formulae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394175"/>
            <a:ext cx="106773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predicate P with n variables as P(x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P is n-place predicate and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 individuals variables. This n-place predicate is known as atomic formula of predicate calculus.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example: P(), Q(x, y), R(x, y, z)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Formed Formula (wff):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Well Formed Formula (wff) is a predicate holding any of the following: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All propositional constants and propositional variables are wffs.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If x is a variable and y is a wff,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∀xy and ∀xy are also wffs.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Truth value and false value are wffs.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Each atomic formula is wff.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All connectives connecting wffs are wffs.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Well Formed Formula (wff)…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1" y="1281633"/>
            <a:ext cx="10384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formula contains a variable x, then for formula to be wff, all occurrences of x must be bounded by the scope of either an universal quantifier “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 an existential quantifier “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∀x)P(x)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means that all objects in the domain have attribute P, while </a:t>
            </a:r>
            <a:r>
              <a:rPr lang="en-IN" sz="2200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∃x)P(x)</a:t>
            </a:r>
            <a:r>
              <a:rPr lang="en-IN" sz="220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means that at least one object in the domain has attribute P. Each quantifier has its own scope, which is the wff that directly follows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multiple variable in a sentence, the order of quantifiers may matter.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example: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“Every key can open every lock.”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∀x)(∀y)((Key(x) 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Lock(y) → Open(x, y))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“Every key can open some lock.”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∀x)((Key(x) 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((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∃y) 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Lock(y) ∧ Open(x, y)))</a:t>
            </a:r>
            <a:endParaRPr lang="en-IN" sz="22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“Every key can open the same lock.”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2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∃</a:t>
            </a:r>
            <a:r>
              <a:rPr lang="en-IN" sz="2200" b="1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y)(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Lock(y) ∧ ((</a:t>
            </a:r>
            <a:r>
              <a:rPr lang="en-IN" sz="2200" b="1" i="1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</a:t>
            </a:r>
            <a:r>
              <a:rPr lang="en-IN" sz="22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)(Key(x) → Open(x, y)))</a:t>
            </a:r>
            <a:endParaRPr lang="en-IN" sz="22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0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Operators in Predicate logic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99514" y="1591122"/>
            <a:ext cx="10384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oe Equal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as functions and &lt;, =, …. Are used as operators.</a:t>
            </a:r>
          </a:p>
        </p:txBody>
      </p:sp>
    </p:spTree>
    <p:extLst>
      <p:ext uri="{BB962C8B-B14F-4D97-AF65-F5344CB8AC3E}">
        <p14:creationId xmlns:p14="http://schemas.microsoft.com/office/powerpoint/2010/main" val="389371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6D861A-1020-F4DB-63A8-744A2DEF9512}"/>
              </a:ext>
            </a:extLst>
          </p:cNvPr>
          <p:cNvSpPr txBox="1"/>
          <p:nvPr/>
        </p:nvSpPr>
        <p:spPr>
          <a:xfrm>
            <a:off x="689317" y="33762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815134-7FD2-B009-9A32-B02B684D2E55}"/>
              </a:ext>
            </a:extLst>
          </p:cNvPr>
          <p:cNvSpPr txBox="1"/>
          <p:nvPr/>
        </p:nvSpPr>
        <p:spPr>
          <a:xfrm>
            <a:off x="3413759" y="2767280"/>
            <a:ext cx="5364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000" b="1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Predicate logic (First Order Logic)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347710"/>
            <a:ext cx="106773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extension to propositional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calculus deals with predicates, which are propositions containing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 is a powerful language that develops information about objects in a more easy way and can also express relationship between those objects.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 assumes the world contains: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Mihir, numbers, house, cat, colors …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color, bigger than, comes between, etc.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(one value for a given input: is father of, is best friend, can swim)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have truth value True or False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natural language, first-order logic also has two main parts: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sz="2200" dirty="0"/>
              <a:t>	- </a:t>
            </a:r>
            <a:r>
              <a:rPr lang="en-US" sz="2200" b="1" dirty="0"/>
              <a:t>Semantics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7571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-5418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Predicate logic…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566224" y="1142272"/>
            <a:ext cx="110595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kinds of symbols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(i.e. can return values other than truth and false)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 statements can be divided into two parts: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 is the main part of statement.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predicate can be defined as a relation, which binds two atoms together in a statement.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Sunil was intelligent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(Sunil)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Sunil – Subject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statement: “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an integer.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it consists of two parts, first part x is the subject of the statement and second part “is an integer”, is known as a predicate.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(x)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D6158405-C22F-DA92-51A7-7EB53250D4A3}"/>
              </a:ext>
            </a:extLst>
          </p:cNvPr>
          <p:cNvSpPr/>
          <p:nvPr/>
        </p:nvSpPr>
        <p:spPr>
          <a:xfrm>
            <a:off x="4389119" y="4135901"/>
            <a:ext cx="4234375" cy="928467"/>
          </a:xfrm>
          <a:prstGeom prst="wedgeRectCallout">
            <a:avLst>
              <a:gd name="adj1" fmla="val -65352"/>
              <a:gd name="adj2" fmla="val 155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is an attribute, property, characteristic, also called as predicate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0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-5418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Predicate logic…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566224" y="1282949"/>
            <a:ext cx="110595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 and Neelam are friends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friends (Alka, Neelam)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read it as Alka friends Neelam.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Shyam’s brother is married to Ram’s sister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1A588FE-8069-BD16-6FFB-3ED326AEEB97}"/>
              </a:ext>
            </a:extLst>
          </p:cNvPr>
          <p:cNvSpPr/>
          <p:nvPr/>
        </p:nvSpPr>
        <p:spPr>
          <a:xfrm>
            <a:off x="7314614" y="3835020"/>
            <a:ext cx="4417256" cy="12520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(brother(Shyam), sister(ram))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8496F47-DAD7-0A85-6803-6FF8109BD5EB}"/>
              </a:ext>
            </a:extLst>
          </p:cNvPr>
          <p:cNvSpPr/>
          <p:nvPr/>
        </p:nvSpPr>
        <p:spPr>
          <a:xfrm>
            <a:off x="4007826" y="3835021"/>
            <a:ext cx="2447779" cy="12520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()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Brother (Shyam)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Sister (Ram)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24D599E-680B-C7B3-A245-AFA47FCA754A}"/>
              </a:ext>
            </a:extLst>
          </p:cNvPr>
          <p:cNvSpPr/>
          <p:nvPr/>
        </p:nvSpPr>
        <p:spPr>
          <a:xfrm>
            <a:off x="672318" y="3835021"/>
            <a:ext cx="2447779" cy="12520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are: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Brother,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married,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45891740-3DE3-3BA8-F5A1-67ACB675239E}"/>
              </a:ext>
            </a:extLst>
          </p:cNvPr>
          <p:cNvSpPr/>
          <p:nvPr/>
        </p:nvSpPr>
        <p:spPr>
          <a:xfrm>
            <a:off x="3254765" y="4218716"/>
            <a:ext cx="64711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E7FF56-4777-6E05-296A-97B381BA09D3}"/>
              </a:ext>
            </a:extLst>
          </p:cNvPr>
          <p:cNvSpPr/>
          <p:nvPr/>
        </p:nvSpPr>
        <p:spPr>
          <a:xfrm>
            <a:off x="6561552" y="4218716"/>
            <a:ext cx="64711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7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Syntax of First order logic: Basic elements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64AF74D-B71C-775C-850C-CD3A1CF85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964"/>
              </p:ext>
            </p:extLst>
          </p:nvPr>
        </p:nvGraphicFramePr>
        <p:xfrm>
          <a:off x="2130474" y="1406769"/>
          <a:ext cx="8128000" cy="4664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4999410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732875851"/>
                    </a:ext>
                  </a:extLst>
                </a:gridCol>
              </a:tblGrid>
              <a:tr h="66118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A, Jagdish, Mumbai, cat, …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675420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y, z, a, b, …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096664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Predicate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Brother, father, &gt;, …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2983855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Sqrt, LeftLegOf, …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001546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Connectives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¬ , →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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793189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IN" sz="2000" b="1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019740"/>
                  </a:ext>
                </a:extLst>
              </a:tr>
              <a:tr h="667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Quantifier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∀</a:t>
                      </a:r>
                      <a:r>
                        <a:rPr lang="en-IN" sz="2000" b="1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∃</a:t>
                      </a:r>
                      <a:endParaRPr lang="en-IN" sz="2000" b="1" u="none" dirty="0"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473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Atomic Sentences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926123" y="1741605"/>
            <a:ext cx="9751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formed from a predicate symbol followed by a parenthesis with a sequence of terms.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atomic sentences as: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Predicate (term 1, term 2, … , term n).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and Ajay are brothers: Brothers (Ravi , Ajay).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Mini is a cat: cat (Mini).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Complex Sentences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940191" y="1843950"/>
            <a:ext cx="95402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sentences are made by combining atomic sentences using connectives.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¬S, 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∧S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∨S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, 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→S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IN" sz="2400" b="0" i="0" kern="1200" baseline="-25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endParaRPr lang="en-IN" sz="2400" baseline="-25000" dirty="0">
              <a:solidFill>
                <a:schemeClr val="dk1"/>
              </a:solidFill>
            </a:endParaRPr>
          </a:p>
          <a:p>
            <a:endParaRPr 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“Ram is a king or Ram is not a king”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king(Ram)	</a:t>
            </a:r>
            <a:r>
              <a:rPr lang="en-I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∨ ¬king(Ram)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Quantifiers in Predicate logic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520785"/>
            <a:ext cx="1067737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quantifier is a language element which generates quantification, and quantification specifies the quality of specimen in the universe of disclosure.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of predicates is quantified by quantifiers.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symbols that permit to determine or identify the range and scope of the variable in the logical expression.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 quantifiers: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Quantifier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all, everyone, everything)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 Quantifier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some, at least one)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4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67CD8-7B2D-9DC9-C533-A0D110D4D4B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Universal Quantifier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03AD6-9BA2-D324-1686-61FAC1EA4ACA}"/>
              </a:ext>
            </a:extLst>
          </p:cNvPr>
          <p:cNvSpPr txBox="1"/>
          <p:nvPr/>
        </p:nvSpPr>
        <p:spPr>
          <a:xfrm>
            <a:off x="757310" y="1136854"/>
            <a:ext cx="106773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quantifier is a symbol of logical representation, which specifies that the statement within its range is true for everything or every instance of a particular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quantifier is represented by symbol 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∀, which resembles inverted A.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 &lt;variable&gt; &lt;sentence&gt;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universal quantifier implication “</a:t>
            </a:r>
            <a:r>
              <a:rPr lang="en-IN" sz="22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used.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x is variable, then ∀x is read as:</a:t>
            </a:r>
          </a:p>
          <a:p>
            <a:pPr lvl="1"/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For </a:t>
            </a:r>
            <a:r>
              <a:rPr lang="en-IN" sz="2200" b="1" i="0" u="non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 each x</a:t>
            </a:r>
          </a:p>
          <a:p>
            <a:pPr lvl="1"/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For every x</a:t>
            </a:r>
          </a:p>
          <a:p>
            <a:pPr lvl="1"/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 men drink coffee.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200" b="1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∀x: man(x) </a:t>
            </a:r>
            <a:r>
              <a:rPr lang="en-IN" sz="2200" b="1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drink(x, coffee).</a:t>
            </a:r>
          </a:p>
          <a:p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(There are all x where x is a man who drink coffee)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09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767</Words>
  <Application>Microsoft Office PowerPoint</Application>
  <PresentationFormat>Custom</PresentationFormat>
  <Paragraphs>217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UBC</cp:lastModifiedBy>
  <cp:revision>3</cp:revision>
  <dcterms:created xsi:type="dcterms:W3CDTF">2023-11-12T07:23:24Z</dcterms:created>
  <dcterms:modified xsi:type="dcterms:W3CDTF">2024-02-14T04:24:19Z</dcterms:modified>
</cp:coreProperties>
</file>