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T Serif" charset="1" panose="020A0603040505020204"/>
      <p:regular r:id="rId10"/>
    </p:embeddedFont>
    <p:embeddedFont>
      <p:font typeface="PT Serif Bold" charset="1" panose="020A0703040505020204"/>
      <p:regular r:id="rId11"/>
    </p:embeddedFont>
    <p:embeddedFont>
      <p:font typeface="PT Serif Italics" charset="1" panose="020A0603040505090204"/>
      <p:regular r:id="rId12"/>
    </p:embeddedFont>
    <p:embeddedFont>
      <p:font typeface="PT Serif Bold Italics" charset="1" panose="020A0703040505090204"/>
      <p:regular r:id="rId13"/>
    </p:embeddedFont>
    <p:embeddedFont>
      <p:font typeface="Source Serif Pro" charset="1" panose="02040603050405020204"/>
      <p:regular r:id="rId14"/>
    </p:embeddedFont>
    <p:embeddedFont>
      <p:font typeface="Source Serif Pro Bold" charset="1" panose="02040803050405020204"/>
      <p:regular r:id="rId15"/>
    </p:embeddedFont>
    <p:embeddedFont>
      <p:font typeface="Heading Now 71-78" charset="1" panose="00000000000000000000"/>
      <p:regular r:id="rId16"/>
    </p:embeddedFont>
    <p:embeddedFont>
      <p:font typeface="Heading Now 71-78 Bold" charset="1" panose="00000000000000000000"/>
      <p:regular r:id="rId17"/>
    </p:embeddedFont>
    <p:embeddedFont>
      <p:font typeface="Heading Now 71-78 Italics" charset="1" panose="00000500000000000000"/>
      <p:regular r:id="rId18"/>
    </p:embeddedFont>
    <p:embeddedFont>
      <p:font typeface="Heading Now 71-78 Bold Italics" charset="1" panose="00000800000000000000"/>
      <p:regular r:id="rId19"/>
    </p:embeddedFont>
    <p:embeddedFont>
      <p:font typeface="Aileron" charset="1" panose="00000500000000000000"/>
      <p:regular r:id="rId20"/>
    </p:embeddedFont>
    <p:embeddedFont>
      <p:font typeface="Aileron Bold" charset="1" panose="00000800000000000000"/>
      <p:regular r:id="rId21"/>
    </p:embeddedFont>
    <p:embeddedFont>
      <p:font typeface="Aileron Italics" charset="1" panose="00000500000000000000"/>
      <p:regular r:id="rId22"/>
    </p:embeddedFont>
    <p:embeddedFont>
      <p:font typeface="Aileron Bold Italics" charset="1" panose="00000800000000000000"/>
      <p:regular r:id="rId23"/>
    </p:embeddedFont>
    <p:embeddedFont>
      <p:font typeface="Aileron Thin" charset="1" panose="00000300000000000000"/>
      <p:regular r:id="rId24"/>
    </p:embeddedFont>
    <p:embeddedFont>
      <p:font typeface="Aileron Thin Italics" charset="1" panose="00000300000000000000"/>
      <p:regular r:id="rId25"/>
    </p:embeddedFont>
    <p:embeddedFont>
      <p:font typeface="Aileron Light" charset="1" panose="00000400000000000000"/>
      <p:regular r:id="rId26"/>
    </p:embeddedFont>
    <p:embeddedFont>
      <p:font typeface="Aileron Light Italics" charset="1" panose="00000400000000000000"/>
      <p:regular r:id="rId27"/>
    </p:embeddedFont>
    <p:embeddedFont>
      <p:font typeface="Aileron Ultra-Bold" charset="1" panose="00000A00000000000000"/>
      <p:regular r:id="rId28"/>
    </p:embeddedFont>
    <p:embeddedFont>
      <p:font typeface="Aileron Ultra-Bold Italics" charset="1" panose="00000A00000000000000"/>
      <p:regular r:id="rId29"/>
    </p:embeddedFont>
    <p:embeddedFont>
      <p:font typeface="Aileron Heavy" charset="1" panose="00000A00000000000000"/>
      <p:regular r:id="rId30"/>
    </p:embeddedFont>
    <p:embeddedFont>
      <p:font typeface="Aileron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3401" y="-843174"/>
            <a:ext cx="17478797" cy="11973347"/>
            <a:chOff x="0" y="0"/>
            <a:chExt cx="4639191" cy="31779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9190" cy="3177944"/>
            </a:xfrm>
            <a:custGeom>
              <a:avLst/>
              <a:gdLst/>
              <a:ahLst/>
              <a:cxnLst/>
              <a:rect r="r" b="b" t="t" l="l"/>
              <a:pathLst>
                <a:path h="3177944" w="4639190">
                  <a:moveTo>
                    <a:pt x="0" y="0"/>
                  </a:moveTo>
                  <a:lnTo>
                    <a:pt x="4639190" y="0"/>
                  </a:lnTo>
                  <a:lnTo>
                    <a:pt x="4639190" y="3177944"/>
                  </a:lnTo>
                  <a:lnTo>
                    <a:pt x="0" y="3177944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35672" y="3354966"/>
            <a:ext cx="11399596" cy="267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56"/>
              </a:lnSpc>
              <a:spcBef>
                <a:spcPct val="0"/>
              </a:spcBef>
            </a:pPr>
            <a:r>
              <a:rPr lang="en-US" sz="9505" spc="285">
                <a:solidFill>
                  <a:srgbClr val="FFFFFF"/>
                </a:solidFill>
                <a:latin typeface="Aileron Medium"/>
              </a:rPr>
              <a:t>Resolution Rule in Propositional Logic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36548" y="416739"/>
            <a:ext cx="1812775" cy="1572582"/>
          </a:xfrm>
          <a:custGeom>
            <a:avLst/>
            <a:gdLst/>
            <a:ahLst/>
            <a:cxnLst/>
            <a:rect r="r" b="b" t="t" l="l"/>
            <a:pathLst>
              <a:path h="1572582" w="1812775">
                <a:moveTo>
                  <a:pt x="0" y="0"/>
                </a:moveTo>
                <a:lnTo>
                  <a:pt x="1812775" y="0"/>
                </a:lnTo>
                <a:lnTo>
                  <a:pt x="1812775" y="1572582"/>
                </a:lnTo>
                <a:lnTo>
                  <a:pt x="0" y="1572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4123" y="298290"/>
            <a:ext cx="1661549" cy="1828390"/>
          </a:xfrm>
          <a:custGeom>
            <a:avLst/>
            <a:gdLst/>
            <a:ahLst/>
            <a:cxnLst/>
            <a:rect r="r" b="b" t="t" l="l"/>
            <a:pathLst>
              <a:path h="1828390" w="1661549">
                <a:moveTo>
                  <a:pt x="0" y="0"/>
                </a:moveTo>
                <a:lnTo>
                  <a:pt x="1661549" y="0"/>
                </a:lnTo>
                <a:lnTo>
                  <a:pt x="1661549" y="1828389"/>
                </a:lnTo>
                <a:lnTo>
                  <a:pt x="0" y="1828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112355" y="8667750"/>
            <a:ext cx="5102093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-By Dr. Umesh Chavan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5448" y="1019175"/>
            <a:ext cx="11734834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-179">
                <a:solidFill>
                  <a:srgbClr val="3EDAD8"/>
                </a:solidFill>
                <a:latin typeface="Aileron Bold"/>
              </a:rPr>
              <a:t>Propositional Logic:</a:t>
            </a:r>
          </a:p>
          <a:p>
            <a:pPr marL="0" indent="0" lvl="0">
              <a:lnSpc>
                <a:spcPts val="7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35448" y="2448145"/>
            <a:ext cx="13008636" cy="213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 spc="-119">
                <a:solidFill>
                  <a:srgbClr val="FFFFFF"/>
                </a:solidFill>
                <a:latin typeface="PT Serif"/>
              </a:rPr>
              <a:t>Definition: A formal system for reasoning about propositions.</a:t>
            </a:r>
          </a:p>
          <a:p>
            <a:pPr algn="just">
              <a:lnSpc>
                <a:spcPts val="5759"/>
              </a:lnSpc>
            </a:pPr>
            <a:r>
              <a:rPr lang="en-US" sz="3999" spc="-119">
                <a:solidFill>
                  <a:srgbClr val="FFFFFF"/>
                </a:solidFill>
                <a:latin typeface="PT Serif"/>
              </a:rPr>
              <a:t>Propositions: Statements that can be either true or false</a:t>
            </a:r>
          </a:p>
          <a:p>
            <a:pPr algn="ctr">
              <a:lnSpc>
                <a:spcPts val="5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5448" y="4448175"/>
            <a:ext cx="1173483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</a:pPr>
            <a:r>
              <a:rPr lang="en-US" sz="6000" spc="-179">
                <a:solidFill>
                  <a:srgbClr val="3EDAD8"/>
                </a:solidFill>
                <a:latin typeface="Aileron Bold"/>
              </a:rPr>
              <a:t>The Resolution Rule: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5448" y="5691571"/>
            <a:ext cx="16353515" cy="323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Definition: A powerful inference rule used to prove the falsity of a proposition.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Purpose: To show that a statement is false by deriving a contradiction.</a:t>
            </a:r>
          </a:p>
          <a:p>
            <a:pPr algn="just">
              <a:lnSpc>
                <a:spcPts val="82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4038" y="1638472"/>
            <a:ext cx="17693962" cy="672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3EDAD8"/>
                </a:solidFill>
                <a:latin typeface="PT Serif"/>
              </a:rPr>
              <a:t>Combine the two statements: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 Italics"/>
              </a:rPr>
              <a:t>"The cat is on the roof"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 Italics"/>
              </a:rPr>
              <a:t>"The cat is not on the roof"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</a:p>
          <a:p>
            <a:pPr marL="863599" indent="-431800" lvl="1">
              <a:lnSpc>
                <a:spcPts val="60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They can't both be true at the same time; it's a contradiction.</a:t>
            </a:r>
          </a:p>
          <a:p>
            <a:pPr marL="863599" indent="-431800" lvl="1">
              <a:lnSpc>
                <a:spcPts val="60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The Resolution Rule helps us discover that one of these statements is false.</a:t>
            </a:r>
          </a:p>
          <a:p>
            <a:pPr marL="863599" indent="-431800" lvl="1">
              <a:lnSpc>
                <a:spcPts val="603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Note: In real-life applications, Resolution Rule deals with much more complex statements and helps us identify errors or contradictions.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57097" y="620730"/>
            <a:ext cx="3236236" cy="3236236"/>
          </a:xfrm>
          <a:custGeom>
            <a:avLst/>
            <a:gdLst/>
            <a:ahLst/>
            <a:cxnLst/>
            <a:rect r="r" b="b" t="t" l="l"/>
            <a:pathLst>
              <a:path h="3236236" w="3236236">
                <a:moveTo>
                  <a:pt x="0" y="0"/>
                </a:moveTo>
                <a:lnTo>
                  <a:pt x="3236235" y="0"/>
                </a:lnTo>
                <a:lnTo>
                  <a:pt x="3236235" y="3236236"/>
                </a:lnTo>
                <a:lnTo>
                  <a:pt x="0" y="323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316" y="1028700"/>
            <a:ext cx="852368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1"/>
              </a:lnSpc>
              <a:spcBef>
                <a:spcPct val="0"/>
              </a:spcBef>
            </a:pPr>
            <a:r>
              <a:rPr lang="en-US" sz="7451">
                <a:solidFill>
                  <a:srgbClr val="3EDAD8"/>
                </a:solidFill>
                <a:latin typeface="PT Serif Bold"/>
              </a:rPr>
              <a:t>Steps in resolution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1368" y="1948754"/>
            <a:ext cx="17311688" cy="534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1"/>
              </a:lnSpc>
            </a:pPr>
          </a:p>
          <a:p>
            <a:pPr algn="ctr">
              <a:lnSpc>
                <a:spcPts val="3881"/>
              </a:lnSpc>
            </a:pPr>
          </a:p>
          <a:p>
            <a:pPr algn="just" marL="798049" indent="-399024" lvl="1">
              <a:lnSpc>
                <a:spcPts val="7170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PT Serif"/>
              </a:rPr>
              <a:t>Convert facts into First order logic (FOL)</a:t>
            </a:r>
          </a:p>
          <a:p>
            <a:pPr algn="just" marL="798049" indent="-399024" lvl="1">
              <a:lnSpc>
                <a:spcPts val="7170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PT Serif"/>
              </a:rPr>
              <a:t>Convert FOL into CNF (Conjuctive Normal Form)</a:t>
            </a:r>
          </a:p>
          <a:p>
            <a:pPr algn="just" marL="798049" indent="-399024" lvl="1">
              <a:lnSpc>
                <a:spcPts val="7170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PT Serif"/>
              </a:rPr>
              <a:t>Negate the statement to be proved, and add the result to the knowledge base.</a:t>
            </a:r>
          </a:p>
          <a:p>
            <a:pPr algn="just" marL="798049" indent="-399024" lvl="1">
              <a:lnSpc>
                <a:spcPts val="7170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PT Serif"/>
              </a:rPr>
              <a:t>Draw Resolution graph.</a:t>
            </a:r>
          </a:p>
          <a:p>
            <a:pPr algn="just" marL="798049" indent="-399024" lvl="1">
              <a:lnSpc>
                <a:spcPts val="7170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PT Serif"/>
              </a:rPr>
              <a:t>If empty clause (NIL) is produced, stop and report that original theorem is true.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6788"/>
            <a:ext cx="10183812" cy="595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249"/>
              </a:lnSpc>
            </a:pPr>
            <a:r>
              <a:rPr lang="en-US" sz="6999">
                <a:solidFill>
                  <a:srgbClr val="FFFFFF"/>
                </a:solidFill>
                <a:latin typeface="PT Serif"/>
              </a:rPr>
              <a:t> </a:t>
            </a:r>
          </a:p>
          <a:p>
            <a:pPr>
              <a:lnSpc>
                <a:spcPts val="69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Statement1:Humidity is high or Sky is cloudy</a:t>
            </a:r>
          </a:p>
          <a:p>
            <a:pPr>
              <a:lnSpc>
                <a:spcPts val="69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Statement2:If Sky is cloudy then it will rain</a:t>
            </a:r>
          </a:p>
          <a:p>
            <a:pPr>
              <a:lnSpc>
                <a:spcPts val="69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Statement3:if Humidity is high then it is hot</a:t>
            </a:r>
          </a:p>
          <a:p>
            <a:pPr>
              <a:lnSpc>
                <a:spcPts val="69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Statement4:It is not hot</a:t>
            </a:r>
          </a:p>
          <a:p>
            <a:pPr>
              <a:lnSpc>
                <a:spcPts val="69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Goal: Is it raining?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12512" y="4868863"/>
            <a:ext cx="5519854" cy="4114800"/>
          </a:xfrm>
          <a:custGeom>
            <a:avLst/>
            <a:gdLst/>
            <a:ahLst/>
            <a:cxnLst/>
            <a:rect r="r" b="b" t="t" l="l"/>
            <a:pathLst>
              <a:path h="4114800" w="5519854">
                <a:moveTo>
                  <a:pt x="0" y="0"/>
                </a:moveTo>
                <a:lnTo>
                  <a:pt x="5519854" y="0"/>
                </a:lnTo>
                <a:lnTo>
                  <a:pt x="55198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3618" y="809625"/>
            <a:ext cx="390511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3EDAD8"/>
                </a:solidFill>
                <a:latin typeface="PT Serif Bold"/>
              </a:rPr>
              <a:t>Example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9846" y="762000"/>
            <a:ext cx="16508810" cy="892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3EDAD8"/>
                </a:solidFill>
                <a:latin typeface="PT Serif"/>
              </a:rPr>
              <a:t>Step 1: Convert facts into First Order Logic (FOL):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Statements: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</a:t>
            </a:r>
            <a:r>
              <a:rPr lang="en-US" sz="3999">
                <a:solidFill>
                  <a:srgbClr val="FFFFFF"/>
                </a:solidFill>
                <a:latin typeface="PT Serif"/>
              </a:rPr>
              <a:t>Humidity is high or Sky is cloudy: (p ∨ q)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If Sky is cloudy, then it will rain: (q → r)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If Humidity is high, then it is hot: (p → s)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It is not hot: ¬s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3EDAD8"/>
                </a:solidFill>
                <a:latin typeface="PT Serif"/>
              </a:rPr>
              <a:t>Step 2: Convert FOL into CNF (Conjunctive Normal Form):</a:t>
            </a:r>
          </a:p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3EDAD8"/>
                </a:solidFill>
                <a:latin typeface="PT Serif"/>
              </a:rPr>
              <a:t>CNF: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 </a:t>
            </a:r>
            <a:r>
              <a:rPr lang="en-US" sz="3999">
                <a:solidFill>
                  <a:srgbClr val="FFFFFF"/>
                </a:solidFill>
                <a:latin typeface="PT Serif"/>
              </a:rPr>
              <a:t>(p ∨ q)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 (¬q ∨ r)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 (¬p ∨ s)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      ¬s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396328" y="5317135"/>
            <a:ext cx="6166594" cy="4114800"/>
          </a:xfrm>
          <a:custGeom>
            <a:avLst/>
            <a:gdLst/>
            <a:ahLst/>
            <a:cxnLst/>
            <a:rect r="r" b="b" t="t" l="l"/>
            <a:pathLst>
              <a:path h="4114800" w="6166594">
                <a:moveTo>
                  <a:pt x="0" y="0"/>
                </a:moveTo>
                <a:lnTo>
                  <a:pt x="6166594" y="0"/>
                </a:lnTo>
                <a:lnTo>
                  <a:pt x="6166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6463" y="1786465"/>
            <a:ext cx="17605254" cy="434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3EDAD8"/>
                </a:solidFill>
                <a:latin typeface="PT Serif"/>
              </a:rPr>
              <a:t>Step 3: Negate the statement to be proved, and add it to the knowledge base</a:t>
            </a:r>
            <a:r>
              <a:rPr lang="en-US" sz="5000">
                <a:solidFill>
                  <a:srgbClr val="FFFFFF"/>
                </a:solidFill>
                <a:latin typeface="PT Serif"/>
              </a:rPr>
              <a:t>: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</a:p>
          <a:p>
            <a:pPr>
              <a:lnSpc>
                <a:spcPts val="647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Statement to be proved: "It will rain."</a:t>
            </a:r>
          </a:p>
          <a:p>
            <a:pPr>
              <a:lnSpc>
                <a:spcPts val="647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Negated statement: ¬r</a:t>
            </a:r>
          </a:p>
          <a:p>
            <a:pPr>
              <a:lnSpc>
                <a:spcPts val="6479"/>
              </a:lnSpc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Knowledge base: (p ∨ q) ∧ (¬q ∨ r) ∧ (¬p ∨ s) ∧ ¬s ∧ ¬r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9030" y="1019175"/>
            <a:ext cx="958281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3EDAD8"/>
                </a:solidFill>
                <a:latin typeface="PT Serif Bold"/>
              </a:rPr>
              <a:t>Step 4: Draw Resolution Graph: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31400" y="2011222"/>
            <a:ext cx="166912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(p ∨ q)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9467" y="2011222"/>
            <a:ext cx="208253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 (¬q ∨ r)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87972" y="3405513"/>
            <a:ext cx="158578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(p ∨ 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22877" y="3405513"/>
            <a:ext cx="1869678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(¬p ∨ 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15745" y="4551426"/>
            <a:ext cx="151817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(r ∨ 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15206" y="4551426"/>
            <a:ext cx="479028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¬s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38567" y="5694426"/>
            <a:ext cx="45415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¬r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1280" y="5694426"/>
            <a:ext cx="19513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PT Serif"/>
              </a:rPr>
              <a:t>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724775"/>
            <a:ext cx="1750146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3EDAD8"/>
                </a:solidFill>
                <a:latin typeface="PT Serif"/>
              </a:rPr>
              <a:t>Step 5:  empty clause (NULL) is produced, stop and report that the original theorem is true:</a:t>
            </a:r>
          </a:p>
        </p:txBody>
      </p:sp>
      <p:sp>
        <p:nvSpPr>
          <p:cNvPr name="AutoShape 12" id="12"/>
          <p:cNvSpPr/>
          <p:nvPr/>
        </p:nvSpPr>
        <p:spPr>
          <a:xfrm>
            <a:off x="4207263" y="2760728"/>
            <a:ext cx="986522" cy="6191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5919153" y="4012092"/>
            <a:ext cx="909200" cy="5839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7568277" y="5159529"/>
            <a:ext cx="909200" cy="5839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8973061" y="6301005"/>
            <a:ext cx="909200" cy="5839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>
            <a:off x="6384721" y="2442656"/>
            <a:ext cx="1331676" cy="9377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H="true">
            <a:off x="7824355" y="4126218"/>
            <a:ext cx="917712" cy="4688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H="true">
            <a:off x="8966176" y="5273655"/>
            <a:ext cx="917712" cy="4688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H="true">
            <a:off x="10107997" y="6421091"/>
            <a:ext cx="917712" cy="4688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9613559" y="7021234"/>
            <a:ext cx="95329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T Serif"/>
              </a:rPr>
              <a:t>NULL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7166" y="3065625"/>
            <a:ext cx="12201482" cy="210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55"/>
              </a:lnSpc>
              <a:spcBef>
                <a:spcPct val="0"/>
              </a:spcBef>
            </a:pPr>
            <a:r>
              <a:rPr lang="en-US" sz="13665" spc="-737" u="none">
                <a:solidFill>
                  <a:srgbClr val="FFFFFF"/>
                </a:solidFill>
                <a:latin typeface="Heading Now 71-78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214600" y="0"/>
            <a:ext cx="3073400" cy="10287000"/>
            <a:chOff x="0" y="0"/>
            <a:chExt cx="8094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9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809455">
                  <a:moveTo>
                    <a:pt x="0" y="0"/>
                  </a:moveTo>
                  <a:lnTo>
                    <a:pt x="809455" y="0"/>
                  </a:lnTo>
                  <a:lnTo>
                    <a:pt x="809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0945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5181263" y="-44"/>
            <a:ext cx="19050" cy="10287000"/>
          </a:xfrm>
          <a:prstGeom prst="line">
            <a:avLst/>
          </a:prstGeom>
          <a:ln cap="flat" w="47625">
            <a:solidFill>
              <a:srgbClr val="ABABA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0" y="7597295"/>
            <a:ext cx="18288000" cy="75501"/>
          </a:xfrm>
          <a:prstGeom prst="line">
            <a:avLst/>
          </a:prstGeom>
          <a:ln cap="flat" w="381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DAFyVT1oW4E</dc:identifier>
  <dcterms:modified xsi:type="dcterms:W3CDTF">2011-08-01T06:04:30Z</dcterms:modified>
  <cp:revision>1</cp:revision>
  <dc:title>Copy of CONTA</dc:title>
</cp:coreProperties>
</file>