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embeddedFontLst>
    <p:embeddedFont>
      <p:font typeface="Roboto"/>
      <p:regular r:id="rId15"/>
      <p:bold r:id="rId16"/>
      <p:italic r:id="rId17"/>
      <p:boldItalic r:id="rId18"/>
    </p:embeddedFont>
    <p:embeddedFont>
      <p:font typeface="Nunito"/>
      <p:regular r:id="rId19"/>
      <p:bold r:id="rId20"/>
      <p:italic r:id="rId21"/>
      <p:boldItalic r:id="rId22"/>
    </p:embeddedFont>
    <p:embeddedFont>
      <p:font typeface="Roboto Mon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7" roundtripDataSignature="AMtx7migpa0ss3pggmqfYF8xeeYw9aNb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22" Type="http://schemas.openxmlformats.org/officeDocument/2006/relationships/font" Target="fonts/Nunito-boldItalic.fntdata"/><Relationship Id="rId21" Type="http://schemas.openxmlformats.org/officeDocument/2006/relationships/font" Target="fonts/Nunito-italic.fntdata"/><Relationship Id="rId24" Type="http://schemas.openxmlformats.org/officeDocument/2006/relationships/font" Target="fonts/RobotoMono-bold.fntdata"/><Relationship Id="rId23" Type="http://schemas.openxmlformats.org/officeDocument/2006/relationships/font" Target="fonts/RobotoMon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Italic.fntdata"/><Relationship Id="rId25" Type="http://schemas.openxmlformats.org/officeDocument/2006/relationships/font" Target="fonts/RobotoMono-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Nunito-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cc908620cd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cc908620cd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3dce9c0371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23dce9c0371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07491214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007491214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0074912144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20074912144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074912144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20074912144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ccee4c19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23ccee4c19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ce9911677a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1ce9911677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2"/>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2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3"/>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3"/>
          <p:cNvSpPr txBox="1"/>
          <p:nvPr>
            <p:ph idx="1" type="body"/>
          </p:nvPr>
        </p:nvSpPr>
        <p:spPr>
          <a:xfrm>
            <a:off x="311700" y="4202967"/>
            <a:ext cx="8520600" cy="1734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2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14"/>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1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15"/>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1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1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16"/>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1" name="Google Shape;21;p1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1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7"/>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7"/>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1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9"/>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9"/>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20"/>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2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21"/>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1"/>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21"/>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21"/>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2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2"/>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g1cc908620cd_0_57"/>
          <p:cNvSpPr txBox="1"/>
          <p:nvPr/>
        </p:nvSpPr>
        <p:spPr>
          <a:xfrm>
            <a:off x="1173300" y="242933"/>
            <a:ext cx="679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g1cc908620cd_0_57"/>
          <p:cNvSpPr txBox="1"/>
          <p:nvPr/>
        </p:nvSpPr>
        <p:spPr>
          <a:xfrm>
            <a:off x="1046450" y="616650"/>
            <a:ext cx="7340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1cc908620cd_0_57"/>
          <p:cNvSpPr txBox="1"/>
          <p:nvPr/>
        </p:nvSpPr>
        <p:spPr>
          <a:xfrm>
            <a:off x="984150" y="0"/>
            <a:ext cx="7175700" cy="1231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rgbClr val="17365D"/>
                </a:solidFill>
                <a:latin typeface="Times New Roman"/>
                <a:ea typeface="Times New Roman"/>
                <a:cs typeface="Times New Roman"/>
                <a:sym typeface="Times New Roman"/>
              </a:rPr>
              <a:t>Walchand College Of Engineering, Sangli</a:t>
            </a:r>
            <a:endParaRPr b="0" i="0" sz="1800" u="none" cap="none" strike="noStrike">
              <a:solidFill>
                <a:srgbClr val="17365D"/>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400"/>
              <a:buFont typeface="Arial"/>
              <a:buNone/>
            </a:pPr>
            <a:r>
              <a:rPr b="0" i="0" lang="en-US" sz="1600" u="none" cap="none" strike="noStrike">
                <a:solidFill>
                  <a:srgbClr val="17365D"/>
                </a:solidFill>
                <a:latin typeface="Times New Roman"/>
                <a:ea typeface="Times New Roman"/>
                <a:cs typeface="Times New Roman"/>
                <a:sym typeface="Times New Roman"/>
              </a:rPr>
              <a:t>(Academic year 202</a:t>
            </a:r>
            <a:r>
              <a:rPr lang="en-US" sz="1600">
                <a:solidFill>
                  <a:srgbClr val="17365D"/>
                </a:solidFill>
                <a:latin typeface="Times New Roman"/>
                <a:ea typeface="Times New Roman"/>
                <a:cs typeface="Times New Roman"/>
                <a:sym typeface="Times New Roman"/>
              </a:rPr>
              <a:t>3</a:t>
            </a:r>
            <a:r>
              <a:rPr b="0" i="0" lang="en-US" sz="1600" u="none" cap="none" strike="noStrike">
                <a:solidFill>
                  <a:srgbClr val="17365D"/>
                </a:solidFill>
                <a:latin typeface="Times New Roman"/>
                <a:ea typeface="Times New Roman"/>
                <a:cs typeface="Times New Roman"/>
                <a:sym typeface="Times New Roman"/>
              </a:rPr>
              <a:t>-2</a:t>
            </a:r>
            <a:r>
              <a:rPr lang="en-US" sz="1600">
                <a:solidFill>
                  <a:srgbClr val="17365D"/>
                </a:solidFill>
                <a:latin typeface="Times New Roman"/>
                <a:ea typeface="Times New Roman"/>
                <a:cs typeface="Times New Roman"/>
                <a:sym typeface="Times New Roman"/>
              </a:rPr>
              <a:t>4</a:t>
            </a:r>
            <a:r>
              <a:rPr b="0" i="0" lang="en-US" sz="1600" u="none" cap="none" strike="noStrike">
                <a:solidFill>
                  <a:srgbClr val="17365D"/>
                </a:solidFill>
                <a:latin typeface="Times New Roman"/>
                <a:ea typeface="Times New Roman"/>
                <a:cs typeface="Times New Roman"/>
                <a:sym typeface="Times New Roman"/>
              </a:rPr>
              <a:t>)</a:t>
            </a:r>
            <a:endParaRPr b="0" i="0" sz="1600" u="none" cap="none" strike="noStrike">
              <a:solidFill>
                <a:srgbClr val="17365D"/>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800"/>
              <a:buFont typeface="Arial"/>
              <a:buNone/>
            </a:pPr>
            <a:r>
              <a:rPr b="1" i="0" lang="en-US" sz="2000" u="none" cap="none" strike="noStrike">
                <a:solidFill>
                  <a:srgbClr val="17365D"/>
                </a:solidFill>
                <a:latin typeface="Times New Roman"/>
                <a:ea typeface="Times New Roman"/>
                <a:cs typeface="Times New Roman"/>
                <a:sym typeface="Times New Roman"/>
              </a:rPr>
              <a:t>Department Of Information Technology</a:t>
            </a:r>
            <a:endParaRPr b="0" i="0" sz="2000" u="none" cap="none" strike="noStrike">
              <a:solidFill>
                <a:srgbClr val="17365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id="57" name="Google Shape;57;g1cc908620cd_0_57"/>
          <p:cNvPicPr preferRelativeResize="0"/>
          <p:nvPr/>
        </p:nvPicPr>
        <p:blipFill rotWithShape="1">
          <a:blip r:embed="rId3">
            <a:alphaModFix/>
          </a:blip>
          <a:srcRect b="0" l="0" r="0" t="0"/>
          <a:stretch/>
        </p:blipFill>
        <p:spPr>
          <a:xfrm>
            <a:off x="279025" y="0"/>
            <a:ext cx="670700" cy="712912"/>
          </a:xfrm>
          <a:prstGeom prst="rect">
            <a:avLst/>
          </a:prstGeom>
          <a:noFill/>
          <a:ln>
            <a:noFill/>
          </a:ln>
        </p:spPr>
      </p:pic>
      <p:pic>
        <p:nvPicPr>
          <p:cNvPr id="58" name="Google Shape;58;g1cc908620cd_0_57"/>
          <p:cNvPicPr preferRelativeResize="0"/>
          <p:nvPr/>
        </p:nvPicPr>
        <p:blipFill rotWithShape="1">
          <a:blip r:embed="rId4">
            <a:alphaModFix/>
          </a:blip>
          <a:srcRect b="0" l="0" r="0" t="0"/>
          <a:stretch/>
        </p:blipFill>
        <p:spPr>
          <a:xfrm>
            <a:off x="8031550" y="0"/>
            <a:ext cx="1073625" cy="950550"/>
          </a:xfrm>
          <a:prstGeom prst="rect">
            <a:avLst/>
          </a:prstGeom>
          <a:noFill/>
          <a:ln>
            <a:noFill/>
          </a:ln>
        </p:spPr>
      </p:pic>
      <p:sp>
        <p:nvSpPr>
          <p:cNvPr id="59" name="Google Shape;59;g1cc908620cd_0_57"/>
          <p:cNvSpPr txBox="1"/>
          <p:nvPr/>
        </p:nvSpPr>
        <p:spPr>
          <a:xfrm>
            <a:off x="432800" y="2593950"/>
            <a:ext cx="8408400" cy="1670100"/>
          </a:xfrm>
          <a:prstGeom prst="rect">
            <a:avLst/>
          </a:prstGeom>
          <a:noFill/>
          <a:ln>
            <a:noFill/>
          </a:ln>
        </p:spPr>
        <p:txBody>
          <a:bodyPr anchorCtr="0" anchor="t" bIns="91425" lIns="91425" spcFirstLastPara="1" rIns="91425" wrap="square" tIns="91425">
            <a:spAutoFit/>
          </a:bodyPr>
          <a:lstStyle/>
          <a:p>
            <a:pPr indent="457200" lvl="0" marL="914400" rtl="0" algn="l">
              <a:lnSpc>
                <a:spcPct val="115000"/>
              </a:lnSpc>
              <a:spcBef>
                <a:spcPts val="0"/>
              </a:spcBef>
              <a:spcAft>
                <a:spcPts val="0"/>
              </a:spcAft>
              <a:buClr>
                <a:schemeClr val="dk1"/>
              </a:buClr>
              <a:buSzPts val="1100"/>
              <a:buFont typeface="Arial"/>
              <a:buNone/>
            </a:pPr>
            <a:r>
              <a:rPr lang="en-US" sz="3000">
                <a:solidFill>
                  <a:srgbClr val="0C5ADB"/>
                </a:solidFill>
                <a:latin typeface="Times New Roman"/>
                <a:ea typeface="Times New Roman"/>
                <a:cs typeface="Times New Roman"/>
                <a:sym typeface="Times New Roman"/>
              </a:rPr>
              <a:t>              </a:t>
            </a:r>
            <a:endParaRPr sz="32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rPr lang="en-US" sz="3600">
                <a:solidFill>
                  <a:srgbClr val="7030A0"/>
                </a:solidFill>
                <a:latin typeface="Algerian"/>
                <a:ea typeface="Algerian"/>
                <a:cs typeface="Algerian"/>
                <a:sym typeface="Algerian"/>
              </a:rPr>
              <a:t> </a:t>
            </a:r>
            <a:r>
              <a:rPr lang="en-US" sz="3500">
                <a:solidFill>
                  <a:srgbClr val="7030A0"/>
                </a:solidFill>
                <a:latin typeface="Nunito"/>
                <a:ea typeface="Nunito"/>
                <a:cs typeface="Nunito"/>
                <a:sym typeface="Nunito"/>
              </a:rPr>
              <a:t> </a:t>
            </a:r>
            <a:r>
              <a:rPr lang="en-US" sz="6200">
                <a:solidFill>
                  <a:schemeClr val="dk1"/>
                </a:solidFill>
                <a:highlight>
                  <a:schemeClr val="lt1"/>
                </a:highlight>
                <a:latin typeface="Times New Roman"/>
                <a:ea typeface="Times New Roman"/>
                <a:cs typeface="Times New Roman"/>
                <a:sym typeface="Times New Roman"/>
              </a:rPr>
              <a:t>Gradient Descent​</a:t>
            </a:r>
            <a:r>
              <a:rPr i="0" lang="en-US" sz="3600" u="none" cap="none" strike="noStrike">
                <a:solidFill>
                  <a:srgbClr val="7030A0"/>
                </a:solidFill>
                <a:latin typeface="Roboto Mono"/>
                <a:ea typeface="Roboto Mono"/>
                <a:cs typeface="Roboto Mono"/>
                <a:sym typeface="Roboto Mono"/>
              </a:rPr>
              <a:t>  </a:t>
            </a:r>
            <a:r>
              <a:rPr i="0" lang="en-US" sz="3600" u="none" cap="none" strike="noStrike">
                <a:solidFill>
                  <a:srgbClr val="7030A0"/>
                </a:solidFill>
                <a:latin typeface="Algerian"/>
                <a:ea typeface="Algerian"/>
                <a:cs typeface="Algerian"/>
                <a:sym typeface="Algerian"/>
              </a:rPr>
              <a:t> </a:t>
            </a:r>
            <a:r>
              <a:rPr i="0" lang="en-US" sz="3600" u="none" cap="none" strike="noStrike">
                <a:solidFill>
                  <a:srgbClr val="7030A0"/>
                </a:solidFill>
                <a:latin typeface="Algerian"/>
                <a:ea typeface="Algerian"/>
                <a:cs typeface="Algerian"/>
                <a:sym typeface="Algerian"/>
              </a:rPr>
              <a:t>     </a:t>
            </a:r>
            <a:r>
              <a:rPr b="0" i="0" lang="en-US" sz="3600" u="none" cap="none" strike="noStrike">
                <a:solidFill>
                  <a:srgbClr val="7030A0"/>
                </a:solidFill>
                <a:latin typeface="Algerian"/>
                <a:ea typeface="Algerian"/>
                <a:cs typeface="Algerian"/>
                <a:sym typeface="Algerian"/>
              </a:rPr>
              <a:t>   </a:t>
            </a:r>
            <a:endParaRPr b="0" i="0" sz="1400" u="none" cap="none" strike="noStrike">
              <a:solidFill>
                <a:srgbClr val="000000"/>
              </a:solidFill>
              <a:latin typeface="Algerian"/>
              <a:ea typeface="Algerian"/>
              <a:cs typeface="Algerian"/>
              <a:sym typeface="Algerian"/>
            </a:endParaRPr>
          </a:p>
        </p:txBody>
      </p:sp>
      <p:sp>
        <p:nvSpPr>
          <p:cNvPr id="60" name="Google Shape;60;g1cc908620cd_0_57"/>
          <p:cNvSpPr txBox="1"/>
          <p:nvPr/>
        </p:nvSpPr>
        <p:spPr>
          <a:xfrm>
            <a:off x="2330100" y="2874075"/>
            <a:ext cx="4483800" cy="3155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1" lang="en-US" sz="20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15000"/>
              </a:lnSpc>
              <a:spcBef>
                <a:spcPts val="0"/>
              </a:spcBef>
              <a:spcAft>
                <a:spcPts val="0"/>
              </a:spcAft>
              <a:buClr>
                <a:schemeClr val="dk1"/>
              </a:buClr>
              <a:buSzPts val="1100"/>
              <a:buFont typeface="Arial"/>
              <a:buNone/>
            </a:pPr>
            <a:r>
              <a:rPr b="0" i="1" lang="en-US" sz="2000" u="none" cap="none" strike="noStrike">
                <a:solidFill>
                  <a:srgbClr val="000000"/>
                </a:solidFill>
                <a:latin typeface="Times New Roman"/>
                <a:ea typeface="Times New Roman"/>
                <a:cs typeface="Times New Roman"/>
                <a:sym typeface="Times New Roman"/>
              </a:rPr>
              <a:t>       </a:t>
            </a:r>
            <a:endParaRPr i="1" sz="2000">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t/>
            </a:r>
            <a:endParaRPr i="1" sz="2000">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t/>
            </a:r>
            <a:endParaRPr i="1" sz="2900">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i="1" lang="en-US" sz="2300">
                <a:latin typeface="Times New Roman"/>
                <a:ea typeface="Times New Roman"/>
                <a:cs typeface="Times New Roman"/>
                <a:sym typeface="Times New Roman"/>
              </a:rPr>
              <a:t>          </a:t>
            </a:r>
            <a:r>
              <a:rPr b="0" i="0" lang="en-US" sz="1600" u="none" cap="none" strike="noStrike">
                <a:solidFill>
                  <a:srgbClr val="000000"/>
                </a:solidFill>
                <a:latin typeface="Arial"/>
                <a:ea typeface="Arial"/>
                <a:cs typeface="Arial"/>
                <a:sym typeface="Arial"/>
              </a:rPr>
              <a:t> </a:t>
            </a:r>
            <a:r>
              <a:rPr b="0" i="0" lang="en-US" sz="1400" u="none" cap="none" strike="noStrike">
                <a:solidFill>
                  <a:srgbClr val="000000"/>
                </a:solidFill>
                <a:latin typeface="Arial"/>
                <a:ea typeface="Arial"/>
                <a:cs typeface="Arial"/>
                <a:sym typeface="Arial"/>
              </a:rPr>
              <a:t>   </a:t>
            </a:r>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US" sz="1400" u="none" cap="none" strike="noStrike">
                <a:solidFill>
                  <a:srgbClr val="000000"/>
                </a:solidFill>
                <a:latin typeface="Arial"/>
                <a:ea typeface="Arial"/>
                <a:cs typeface="Arial"/>
                <a:sym typeface="Arial"/>
              </a:rPr>
              <a:t>         </a:t>
            </a:r>
            <a:endParaRPr sz="3200">
              <a:solidFill>
                <a:srgbClr val="0C5ADB"/>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en-US" sz="3200">
                <a:solidFill>
                  <a:srgbClr val="0C5ADB"/>
                </a:solidFill>
                <a:latin typeface="Times New Roman"/>
                <a:ea typeface="Times New Roman"/>
                <a:cs typeface="Times New Roman"/>
                <a:sym typeface="Times New Roman"/>
              </a:rPr>
              <a:t>      </a:t>
            </a:r>
            <a:endParaRPr sz="3000">
              <a:solidFill>
                <a:srgbClr val="0C5ADB"/>
              </a:solidFill>
              <a:latin typeface="Times New Roman"/>
              <a:ea typeface="Times New Roman"/>
              <a:cs typeface="Times New Roman"/>
              <a:sym typeface="Times New Roman"/>
            </a:endParaRPr>
          </a:p>
        </p:txBody>
      </p:sp>
      <p:sp>
        <p:nvSpPr>
          <p:cNvPr id="61" name="Google Shape;61;g1cc908620cd_0_57"/>
          <p:cNvSpPr txBox="1"/>
          <p:nvPr/>
        </p:nvSpPr>
        <p:spPr>
          <a:xfrm>
            <a:off x="2824800" y="5245350"/>
            <a:ext cx="34944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1" lang="en-US" sz="23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pic>
        <p:nvPicPr>
          <p:cNvPr id="62" name="Google Shape;62;g1cc908620cd_0_57"/>
          <p:cNvPicPr preferRelativeResize="0"/>
          <p:nvPr/>
        </p:nvPicPr>
        <p:blipFill rotWithShape="1">
          <a:blip r:embed="rId5">
            <a:alphaModFix/>
          </a:blip>
          <a:srcRect b="0" l="0" r="0" t="0"/>
          <a:stretch/>
        </p:blipFill>
        <p:spPr>
          <a:xfrm>
            <a:off x="38825" y="950550"/>
            <a:ext cx="9066349" cy="66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nvSpPr>
        <p:spPr>
          <a:xfrm>
            <a:off x="1173300" y="242933"/>
            <a:ext cx="679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txBox="1"/>
          <p:nvPr/>
        </p:nvSpPr>
        <p:spPr>
          <a:xfrm>
            <a:off x="1046450" y="616650"/>
            <a:ext cx="7340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txBox="1"/>
          <p:nvPr/>
        </p:nvSpPr>
        <p:spPr>
          <a:xfrm>
            <a:off x="984150" y="0"/>
            <a:ext cx="717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id="70" name="Google Shape;70;p2"/>
          <p:cNvPicPr preferRelativeResize="0"/>
          <p:nvPr/>
        </p:nvPicPr>
        <p:blipFill rotWithShape="1">
          <a:blip r:embed="rId3">
            <a:alphaModFix/>
          </a:blip>
          <a:srcRect b="0" l="0" r="0" t="0"/>
          <a:stretch/>
        </p:blipFill>
        <p:spPr>
          <a:xfrm>
            <a:off x="8031550" y="0"/>
            <a:ext cx="1073625" cy="950550"/>
          </a:xfrm>
          <a:prstGeom prst="rect">
            <a:avLst/>
          </a:prstGeom>
          <a:noFill/>
          <a:ln>
            <a:noFill/>
          </a:ln>
        </p:spPr>
      </p:pic>
      <p:sp>
        <p:nvSpPr>
          <p:cNvPr id="71" name="Google Shape;71;p2"/>
          <p:cNvSpPr txBox="1"/>
          <p:nvPr/>
        </p:nvSpPr>
        <p:spPr>
          <a:xfrm>
            <a:off x="1782650" y="2261075"/>
            <a:ext cx="5867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
          <p:cNvSpPr txBox="1"/>
          <p:nvPr/>
        </p:nvSpPr>
        <p:spPr>
          <a:xfrm>
            <a:off x="261625" y="74750"/>
            <a:ext cx="3382200" cy="747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US" sz="4100" u="none" cap="none" strike="noStrike">
                <a:solidFill>
                  <a:srgbClr val="1155CC"/>
                </a:solidFill>
                <a:latin typeface="Times New Roman"/>
                <a:ea typeface="Times New Roman"/>
                <a:cs typeface="Times New Roman"/>
                <a:sym typeface="Times New Roman"/>
              </a:rPr>
              <a:t> </a:t>
            </a:r>
            <a:endParaRPr b="0" i="0" sz="4100" u="none" cap="none" strike="noStrike">
              <a:solidFill>
                <a:srgbClr val="1155CC"/>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txBox="1"/>
          <p:nvPr/>
        </p:nvSpPr>
        <p:spPr>
          <a:xfrm>
            <a:off x="261625" y="1498600"/>
            <a:ext cx="8352900" cy="2801400"/>
          </a:xfrm>
          <a:prstGeom prst="rect">
            <a:avLst/>
          </a:prstGeom>
          <a:noFill/>
          <a:ln>
            <a:noFill/>
          </a:ln>
        </p:spPr>
        <p:txBody>
          <a:bodyPr anchorCtr="0" anchor="t" bIns="91425" lIns="91425" spcFirstLastPara="1" rIns="91425" wrap="square" tIns="91425">
            <a:spAutoFit/>
          </a:bodyPr>
          <a:lstStyle/>
          <a:p>
            <a:pPr indent="-330200" lvl="0" marL="596900" rtl="0" algn="l">
              <a:lnSpc>
                <a:spcPct val="115000"/>
              </a:lnSpc>
              <a:spcBef>
                <a:spcPts val="0"/>
              </a:spcBef>
              <a:spcAft>
                <a:spcPts val="0"/>
              </a:spcAft>
              <a:buClr>
                <a:schemeClr val="dk1"/>
              </a:buClr>
              <a:buSzPts val="1600"/>
              <a:buFont typeface="Times New Roman"/>
              <a:buChar char="●"/>
            </a:pPr>
            <a:r>
              <a:rPr lang="en-US" sz="3000">
                <a:solidFill>
                  <a:schemeClr val="dk1"/>
                </a:solidFill>
                <a:highlight>
                  <a:schemeClr val="lt1"/>
                </a:highlight>
                <a:latin typeface="Times New Roman"/>
                <a:ea typeface="Times New Roman"/>
                <a:cs typeface="Times New Roman"/>
                <a:sym typeface="Times New Roman"/>
              </a:rPr>
              <a:t>Introduction​</a:t>
            </a:r>
            <a:endParaRPr sz="3000">
              <a:solidFill>
                <a:schemeClr val="dk1"/>
              </a:solidFill>
              <a:highlight>
                <a:schemeClr val="lt1"/>
              </a:highlight>
              <a:latin typeface="Times New Roman"/>
              <a:ea typeface="Times New Roman"/>
              <a:cs typeface="Times New Roman"/>
              <a:sym typeface="Times New Roman"/>
            </a:endParaRPr>
          </a:p>
          <a:p>
            <a:pPr indent="-330200" lvl="0" marL="596900" rtl="0" algn="l">
              <a:lnSpc>
                <a:spcPct val="115000"/>
              </a:lnSpc>
              <a:spcBef>
                <a:spcPts val="0"/>
              </a:spcBef>
              <a:spcAft>
                <a:spcPts val="0"/>
              </a:spcAft>
              <a:buClr>
                <a:schemeClr val="dk1"/>
              </a:buClr>
              <a:buSzPts val="1600"/>
              <a:buFont typeface="Times New Roman"/>
              <a:buChar char="●"/>
            </a:pPr>
            <a:r>
              <a:rPr lang="en-US" sz="3000">
                <a:solidFill>
                  <a:schemeClr val="dk1"/>
                </a:solidFill>
                <a:highlight>
                  <a:schemeClr val="lt1"/>
                </a:highlight>
                <a:latin typeface="Times New Roman"/>
                <a:ea typeface="Times New Roman"/>
                <a:cs typeface="Times New Roman"/>
                <a:sym typeface="Times New Roman"/>
              </a:rPr>
              <a:t>Formula​</a:t>
            </a:r>
            <a:endParaRPr sz="3000">
              <a:solidFill>
                <a:schemeClr val="dk1"/>
              </a:solidFill>
              <a:highlight>
                <a:schemeClr val="lt1"/>
              </a:highlight>
              <a:latin typeface="Times New Roman"/>
              <a:ea typeface="Times New Roman"/>
              <a:cs typeface="Times New Roman"/>
              <a:sym typeface="Times New Roman"/>
            </a:endParaRPr>
          </a:p>
          <a:p>
            <a:pPr indent="-330200" lvl="0" marL="596900" rtl="0" algn="l">
              <a:lnSpc>
                <a:spcPct val="115000"/>
              </a:lnSpc>
              <a:spcBef>
                <a:spcPts val="0"/>
              </a:spcBef>
              <a:spcAft>
                <a:spcPts val="0"/>
              </a:spcAft>
              <a:buClr>
                <a:schemeClr val="dk1"/>
              </a:buClr>
              <a:buSzPts val="1600"/>
              <a:buFont typeface="Times New Roman"/>
              <a:buChar char="●"/>
            </a:pPr>
            <a:r>
              <a:rPr lang="en-US" sz="3000">
                <a:solidFill>
                  <a:schemeClr val="dk1"/>
                </a:solidFill>
                <a:highlight>
                  <a:schemeClr val="lt1"/>
                </a:highlight>
                <a:latin typeface="Times New Roman"/>
                <a:ea typeface="Times New Roman"/>
                <a:cs typeface="Times New Roman"/>
                <a:sym typeface="Times New Roman"/>
              </a:rPr>
              <a:t>Minimization algorithm​</a:t>
            </a:r>
            <a:endParaRPr sz="3000">
              <a:solidFill>
                <a:schemeClr val="dk1"/>
              </a:solidFill>
              <a:highlight>
                <a:schemeClr val="lt1"/>
              </a:highlight>
              <a:latin typeface="Times New Roman"/>
              <a:ea typeface="Times New Roman"/>
              <a:cs typeface="Times New Roman"/>
              <a:sym typeface="Times New Roman"/>
            </a:endParaRPr>
          </a:p>
          <a:p>
            <a:pPr indent="-330200" lvl="0" marL="596900" rtl="0" algn="l">
              <a:lnSpc>
                <a:spcPct val="115000"/>
              </a:lnSpc>
              <a:spcBef>
                <a:spcPts val="0"/>
              </a:spcBef>
              <a:spcAft>
                <a:spcPts val="0"/>
              </a:spcAft>
              <a:buClr>
                <a:schemeClr val="dk1"/>
              </a:buClr>
              <a:buSzPts val="1600"/>
              <a:buFont typeface="Times New Roman"/>
              <a:buChar char="●"/>
            </a:pPr>
            <a:r>
              <a:rPr lang="en-US" sz="3000">
                <a:solidFill>
                  <a:schemeClr val="dk1"/>
                </a:solidFill>
                <a:highlight>
                  <a:schemeClr val="lt1"/>
                </a:highlight>
                <a:latin typeface="Times New Roman"/>
                <a:ea typeface="Times New Roman"/>
                <a:cs typeface="Times New Roman"/>
                <a:sym typeface="Times New Roman"/>
              </a:rPr>
              <a:t>Types of Gradient descent​</a:t>
            </a:r>
            <a:endParaRPr sz="30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3200">
              <a:solidFill>
                <a:schemeClr val="dk1"/>
              </a:solidFill>
              <a:highlight>
                <a:schemeClr val="lt1"/>
              </a:highlight>
              <a:latin typeface="Times New Roman"/>
              <a:ea typeface="Times New Roman"/>
              <a:cs typeface="Times New Roman"/>
              <a:sym typeface="Times New Roman"/>
            </a:endParaRPr>
          </a:p>
        </p:txBody>
      </p:sp>
      <p:pic>
        <p:nvPicPr>
          <p:cNvPr id="74" name="Google Shape;74;p2"/>
          <p:cNvPicPr preferRelativeResize="0"/>
          <p:nvPr/>
        </p:nvPicPr>
        <p:blipFill rotWithShape="1">
          <a:blip r:embed="rId4">
            <a:alphaModFix/>
          </a:blip>
          <a:srcRect b="0" l="0" r="0" t="0"/>
          <a:stretch/>
        </p:blipFill>
        <p:spPr>
          <a:xfrm>
            <a:off x="38825" y="950550"/>
            <a:ext cx="9066349" cy="66300"/>
          </a:xfrm>
          <a:prstGeom prst="rect">
            <a:avLst/>
          </a:prstGeom>
          <a:noFill/>
          <a:ln>
            <a:noFill/>
          </a:ln>
        </p:spPr>
      </p:pic>
      <p:sp>
        <p:nvSpPr>
          <p:cNvPr id="75" name="Google Shape;75;p2"/>
          <p:cNvSpPr txBox="1"/>
          <p:nvPr/>
        </p:nvSpPr>
        <p:spPr>
          <a:xfrm>
            <a:off x="261625" y="242925"/>
            <a:ext cx="3524100" cy="6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400">
                <a:solidFill>
                  <a:schemeClr val="dk1"/>
                </a:solidFill>
                <a:latin typeface="Times New Roman"/>
                <a:ea typeface="Times New Roman"/>
                <a:cs typeface="Times New Roman"/>
                <a:sym typeface="Times New Roman"/>
              </a:rPr>
              <a:t>Contents</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23dce9c0371_0_12"/>
          <p:cNvSpPr txBox="1"/>
          <p:nvPr/>
        </p:nvSpPr>
        <p:spPr>
          <a:xfrm>
            <a:off x="1173300" y="242933"/>
            <a:ext cx="679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23dce9c0371_0_12"/>
          <p:cNvSpPr txBox="1"/>
          <p:nvPr/>
        </p:nvSpPr>
        <p:spPr>
          <a:xfrm>
            <a:off x="1046450" y="616650"/>
            <a:ext cx="7340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23dce9c0371_0_12"/>
          <p:cNvSpPr txBox="1"/>
          <p:nvPr/>
        </p:nvSpPr>
        <p:spPr>
          <a:xfrm>
            <a:off x="984150" y="0"/>
            <a:ext cx="717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id="83" name="Google Shape;83;g23dce9c0371_0_12"/>
          <p:cNvPicPr preferRelativeResize="0"/>
          <p:nvPr/>
        </p:nvPicPr>
        <p:blipFill rotWithShape="1">
          <a:blip r:embed="rId3">
            <a:alphaModFix/>
          </a:blip>
          <a:srcRect b="0" l="0" r="0" t="0"/>
          <a:stretch/>
        </p:blipFill>
        <p:spPr>
          <a:xfrm>
            <a:off x="8031550" y="0"/>
            <a:ext cx="1073625" cy="950550"/>
          </a:xfrm>
          <a:prstGeom prst="rect">
            <a:avLst/>
          </a:prstGeom>
          <a:noFill/>
          <a:ln>
            <a:noFill/>
          </a:ln>
        </p:spPr>
      </p:pic>
      <p:sp>
        <p:nvSpPr>
          <p:cNvPr id="84" name="Google Shape;84;g23dce9c0371_0_12"/>
          <p:cNvSpPr txBox="1"/>
          <p:nvPr/>
        </p:nvSpPr>
        <p:spPr>
          <a:xfrm>
            <a:off x="1782650" y="2261075"/>
            <a:ext cx="5867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23dce9c0371_0_12"/>
          <p:cNvSpPr txBox="1"/>
          <p:nvPr/>
        </p:nvSpPr>
        <p:spPr>
          <a:xfrm>
            <a:off x="261625" y="74750"/>
            <a:ext cx="3961500" cy="747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US" sz="3900">
                <a:solidFill>
                  <a:schemeClr val="dk1"/>
                </a:solidFill>
                <a:highlight>
                  <a:schemeClr val="lt1"/>
                </a:highlight>
                <a:latin typeface="Times New Roman"/>
                <a:ea typeface="Times New Roman"/>
                <a:cs typeface="Times New Roman"/>
                <a:sym typeface="Times New Roman"/>
              </a:rPr>
              <a:t>Introduction</a:t>
            </a:r>
            <a:r>
              <a:rPr lang="en-US" sz="3900">
                <a:solidFill>
                  <a:schemeClr val="dk1"/>
                </a:solidFill>
                <a:highlight>
                  <a:schemeClr val="lt1"/>
                </a:highlight>
                <a:latin typeface="Times New Roman"/>
                <a:ea typeface="Times New Roman"/>
                <a:cs typeface="Times New Roman"/>
                <a:sym typeface="Times New Roman"/>
              </a:rPr>
              <a:t>​</a:t>
            </a:r>
            <a:endParaRPr i="0" sz="3600" u="none" cap="none" strike="noStrike">
              <a:solidFill>
                <a:srgbClr val="1155CC"/>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lt1"/>
              </a:highlight>
              <a:latin typeface="Arial"/>
              <a:ea typeface="Arial"/>
              <a:cs typeface="Arial"/>
              <a:sym typeface="Arial"/>
            </a:endParaRPr>
          </a:p>
        </p:txBody>
      </p:sp>
      <p:sp>
        <p:nvSpPr>
          <p:cNvPr id="86" name="Google Shape;86;g23dce9c0371_0_12"/>
          <p:cNvSpPr txBox="1"/>
          <p:nvPr/>
        </p:nvSpPr>
        <p:spPr>
          <a:xfrm>
            <a:off x="75300" y="1688375"/>
            <a:ext cx="8993400" cy="4225200"/>
          </a:xfrm>
          <a:prstGeom prst="rect">
            <a:avLst/>
          </a:prstGeom>
          <a:noFill/>
          <a:ln>
            <a:noFill/>
          </a:ln>
        </p:spPr>
        <p:txBody>
          <a:bodyPr anchorCtr="0" anchor="t" bIns="91425" lIns="91425" spcFirstLastPara="1" rIns="91425" wrap="square" tIns="91425">
            <a:spAutoFit/>
          </a:bodyPr>
          <a:lstStyle/>
          <a:p>
            <a:pPr indent="-374650" lvl="0" marL="457200" rtl="0" algn="just">
              <a:lnSpc>
                <a:spcPct val="115000"/>
              </a:lnSpc>
              <a:spcBef>
                <a:spcPts val="0"/>
              </a:spcBef>
              <a:spcAft>
                <a:spcPts val="0"/>
              </a:spcAft>
              <a:buClr>
                <a:schemeClr val="dk1"/>
              </a:buClr>
              <a:buSzPts val="2300"/>
              <a:buFont typeface="Times New Roman"/>
              <a:buChar char="●"/>
            </a:pPr>
            <a:r>
              <a:rPr lang="en-US" sz="2300">
                <a:solidFill>
                  <a:schemeClr val="dk1"/>
                </a:solidFill>
                <a:highlight>
                  <a:schemeClr val="lt1"/>
                </a:highlight>
                <a:latin typeface="Times New Roman"/>
                <a:ea typeface="Times New Roman"/>
                <a:cs typeface="Times New Roman"/>
                <a:sym typeface="Times New Roman"/>
              </a:rPr>
              <a:t>Gradient Descent is known as one of the most commonly used optimization algorithms to train machine learning models by means of minimizing errors between actual and expected results. Further, gradient descent is also used to train Neural Networks.​</a:t>
            </a:r>
            <a:endParaRPr sz="2300">
              <a:solidFill>
                <a:schemeClr val="dk1"/>
              </a:solidFill>
              <a:highlight>
                <a:schemeClr val="lt1"/>
              </a:highlight>
              <a:latin typeface="Times New Roman"/>
              <a:ea typeface="Times New Roman"/>
              <a:cs typeface="Times New Roman"/>
              <a:sym typeface="Times New Roman"/>
            </a:endParaRPr>
          </a:p>
          <a:p>
            <a:pPr indent="-374650" lvl="0" marL="457200" rtl="0" algn="just">
              <a:lnSpc>
                <a:spcPct val="115000"/>
              </a:lnSpc>
              <a:spcBef>
                <a:spcPts val="0"/>
              </a:spcBef>
              <a:spcAft>
                <a:spcPts val="0"/>
              </a:spcAft>
              <a:buClr>
                <a:schemeClr val="dk1"/>
              </a:buClr>
              <a:buSzPts val="2300"/>
              <a:buFont typeface="Times New Roman"/>
              <a:buChar char="●"/>
            </a:pPr>
            <a:r>
              <a:rPr lang="en-US" sz="2300">
                <a:solidFill>
                  <a:schemeClr val="dk1"/>
                </a:solidFill>
                <a:highlight>
                  <a:schemeClr val="lt1"/>
                </a:highlight>
                <a:latin typeface="Times New Roman"/>
                <a:ea typeface="Times New Roman"/>
                <a:cs typeface="Times New Roman"/>
                <a:sym typeface="Times New Roman"/>
              </a:rPr>
              <a:t>It measures how much the output of function changes if we change the inputs a little. ​</a:t>
            </a:r>
            <a:endParaRPr sz="2300">
              <a:solidFill>
                <a:schemeClr val="dk1"/>
              </a:solidFill>
              <a:highlight>
                <a:schemeClr val="lt1"/>
              </a:highlight>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300">
                <a:solidFill>
                  <a:schemeClr val="dk1"/>
                </a:solidFill>
                <a:highlight>
                  <a:schemeClr val="lt1"/>
                </a:highlight>
                <a:latin typeface="Times New Roman"/>
                <a:ea typeface="Times New Roman"/>
                <a:cs typeface="Times New Roman"/>
                <a:sym typeface="Times New Roman"/>
              </a:rPr>
              <a:t>It can also be thought of as the slope of function ,where higher gradient means  the sleeper slope, which ultimately makes the model learn faster. It helps in finding the local minimum of a function</a:t>
            </a:r>
            <a:r>
              <a:rPr lang="en-US" sz="2500">
                <a:solidFill>
                  <a:schemeClr val="dk1"/>
                </a:solidFill>
                <a:highlight>
                  <a:schemeClr val="lt1"/>
                </a:highlight>
                <a:latin typeface="Times New Roman"/>
                <a:ea typeface="Times New Roman"/>
                <a:cs typeface="Times New Roman"/>
                <a:sym typeface="Times New Roman"/>
              </a:rPr>
              <a:t>. ​</a:t>
            </a:r>
            <a:endParaRPr sz="2500">
              <a:solidFill>
                <a:schemeClr val="dk1"/>
              </a:solidFill>
              <a:highlight>
                <a:schemeClr val="lt1"/>
              </a:highlight>
              <a:latin typeface="Times New Roman"/>
              <a:ea typeface="Times New Roman"/>
              <a:cs typeface="Times New Roman"/>
              <a:sym typeface="Times New Roman"/>
            </a:endParaRPr>
          </a:p>
          <a:p>
            <a:pPr indent="0" lvl="0" marL="1371600" marR="0" rtl="0" algn="l">
              <a:lnSpc>
                <a:spcPct val="115000"/>
              </a:lnSpc>
              <a:spcBef>
                <a:spcPts val="0"/>
              </a:spcBef>
              <a:spcAft>
                <a:spcPts val="0"/>
              </a:spcAft>
              <a:buNone/>
            </a:pPr>
            <a:r>
              <a:t/>
            </a:r>
            <a:endParaRPr sz="2100">
              <a:solidFill>
                <a:schemeClr val="dk1"/>
              </a:solidFill>
              <a:highlight>
                <a:schemeClr val="lt1"/>
              </a:highlight>
              <a:latin typeface="Times New Roman"/>
              <a:ea typeface="Times New Roman"/>
              <a:cs typeface="Times New Roman"/>
              <a:sym typeface="Times New Roman"/>
            </a:endParaRPr>
          </a:p>
        </p:txBody>
      </p:sp>
      <p:pic>
        <p:nvPicPr>
          <p:cNvPr id="87" name="Google Shape;87;g23dce9c0371_0_12"/>
          <p:cNvPicPr preferRelativeResize="0"/>
          <p:nvPr/>
        </p:nvPicPr>
        <p:blipFill rotWithShape="1">
          <a:blip r:embed="rId4">
            <a:alphaModFix/>
          </a:blip>
          <a:srcRect b="0" l="0" r="0" t="0"/>
          <a:stretch/>
        </p:blipFill>
        <p:spPr>
          <a:xfrm>
            <a:off x="38825" y="950550"/>
            <a:ext cx="9066349" cy="66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0074912144_0_0"/>
          <p:cNvSpPr txBox="1"/>
          <p:nvPr/>
        </p:nvSpPr>
        <p:spPr>
          <a:xfrm>
            <a:off x="1173300" y="242933"/>
            <a:ext cx="679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20074912144_0_0"/>
          <p:cNvSpPr txBox="1"/>
          <p:nvPr/>
        </p:nvSpPr>
        <p:spPr>
          <a:xfrm>
            <a:off x="1046450" y="616650"/>
            <a:ext cx="7340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20074912144_0_0"/>
          <p:cNvSpPr txBox="1"/>
          <p:nvPr/>
        </p:nvSpPr>
        <p:spPr>
          <a:xfrm>
            <a:off x="984150" y="0"/>
            <a:ext cx="717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id="95" name="Google Shape;95;g20074912144_0_0"/>
          <p:cNvPicPr preferRelativeResize="0"/>
          <p:nvPr/>
        </p:nvPicPr>
        <p:blipFill rotWithShape="1">
          <a:blip r:embed="rId3">
            <a:alphaModFix/>
          </a:blip>
          <a:srcRect b="0" l="0" r="0" t="0"/>
          <a:stretch/>
        </p:blipFill>
        <p:spPr>
          <a:xfrm>
            <a:off x="8031550" y="0"/>
            <a:ext cx="1073625" cy="950550"/>
          </a:xfrm>
          <a:prstGeom prst="rect">
            <a:avLst/>
          </a:prstGeom>
          <a:noFill/>
          <a:ln>
            <a:noFill/>
          </a:ln>
        </p:spPr>
      </p:pic>
      <p:sp>
        <p:nvSpPr>
          <p:cNvPr id="96" name="Google Shape;96;g20074912144_0_0"/>
          <p:cNvSpPr txBox="1"/>
          <p:nvPr/>
        </p:nvSpPr>
        <p:spPr>
          <a:xfrm>
            <a:off x="1782650" y="2261075"/>
            <a:ext cx="5867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g20074912144_0_0"/>
          <p:cNvSpPr txBox="1"/>
          <p:nvPr/>
        </p:nvSpPr>
        <p:spPr>
          <a:xfrm>
            <a:off x="38825" y="1233300"/>
            <a:ext cx="9144000" cy="562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500">
                <a:solidFill>
                  <a:schemeClr val="dk1"/>
                </a:solidFill>
                <a:highlight>
                  <a:schemeClr val="lt1"/>
                </a:highlight>
                <a:latin typeface="Times New Roman"/>
                <a:ea typeface="Times New Roman"/>
                <a:cs typeface="Times New Roman"/>
                <a:sym typeface="Times New Roman"/>
              </a:rPr>
              <a:t>Local minimum or local maximum of a function using gradient descent :​</a:t>
            </a:r>
            <a:endParaRPr sz="2500">
              <a:solidFill>
                <a:schemeClr val="dk1"/>
              </a:solidFill>
              <a:highlight>
                <a:schemeClr val="lt1"/>
              </a:highlight>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highlight>
                  <a:schemeClr val="lt1"/>
                </a:highlight>
                <a:latin typeface="Times New Roman"/>
                <a:ea typeface="Times New Roman"/>
                <a:cs typeface="Times New Roman"/>
                <a:sym typeface="Times New Roman"/>
              </a:rPr>
              <a:t>   If we move towards a negative gradient or ​</a:t>
            </a:r>
            <a:endParaRPr sz="2400">
              <a:solidFill>
                <a:schemeClr val="dk1"/>
              </a:solidFill>
              <a:highlight>
                <a:schemeClr val="lt1"/>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2400">
                <a:solidFill>
                  <a:schemeClr val="dk1"/>
                </a:solidFill>
                <a:highlight>
                  <a:schemeClr val="lt1"/>
                </a:highlight>
                <a:latin typeface="Times New Roman"/>
                <a:ea typeface="Times New Roman"/>
                <a:cs typeface="Times New Roman"/>
                <a:sym typeface="Times New Roman"/>
              </a:rPr>
              <a:t> away from the gradient at the current </a:t>
            </a:r>
            <a:endParaRPr sz="2400">
              <a:solidFill>
                <a:schemeClr val="dk1"/>
              </a:solidFill>
              <a:highlight>
                <a:schemeClr val="lt1"/>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2400">
                <a:solidFill>
                  <a:schemeClr val="dk1"/>
                </a:solidFill>
                <a:highlight>
                  <a:schemeClr val="lt1"/>
                </a:highlight>
                <a:latin typeface="Times New Roman"/>
                <a:ea typeface="Times New Roman"/>
                <a:cs typeface="Times New Roman"/>
                <a:sym typeface="Times New Roman"/>
              </a:rPr>
              <a:t> point,​ it will give the local minimum​</a:t>
            </a:r>
            <a:endParaRPr sz="2400">
              <a:solidFill>
                <a:schemeClr val="dk1"/>
              </a:solidFill>
              <a:highlight>
                <a:schemeClr val="lt1"/>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2400">
                <a:solidFill>
                  <a:schemeClr val="dk1"/>
                </a:solidFill>
                <a:highlight>
                  <a:schemeClr val="lt1"/>
                </a:highlight>
                <a:latin typeface="Times New Roman"/>
                <a:ea typeface="Times New Roman"/>
                <a:cs typeface="Times New Roman"/>
                <a:sym typeface="Times New Roman"/>
              </a:rPr>
              <a:t> of that function.​</a:t>
            </a:r>
            <a:endParaRPr sz="2400">
              <a:solidFill>
                <a:schemeClr val="dk1"/>
              </a:solidFill>
              <a:highlight>
                <a:schemeClr val="lt1"/>
              </a:highlight>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highlight>
                  <a:schemeClr val="lt1"/>
                </a:highlight>
                <a:latin typeface="Times New Roman"/>
                <a:ea typeface="Times New Roman"/>
                <a:cs typeface="Times New Roman"/>
                <a:sym typeface="Times New Roman"/>
              </a:rPr>
              <a:t>Whenever we move towards a positive​</a:t>
            </a:r>
            <a:endParaRPr sz="2400">
              <a:solidFill>
                <a:schemeClr val="dk1"/>
              </a:solidFill>
              <a:highlight>
                <a:schemeClr val="lt1"/>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2400">
                <a:solidFill>
                  <a:schemeClr val="dk1"/>
                </a:solidFill>
                <a:highlight>
                  <a:schemeClr val="lt1"/>
                </a:highlight>
                <a:latin typeface="Times New Roman"/>
                <a:ea typeface="Times New Roman"/>
                <a:cs typeface="Times New Roman"/>
                <a:sym typeface="Times New Roman"/>
              </a:rPr>
              <a:t>gradient or towards the gradient of the ​</a:t>
            </a:r>
            <a:endParaRPr sz="2400">
              <a:solidFill>
                <a:schemeClr val="dk1"/>
              </a:solidFill>
              <a:highlight>
                <a:schemeClr val="lt1"/>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2400">
                <a:solidFill>
                  <a:schemeClr val="dk1"/>
                </a:solidFill>
                <a:highlight>
                  <a:schemeClr val="lt1"/>
                </a:highlight>
                <a:latin typeface="Times New Roman"/>
                <a:ea typeface="Times New Roman"/>
                <a:cs typeface="Times New Roman"/>
                <a:sym typeface="Times New Roman"/>
              </a:rPr>
              <a:t>function at the current point, we will get ​</a:t>
            </a:r>
            <a:endParaRPr sz="2400">
              <a:solidFill>
                <a:schemeClr val="dk1"/>
              </a:solidFill>
              <a:highlight>
                <a:schemeClr val="lt1"/>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2400">
                <a:solidFill>
                  <a:schemeClr val="dk1"/>
                </a:solidFill>
                <a:highlight>
                  <a:schemeClr val="lt1"/>
                </a:highlight>
                <a:latin typeface="Times New Roman"/>
                <a:ea typeface="Times New Roman"/>
                <a:cs typeface="Times New Roman"/>
                <a:sym typeface="Times New Roman"/>
              </a:rPr>
              <a:t>the local maximum of that function.​</a:t>
            </a:r>
            <a:endParaRPr sz="2400">
              <a:solidFill>
                <a:schemeClr val="dk1"/>
              </a:solidFill>
              <a:highlight>
                <a:schemeClr val="lt1"/>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400">
                <a:solidFill>
                  <a:schemeClr val="dk1"/>
                </a:solidFill>
                <a:highlight>
                  <a:srgbClr val="EDEBE9"/>
                </a:highlight>
              </a:rPr>
              <a:t>​</a:t>
            </a:r>
            <a:endParaRPr sz="2400">
              <a:solidFill>
                <a:schemeClr val="dk1"/>
              </a:solidFill>
              <a:highlight>
                <a:srgbClr val="EDEBE9"/>
              </a:highlight>
            </a:endParaRPr>
          </a:p>
        </p:txBody>
      </p:sp>
      <p:pic>
        <p:nvPicPr>
          <p:cNvPr id="98" name="Google Shape;98;g20074912144_0_0"/>
          <p:cNvPicPr preferRelativeResize="0"/>
          <p:nvPr/>
        </p:nvPicPr>
        <p:blipFill rotWithShape="1">
          <a:blip r:embed="rId4">
            <a:alphaModFix/>
          </a:blip>
          <a:srcRect b="0" l="0" r="0" t="0"/>
          <a:stretch/>
        </p:blipFill>
        <p:spPr>
          <a:xfrm>
            <a:off x="38825" y="950550"/>
            <a:ext cx="9066349" cy="66300"/>
          </a:xfrm>
          <a:prstGeom prst="rect">
            <a:avLst/>
          </a:prstGeom>
          <a:noFill/>
          <a:ln>
            <a:noFill/>
          </a:ln>
        </p:spPr>
      </p:pic>
      <p:pic>
        <p:nvPicPr>
          <p:cNvPr id="99" name="Google Shape;99;g20074912144_0_0"/>
          <p:cNvPicPr preferRelativeResize="0"/>
          <p:nvPr/>
        </p:nvPicPr>
        <p:blipFill>
          <a:blip r:embed="rId5">
            <a:alphaModFix/>
          </a:blip>
          <a:stretch>
            <a:fillRect/>
          </a:stretch>
        </p:blipFill>
        <p:spPr>
          <a:xfrm>
            <a:off x="5383075" y="2661275"/>
            <a:ext cx="3799750" cy="3029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0074912144_0_12"/>
          <p:cNvSpPr txBox="1"/>
          <p:nvPr/>
        </p:nvSpPr>
        <p:spPr>
          <a:xfrm>
            <a:off x="1173300" y="242933"/>
            <a:ext cx="679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20074912144_0_12"/>
          <p:cNvSpPr txBox="1"/>
          <p:nvPr/>
        </p:nvSpPr>
        <p:spPr>
          <a:xfrm>
            <a:off x="1046450" y="616650"/>
            <a:ext cx="7340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20074912144_0_12"/>
          <p:cNvSpPr txBox="1"/>
          <p:nvPr/>
        </p:nvSpPr>
        <p:spPr>
          <a:xfrm>
            <a:off x="984150" y="0"/>
            <a:ext cx="717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id="107" name="Google Shape;107;g20074912144_0_12"/>
          <p:cNvPicPr preferRelativeResize="0"/>
          <p:nvPr/>
        </p:nvPicPr>
        <p:blipFill rotWithShape="1">
          <a:blip r:embed="rId3">
            <a:alphaModFix/>
          </a:blip>
          <a:srcRect b="0" l="0" r="0" t="0"/>
          <a:stretch/>
        </p:blipFill>
        <p:spPr>
          <a:xfrm>
            <a:off x="8031550" y="0"/>
            <a:ext cx="1073625" cy="950550"/>
          </a:xfrm>
          <a:prstGeom prst="rect">
            <a:avLst/>
          </a:prstGeom>
          <a:noFill/>
          <a:ln>
            <a:noFill/>
          </a:ln>
        </p:spPr>
      </p:pic>
      <p:sp>
        <p:nvSpPr>
          <p:cNvPr id="108" name="Google Shape;108;g20074912144_0_12"/>
          <p:cNvSpPr txBox="1"/>
          <p:nvPr/>
        </p:nvSpPr>
        <p:spPr>
          <a:xfrm>
            <a:off x="1782650" y="2261075"/>
            <a:ext cx="5867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20074912144_0_12"/>
          <p:cNvSpPr txBox="1"/>
          <p:nvPr/>
        </p:nvSpPr>
        <p:spPr>
          <a:xfrm>
            <a:off x="261625" y="74750"/>
            <a:ext cx="4486500" cy="747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900"/>
              <a:buFont typeface="Arial"/>
              <a:buNone/>
            </a:pPr>
            <a:r>
              <a:rPr b="1" lang="en-US" sz="3900">
                <a:solidFill>
                  <a:schemeClr val="dk1"/>
                </a:solidFill>
                <a:latin typeface="Times New Roman"/>
                <a:ea typeface="Times New Roman"/>
                <a:cs typeface="Times New Roman"/>
                <a:sym typeface="Times New Roman"/>
              </a:rPr>
              <a:t>Formula:</a:t>
            </a:r>
            <a:endParaRPr i="0" sz="3600" u="none" cap="none" strike="noStrike">
              <a:solidFill>
                <a:srgbClr val="1155CC"/>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20074912144_0_12"/>
          <p:cNvSpPr txBox="1"/>
          <p:nvPr/>
        </p:nvSpPr>
        <p:spPr>
          <a:xfrm>
            <a:off x="508650" y="1804550"/>
            <a:ext cx="8126700" cy="37479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t/>
            </a:r>
            <a:endParaRPr sz="2300">
              <a:solidFill>
                <a:schemeClr val="dk1"/>
              </a:solidFill>
              <a:latin typeface="Times New Roman"/>
              <a:ea typeface="Times New Roman"/>
              <a:cs typeface="Times New Roman"/>
              <a:sym typeface="Times New Roman"/>
            </a:endParaRPr>
          </a:p>
        </p:txBody>
      </p:sp>
      <p:pic>
        <p:nvPicPr>
          <p:cNvPr id="111" name="Google Shape;111;g20074912144_0_12"/>
          <p:cNvPicPr preferRelativeResize="0"/>
          <p:nvPr/>
        </p:nvPicPr>
        <p:blipFill rotWithShape="1">
          <a:blip r:embed="rId4">
            <a:alphaModFix/>
          </a:blip>
          <a:srcRect b="0" l="0" r="0" t="0"/>
          <a:stretch/>
        </p:blipFill>
        <p:spPr>
          <a:xfrm>
            <a:off x="38825" y="950550"/>
            <a:ext cx="9066349" cy="66300"/>
          </a:xfrm>
          <a:prstGeom prst="rect">
            <a:avLst/>
          </a:prstGeom>
          <a:noFill/>
          <a:ln>
            <a:noFill/>
          </a:ln>
        </p:spPr>
      </p:pic>
      <p:sp>
        <p:nvSpPr>
          <p:cNvPr id="112" name="Google Shape;112;g20074912144_0_12"/>
          <p:cNvSpPr txBox="1"/>
          <p:nvPr/>
        </p:nvSpPr>
        <p:spPr>
          <a:xfrm>
            <a:off x="0" y="1076450"/>
            <a:ext cx="8241600" cy="5204100"/>
          </a:xfrm>
          <a:prstGeom prst="rect">
            <a:avLst/>
          </a:prstGeom>
          <a:noFill/>
          <a:ln>
            <a:noFill/>
          </a:ln>
        </p:spPr>
        <p:txBody>
          <a:bodyPr anchorCtr="0" anchor="t" bIns="91425" lIns="91425" spcFirstLastPara="1" rIns="91425" wrap="square" tIns="91425">
            <a:noAutofit/>
          </a:bodyPr>
          <a:lstStyle/>
          <a:p>
            <a:pPr indent="0" lvl="0" marL="457200" rtl="0" algn="just">
              <a:lnSpc>
                <a:spcPct val="150000"/>
              </a:lnSpc>
              <a:spcBef>
                <a:spcPts val="1200"/>
              </a:spcBef>
              <a:spcAft>
                <a:spcPts val="0"/>
              </a:spcAft>
              <a:buNone/>
            </a:pPr>
            <a:r>
              <a:t/>
            </a:r>
            <a:endParaRPr sz="2300"/>
          </a:p>
          <a:p>
            <a:pPr indent="0" lvl="0" marL="457200" rtl="0" algn="just">
              <a:lnSpc>
                <a:spcPct val="150000"/>
              </a:lnSpc>
              <a:spcBef>
                <a:spcPts val="1200"/>
              </a:spcBef>
              <a:spcAft>
                <a:spcPts val="0"/>
              </a:spcAft>
              <a:buNone/>
            </a:pPr>
            <a:r>
              <a:t/>
            </a:r>
            <a:endParaRPr sz="2300"/>
          </a:p>
          <a:p>
            <a:pPr indent="-374650" lvl="0" marL="457200" rtl="0" algn="just">
              <a:lnSpc>
                <a:spcPct val="150000"/>
              </a:lnSpc>
              <a:spcBef>
                <a:spcPts val="1200"/>
              </a:spcBef>
              <a:spcAft>
                <a:spcPts val="0"/>
              </a:spcAft>
              <a:buSzPts val="2300"/>
              <a:buChar char="●"/>
            </a:pPr>
            <a:r>
              <a:rPr lang="en-US" sz="2300"/>
              <a:t>b=new value</a:t>
            </a:r>
            <a:endParaRPr sz="2300"/>
          </a:p>
          <a:p>
            <a:pPr indent="-374650" lvl="0" marL="457200" rtl="0" algn="just">
              <a:lnSpc>
                <a:spcPct val="150000"/>
              </a:lnSpc>
              <a:spcBef>
                <a:spcPts val="0"/>
              </a:spcBef>
              <a:spcAft>
                <a:spcPts val="0"/>
              </a:spcAft>
              <a:buSzPts val="2300"/>
              <a:buChar char="●"/>
            </a:pPr>
            <a:r>
              <a:rPr lang="en-US" sz="2300"/>
              <a:t>a=current value</a:t>
            </a:r>
            <a:endParaRPr sz="2300"/>
          </a:p>
          <a:p>
            <a:pPr indent="-374650" lvl="0" marL="457200" rtl="0" algn="just">
              <a:lnSpc>
                <a:spcPct val="150000"/>
              </a:lnSpc>
              <a:spcBef>
                <a:spcPts val="0"/>
              </a:spcBef>
              <a:spcAft>
                <a:spcPts val="0"/>
              </a:spcAft>
              <a:buSzPts val="2300"/>
              <a:buChar char="●"/>
            </a:pPr>
            <a:r>
              <a:rPr lang="en-US" sz="2300"/>
              <a:t>      refers to minimization part of gradient descent </a:t>
            </a:r>
            <a:endParaRPr sz="2300"/>
          </a:p>
          <a:p>
            <a:pPr indent="-374650" lvl="0" marL="457200" rtl="0" algn="just">
              <a:lnSpc>
                <a:spcPct val="150000"/>
              </a:lnSpc>
              <a:spcBef>
                <a:spcPts val="0"/>
              </a:spcBef>
              <a:spcAft>
                <a:spcPts val="0"/>
              </a:spcAft>
              <a:buSzPts val="2300"/>
              <a:buChar char="●"/>
            </a:pPr>
            <a:r>
              <a:rPr lang="en-US" sz="2300"/>
              <a:t>here       is learning  rate</a:t>
            </a:r>
            <a:endParaRPr sz="2300"/>
          </a:p>
          <a:p>
            <a:pPr indent="-374650" lvl="0" marL="457200" rtl="0" algn="just">
              <a:lnSpc>
                <a:spcPct val="150000"/>
              </a:lnSpc>
              <a:spcBef>
                <a:spcPts val="0"/>
              </a:spcBef>
              <a:spcAft>
                <a:spcPts val="0"/>
              </a:spcAft>
              <a:buSzPts val="2300"/>
              <a:buChar char="●"/>
            </a:pPr>
            <a:r>
              <a:rPr lang="en-US" sz="2300"/>
              <a:t>              gradient term is direction of the </a:t>
            </a:r>
            <a:r>
              <a:rPr lang="en-US" sz="2300"/>
              <a:t>steepest</a:t>
            </a:r>
            <a:r>
              <a:rPr lang="en-US" sz="2300"/>
              <a:t> descent</a:t>
            </a:r>
            <a:endParaRPr sz="2300"/>
          </a:p>
        </p:txBody>
      </p:sp>
      <p:pic>
        <p:nvPicPr>
          <p:cNvPr id="113" name="Google Shape;113;g20074912144_0_12"/>
          <p:cNvPicPr preferRelativeResize="0"/>
          <p:nvPr/>
        </p:nvPicPr>
        <p:blipFill>
          <a:blip r:embed="rId5">
            <a:alphaModFix/>
          </a:blip>
          <a:stretch>
            <a:fillRect/>
          </a:stretch>
        </p:blipFill>
        <p:spPr>
          <a:xfrm>
            <a:off x="261625" y="1419225"/>
            <a:ext cx="4091300" cy="747600"/>
          </a:xfrm>
          <a:prstGeom prst="rect">
            <a:avLst/>
          </a:prstGeom>
          <a:noFill/>
          <a:ln>
            <a:noFill/>
          </a:ln>
        </p:spPr>
      </p:pic>
      <p:pic>
        <p:nvPicPr>
          <p:cNvPr id="114" name="Google Shape;114;g20074912144_0_12"/>
          <p:cNvPicPr preferRelativeResize="0"/>
          <p:nvPr/>
        </p:nvPicPr>
        <p:blipFill>
          <a:blip r:embed="rId6">
            <a:alphaModFix/>
          </a:blip>
          <a:stretch>
            <a:fillRect/>
          </a:stretch>
        </p:blipFill>
        <p:spPr>
          <a:xfrm>
            <a:off x="508650" y="3409512"/>
            <a:ext cx="469825" cy="585888"/>
          </a:xfrm>
          <a:prstGeom prst="rect">
            <a:avLst/>
          </a:prstGeom>
          <a:noFill/>
          <a:ln>
            <a:noFill/>
          </a:ln>
        </p:spPr>
      </p:pic>
      <p:pic>
        <p:nvPicPr>
          <p:cNvPr id="115" name="Google Shape;115;g20074912144_0_12"/>
          <p:cNvPicPr preferRelativeResize="0"/>
          <p:nvPr/>
        </p:nvPicPr>
        <p:blipFill>
          <a:blip r:embed="rId7">
            <a:alphaModFix/>
          </a:blip>
          <a:stretch>
            <a:fillRect/>
          </a:stretch>
        </p:blipFill>
        <p:spPr>
          <a:xfrm>
            <a:off x="508650" y="4571325"/>
            <a:ext cx="1073625" cy="413431"/>
          </a:xfrm>
          <a:prstGeom prst="rect">
            <a:avLst/>
          </a:prstGeom>
          <a:noFill/>
          <a:ln>
            <a:noFill/>
          </a:ln>
        </p:spPr>
      </p:pic>
      <p:pic>
        <p:nvPicPr>
          <p:cNvPr id="116" name="Google Shape;116;g20074912144_0_12"/>
          <p:cNvPicPr preferRelativeResize="0"/>
          <p:nvPr/>
        </p:nvPicPr>
        <p:blipFill rotWithShape="1">
          <a:blip r:embed="rId8">
            <a:alphaModFix/>
          </a:blip>
          <a:srcRect b="-259272" l="47300" r="-47300" t="248689"/>
          <a:stretch/>
        </p:blipFill>
        <p:spPr>
          <a:xfrm>
            <a:off x="1570175" y="5344775"/>
            <a:ext cx="469825" cy="585900"/>
          </a:xfrm>
          <a:prstGeom prst="rect">
            <a:avLst/>
          </a:prstGeom>
          <a:noFill/>
          <a:ln>
            <a:noFill/>
          </a:ln>
        </p:spPr>
      </p:pic>
      <p:pic>
        <p:nvPicPr>
          <p:cNvPr id="117" name="Google Shape;117;g20074912144_0_12"/>
          <p:cNvPicPr preferRelativeResize="0"/>
          <p:nvPr/>
        </p:nvPicPr>
        <p:blipFill>
          <a:blip r:embed="rId8">
            <a:alphaModFix/>
          </a:blip>
          <a:stretch>
            <a:fillRect/>
          </a:stretch>
        </p:blipFill>
        <p:spPr>
          <a:xfrm>
            <a:off x="1173300" y="4041525"/>
            <a:ext cx="469825" cy="5297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0074912144_0_23"/>
          <p:cNvSpPr txBox="1"/>
          <p:nvPr/>
        </p:nvSpPr>
        <p:spPr>
          <a:xfrm>
            <a:off x="1173300" y="242933"/>
            <a:ext cx="679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20074912144_0_23"/>
          <p:cNvSpPr txBox="1"/>
          <p:nvPr/>
        </p:nvSpPr>
        <p:spPr>
          <a:xfrm>
            <a:off x="1046450" y="616650"/>
            <a:ext cx="7340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20074912144_0_23"/>
          <p:cNvSpPr txBox="1"/>
          <p:nvPr/>
        </p:nvSpPr>
        <p:spPr>
          <a:xfrm>
            <a:off x="984150" y="0"/>
            <a:ext cx="717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id="125" name="Google Shape;125;g20074912144_0_23"/>
          <p:cNvPicPr preferRelativeResize="0"/>
          <p:nvPr/>
        </p:nvPicPr>
        <p:blipFill rotWithShape="1">
          <a:blip r:embed="rId3">
            <a:alphaModFix/>
          </a:blip>
          <a:srcRect b="0" l="0" r="0" t="0"/>
          <a:stretch/>
        </p:blipFill>
        <p:spPr>
          <a:xfrm>
            <a:off x="8031550" y="0"/>
            <a:ext cx="1073625" cy="950550"/>
          </a:xfrm>
          <a:prstGeom prst="rect">
            <a:avLst/>
          </a:prstGeom>
          <a:noFill/>
          <a:ln>
            <a:noFill/>
          </a:ln>
        </p:spPr>
      </p:pic>
      <p:sp>
        <p:nvSpPr>
          <p:cNvPr id="126" name="Google Shape;126;g20074912144_0_23"/>
          <p:cNvSpPr txBox="1"/>
          <p:nvPr/>
        </p:nvSpPr>
        <p:spPr>
          <a:xfrm>
            <a:off x="1782650" y="2261075"/>
            <a:ext cx="5867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20074912144_0_23"/>
          <p:cNvSpPr txBox="1"/>
          <p:nvPr/>
        </p:nvSpPr>
        <p:spPr>
          <a:xfrm>
            <a:off x="261625" y="74750"/>
            <a:ext cx="5932800" cy="747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900"/>
              <a:buFont typeface="Arial"/>
              <a:buNone/>
            </a:pPr>
            <a:r>
              <a:rPr lang="en-US" sz="3900">
                <a:solidFill>
                  <a:schemeClr val="dk1"/>
                </a:solidFill>
                <a:highlight>
                  <a:schemeClr val="lt1"/>
                </a:highlight>
                <a:latin typeface="Times New Roman"/>
                <a:ea typeface="Times New Roman"/>
                <a:cs typeface="Times New Roman"/>
                <a:sym typeface="Times New Roman"/>
              </a:rPr>
              <a:t>Minimization  algorithm</a:t>
            </a:r>
            <a:endParaRPr b="0" i="0" sz="41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8" name="Google Shape;128;g20074912144_0_23"/>
          <p:cNvPicPr preferRelativeResize="0"/>
          <p:nvPr/>
        </p:nvPicPr>
        <p:blipFill rotWithShape="1">
          <a:blip r:embed="rId4">
            <a:alphaModFix/>
          </a:blip>
          <a:srcRect b="0" l="0" r="0" t="0"/>
          <a:stretch/>
        </p:blipFill>
        <p:spPr>
          <a:xfrm>
            <a:off x="38825" y="950550"/>
            <a:ext cx="9066349" cy="66300"/>
          </a:xfrm>
          <a:prstGeom prst="rect">
            <a:avLst/>
          </a:prstGeom>
          <a:noFill/>
          <a:ln>
            <a:noFill/>
          </a:ln>
        </p:spPr>
      </p:pic>
      <p:sp>
        <p:nvSpPr>
          <p:cNvPr id="129" name="Google Shape;129;g20074912144_0_23"/>
          <p:cNvSpPr txBox="1"/>
          <p:nvPr/>
        </p:nvSpPr>
        <p:spPr>
          <a:xfrm>
            <a:off x="3128913" y="4680525"/>
            <a:ext cx="2555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700">
              <a:latin typeface="Times New Roman"/>
              <a:ea typeface="Times New Roman"/>
              <a:cs typeface="Times New Roman"/>
              <a:sym typeface="Times New Roman"/>
            </a:endParaRPr>
          </a:p>
        </p:txBody>
      </p:sp>
      <p:sp>
        <p:nvSpPr>
          <p:cNvPr id="130" name="Google Shape;130;g20074912144_0_23"/>
          <p:cNvSpPr txBox="1"/>
          <p:nvPr/>
        </p:nvSpPr>
        <p:spPr>
          <a:xfrm>
            <a:off x="233550" y="4887400"/>
            <a:ext cx="8770800" cy="1631700"/>
          </a:xfrm>
          <a:prstGeom prst="rect">
            <a:avLst/>
          </a:prstGeom>
          <a:noFill/>
          <a:ln>
            <a:noFill/>
          </a:ln>
        </p:spPr>
        <p:txBody>
          <a:bodyPr anchorCtr="0" anchor="t" bIns="91425" lIns="91425" spcFirstLastPara="1" rIns="91425" wrap="square" tIns="91425">
            <a:spAutoFit/>
          </a:bodyPr>
          <a:lstStyle/>
          <a:p>
            <a:pPr indent="-368300" lvl="0" marL="457200" rtl="0" algn="l">
              <a:lnSpc>
                <a:spcPct val="100000"/>
              </a:lnSpc>
              <a:spcBef>
                <a:spcPts val="0"/>
              </a:spcBef>
              <a:spcAft>
                <a:spcPts val="0"/>
              </a:spcAft>
              <a:buSzPts val="2200"/>
              <a:buFont typeface="Times New Roman"/>
              <a:buChar char="●"/>
            </a:pPr>
            <a:r>
              <a:rPr lang="en-US" sz="2600">
                <a:latin typeface="Times New Roman"/>
                <a:ea typeface="Times New Roman"/>
                <a:cs typeface="Times New Roman"/>
                <a:sym typeface="Times New Roman"/>
              </a:rPr>
              <a:t>To know the how actually gradient descent  algorithm work  </a:t>
            </a:r>
            <a:r>
              <a:rPr lang="en-US" sz="2700">
                <a:latin typeface="Times New Roman"/>
                <a:ea typeface="Times New Roman"/>
                <a:cs typeface="Times New Roman"/>
                <a:sym typeface="Times New Roman"/>
              </a:rPr>
              <a:t>we </a:t>
            </a:r>
            <a:r>
              <a:rPr lang="en-US" sz="2600">
                <a:solidFill>
                  <a:srgbClr val="333333"/>
                </a:solidFill>
                <a:highlight>
                  <a:srgbClr val="FFFFFF"/>
                </a:highlight>
                <a:latin typeface="Times New Roman"/>
                <a:ea typeface="Times New Roman"/>
                <a:cs typeface="Times New Roman"/>
                <a:sym typeface="Times New Roman"/>
              </a:rPr>
              <a:t>find out the slope of a line from linear regression </a:t>
            </a:r>
            <a:r>
              <a:rPr lang="en-US" sz="4100">
                <a:latin typeface="Times New Roman"/>
                <a:ea typeface="Times New Roman"/>
                <a:cs typeface="Times New Roman"/>
                <a:sym typeface="Times New Roman"/>
              </a:rPr>
              <a:t> </a:t>
            </a:r>
            <a:endParaRPr sz="41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700">
                <a:latin typeface="Times New Roman"/>
                <a:ea typeface="Times New Roman"/>
                <a:cs typeface="Times New Roman"/>
                <a:sym typeface="Times New Roman"/>
              </a:rPr>
              <a:t>      Y =mx+C</a:t>
            </a:r>
            <a:endParaRPr sz="2700">
              <a:latin typeface="Times New Roman"/>
              <a:ea typeface="Times New Roman"/>
              <a:cs typeface="Times New Roman"/>
              <a:sym typeface="Times New Roman"/>
            </a:endParaRPr>
          </a:p>
        </p:txBody>
      </p:sp>
      <p:sp>
        <p:nvSpPr>
          <p:cNvPr id="131" name="Google Shape;131;g20074912144_0_23"/>
          <p:cNvSpPr txBox="1"/>
          <p:nvPr/>
        </p:nvSpPr>
        <p:spPr>
          <a:xfrm>
            <a:off x="6543675" y="10960100"/>
            <a:ext cx="1566600" cy="18472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Clr>
                <a:schemeClr val="dk1"/>
              </a:buClr>
              <a:buSzPts val="1100"/>
              <a:buFont typeface="Arial"/>
              <a:buNone/>
            </a:pPr>
            <a:r>
              <a:rPr lang="en-US" sz="2300">
                <a:solidFill>
                  <a:srgbClr val="333333"/>
                </a:solidFill>
                <a:highlight>
                  <a:srgbClr val="FFFFFF"/>
                </a:highlight>
                <a:latin typeface="Times New Roman"/>
                <a:ea typeface="Times New Roman"/>
                <a:cs typeface="Times New Roman"/>
                <a:sym typeface="Times New Roman"/>
              </a:rPr>
              <a:t>At this starting point, we will derive the first derivative or slope and then use a tangent line to calculate the steepness of this slope. Further, this slope will inform the updates to the parameters (weights and bias)</a:t>
            </a:r>
            <a:r>
              <a:rPr lang="en-US" sz="1200">
                <a:solidFill>
                  <a:srgbClr val="333333"/>
                </a:solidFill>
                <a:highlight>
                  <a:srgbClr val="FFFFFF"/>
                </a:highlight>
                <a:latin typeface="Roboto"/>
                <a:ea typeface="Roboto"/>
                <a:cs typeface="Roboto"/>
                <a:sym typeface="Roboto"/>
              </a:rPr>
              <a:t>.</a:t>
            </a:r>
            <a:r>
              <a:rPr lang="en-US" sz="2200">
                <a:solidFill>
                  <a:srgbClr val="374151"/>
                </a:solidFill>
                <a:highlight>
                  <a:schemeClr val="lt1"/>
                </a:highlight>
                <a:latin typeface="Times New Roman"/>
                <a:ea typeface="Times New Roman"/>
                <a:cs typeface="Times New Roman"/>
                <a:sym typeface="Times New Roman"/>
              </a:rPr>
              <a:t>here we need  to find values of W(weight) and b(bias) that correspond to minimum costt function. To start with, initialize the values  of W and b with some random numbers and gradient descent  start at this  point.  </a:t>
            </a:r>
            <a:endParaRPr sz="2200">
              <a:solidFill>
                <a:srgbClr val="374151"/>
              </a:solidFill>
              <a:highlight>
                <a:schemeClr val="lt1"/>
              </a:highlight>
              <a:latin typeface="Times New Roman"/>
              <a:ea typeface="Times New Roman"/>
              <a:cs typeface="Times New Roman"/>
              <a:sym typeface="Times New Roman"/>
            </a:endParaRPr>
          </a:p>
        </p:txBody>
      </p:sp>
      <p:sp>
        <p:nvSpPr>
          <p:cNvPr id="132" name="Google Shape;132;g20074912144_0_23"/>
          <p:cNvSpPr txBox="1"/>
          <p:nvPr/>
        </p:nvSpPr>
        <p:spPr>
          <a:xfrm>
            <a:off x="149950" y="1016850"/>
            <a:ext cx="8377500" cy="2959800"/>
          </a:xfrm>
          <a:prstGeom prst="rect">
            <a:avLst/>
          </a:prstGeom>
          <a:noFill/>
          <a:ln>
            <a:noFill/>
          </a:ln>
        </p:spPr>
        <p:txBody>
          <a:bodyPr anchorCtr="0" anchor="t" bIns="91425" lIns="91425" spcFirstLastPara="1" rIns="91425" wrap="square" tIns="91425">
            <a:spAutoFit/>
          </a:bodyPr>
          <a:lstStyle/>
          <a:p>
            <a:pPr indent="-374650" lvl="0" marL="457200" rtl="0" algn="l">
              <a:lnSpc>
                <a:spcPct val="115000"/>
              </a:lnSpc>
              <a:spcBef>
                <a:spcPts val="1200"/>
              </a:spcBef>
              <a:spcAft>
                <a:spcPts val="0"/>
              </a:spcAft>
              <a:buClr>
                <a:srgbClr val="374151"/>
              </a:buClr>
              <a:buSzPts val="2300"/>
              <a:buFont typeface="Times New Roman"/>
              <a:buChar char="●"/>
            </a:pPr>
            <a:r>
              <a:rPr lang="en-US" sz="2300">
                <a:solidFill>
                  <a:srgbClr val="374151"/>
                </a:solidFill>
                <a:highlight>
                  <a:schemeClr val="lt1"/>
                </a:highlight>
                <a:latin typeface="Times New Roman"/>
                <a:ea typeface="Times New Roman"/>
                <a:cs typeface="Times New Roman"/>
                <a:sym typeface="Times New Roman"/>
              </a:rPr>
              <a:t>Working of gradient descent algorithm:</a:t>
            </a:r>
            <a:endParaRPr sz="2300">
              <a:solidFill>
                <a:srgbClr val="374151"/>
              </a:solidFill>
              <a:highlight>
                <a:schemeClr val="lt1"/>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2300">
                <a:solidFill>
                  <a:srgbClr val="374151"/>
                </a:solidFill>
                <a:highlight>
                  <a:schemeClr val="lt1"/>
                </a:highlight>
                <a:latin typeface="Times New Roman"/>
                <a:ea typeface="Times New Roman"/>
                <a:cs typeface="Times New Roman"/>
                <a:sym typeface="Times New Roman"/>
              </a:rPr>
              <a:t> </a:t>
            </a:r>
            <a:r>
              <a:rPr lang="en-US" sz="3400">
                <a:solidFill>
                  <a:srgbClr val="374151"/>
                </a:solidFill>
                <a:highlight>
                  <a:schemeClr val="lt1"/>
                </a:highlight>
                <a:latin typeface="Times New Roman"/>
                <a:ea typeface="Times New Roman"/>
                <a:cs typeface="Times New Roman"/>
                <a:sym typeface="Times New Roman"/>
              </a:rPr>
              <a:t> </a:t>
            </a:r>
            <a:endParaRPr sz="3400">
              <a:solidFill>
                <a:srgbClr val="374151"/>
              </a:solidFill>
              <a:highlight>
                <a:schemeClr val="lt1"/>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230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2200">
              <a:solidFill>
                <a:srgbClr val="374151"/>
              </a:solidFill>
              <a:highlight>
                <a:schemeClr val="lt1"/>
              </a:highlight>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sz="2300">
              <a:solidFill>
                <a:srgbClr val="374151"/>
              </a:solidFill>
              <a:highlight>
                <a:schemeClr val="lt1"/>
              </a:highlight>
              <a:latin typeface="Times New Roman"/>
              <a:ea typeface="Times New Roman"/>
              <a:cs typeface="Times New Roman"/>
              <a:sym typeface="Times New Roman"/>
            </a:endParaRPr>
          </a:p>
        </p:txBody>
      </p:sp>
      <p:pic>
        <p:nvPicPr>
          <p:cNvPr id="133" name="Google Shape;133;g20074912144_0_23"/>
          <p:cNvPicPr preferRelativeResize="0"/>
          <p:nvPr/>
        </p:nvPicPr>
        <p:blipFill>
          <a:blip r:embed="rId5">
            <a:alphaModFix/>
          </a:blip>
          <a:stretch>
            <a:fillRect/>
          </a:stretch>
        </p:blipFill>
        <p:spPr>
          <a:xfrm>
            <a:off x="2462250" y="1414725"/>
            <a:ext cx="4508500" cy="3265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3ccee4c192_0_0"/>
          <p:cNvSpPr txBox="1"/>
          <p:nvPr/>
        </p:nvSpPr>
        <p:spPr>
          <a:xfrm>
            <a:off x="1173300" y="242933"/>
            <a:ext cx="679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23ccee4c192_0_0"/>
          <p:cNvSpPr txBox="1"/>
          <p:nvPr/>
        </p:nvSpPr>
        <p:spPr>
          <a:xfrm>
            <a:off x="1046450" y="616650"/>
            <a:ext cx="7340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23ccee4c192_0_0"/>
          <p:cNvSpPr txBox="1"/>
          <p:nvPr/>
        </p:nvSpPr>
        <p:spPr>
          <a:xfrm>
            <a:off x="984150" y="0"/>
            <a:ext cx="717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id="141" name="Google Shape;141;g23ccee4c192_0_0"/>
          <p:cNvPicPr preferRelativeResize="0"/>
          <p:nvPr/>
        </p:nvPicPr>
        <p:blipFill rotWithShape="1">
          <a:blip r:embed="rId3">
            <a:alphaModFix/>
          </a:blip>
          <a:srcRect b="0" l="0" r="0" t="0"/>
          <a:stretch/>
        </p:blipFill>
        <p:spPr>
          <a:xfrm>
            <a:off x="8031550" y="0"/>
            <a:ext cx="1073625" cy="950550"/>
          </a:xfrm>
          <a:prstGeom prst="rect">
            <a:avLst/>
          </a:prstGeom>
          <a:noFill/>
          <a:ln>
            <a:noFill/>
          </a:ln>
        </p:spPr>
      </p:pic>
      <p:sp>
        <p:nvSpPr>
          <p:cNvPr id="142" name="Google Shape;142;g23ccee4c192_0_0"/>
          <p:cNvSpPr txBox="1"/>
          <p:nvPr/>
        </p:nvSpPr>
        <p:spPr>
          <a:xfrm>
            <a:off x="1782650" y="2261075"/>
            <a:ext cx="5867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g23ccee4c192_0_0"/>
          <p:cNvSpPr txBox="1"/>
          <p:nvPr/>
        </p:nvSpPr>
        <p:spPr>
          <a:xfrm>
            <a:off x="261625" y="74750"/>
            <a:ext cx="5095200" cy="87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3900"/>
              <a:buFont typeface="Arial"/>
              <a:buNone/>
            </a:pPr>
            <a:r>
              <a:t/>
            </a:r>
            <a:endParaRPr sz="4100">
              <a:solidFill>
                <a:srgbClr val="1155CC"/>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400"/>
              <a:buFont typeface="Arial"/>
              <a:buNone/>
            </a:pPr>
            <a:r>
              <a:t/>
            </a:r>
            <a:endParaRPr>
              <a:solidFill>
                <a:schemeClr val="dk1"/>
              </a:solidFill>
            </a:endParaRPr>
          </a:p>
          <a:p>
            <a:pPr indent="0" lvl="0" marL="0" marR="0" rtl="0" algn="l">
              <a:lnSpc>
                <a:spcPct val="115000"/>
              </a:lnSpc>
              <a:spcBef>
                <a:spcPts val="0"/>
              </a:spcBef>
              <a:spcAft>
                <a:spcPts val="0"/>
              </a:spcAft>
              <a:buClr>
                <a:srgbClr val="000000"/>
              </a:buClr>
              <a:buSzPts val="3900"/>
              <a:buFont typeface="Arial"/>
              <a:buNone/>
            </a:pPr>
            <a:r>
              <a:rPr b="0" i="0" lang="en-US" sz="4100" u="none" cap="none" strike="noStrike">
                <a:solidFill>
                  <a:srgbClr val="1155CC"/>
                </a:solidFill>
                <a:latin typeface="Times New Roman"/>
                <a:ea typeface="Times New Roman"/>
                <a:cs typeface="Times New Roman"/>
                <a:sym typeface="Times New Roman"/>
              </a:rPr>
              <a:t> </a:t>
            </a:r>
            <a:endParaRPr b="0" i="0" sz="4100" u="none" cap="none" strike="noStrike">
              <a:solidFill>
                <a:srgbClr val="1155CC"/>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g23ccee4c192_0_0"/>
          <p:cNvSpPr txBox="1"/>
          <p:nvPr/>
        </p:nvSpPr>
        <p:spPr>
          <a:xfrm>
            <a:off x="429675" y="1157100"/>
            <a:ext cx="8142900" cy="5316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900"/>
              <a:buFont typeface="Arial"/>
              <a:buNone/>
            </a:pPr>
            <a:r>
              <a:rPr lang="en-US" sz="2500">
                <a:solidFill>
                  <a:schemeClr val="dk1"/>
                </a:solidFill>
                <a:latin typeface="Times New Roman"/>
                <a:ea typeface="Times New Roman"/>
                <a:cs typeface="Times New Roman"/>
                <a:sym typeface="Times New Roman"/>
              </a:rPr>
              <a:t> </a:t>
            </a:r>
            <a:endParaRPr sz="2500">
              <a:solidFill>
                <a:schemeClr val="dk1"/>
              </a:solidFill>
              <a:latin typeface="Times New Roman"/>
              <a:ea typeface="Times New Roman"/>
              <a:cs typeface="Times New Roman"/>
              <a:sym typeface="Times New Roman"/>
            </a:endParaRPr>
          </a:p>
        </p:txBody>
      </p:sp>
      <p:pic>
        <p:nvPicPr>
          <p:cNvPr id="145" name="Google Shape;145;g23ccee4c192_0_0"/>
          <p:cNvPicPr preferRelativeResize="0"/>
          <p:nvPr/>
        </p:nvPicPr>
        <p:blipFill rotWithShape="1">
          <a:blip r:embed="rId4">
            <a:alphaModFix/>
          </a:blip>
          <a:srcRect b="0" l="0" r="0" t="0"/>
          <a:stretch/>
        </p:blipFill>
        <p:spPr>
          <a:xfrm>
            <a:off x="38825" y="950550"/>
            <a:ext cx="9066349" cy="66300"/>
          </a:xfrm>
          <a:prstGeom prst="rect">
            <a:avLst/>
          </a:prstGeom>
          <a:noFill/>
          <a:ln>
            <a:noFill/>
          </a:ln>
        </p:spPr>
      </p:pic>
      <p:sp>
        <p:nvSpPr>
          <p:cNvPr id="146" name="Google Shape;146;g23ccee4c192_0_0"/>
          <p:cNvSpPr txBox="1"/>
          <p:nvPr/>
        </p:nvSpPr>
        <p:spPr>
          <a:xfrm>
            <a:off x="349200" y="1161250"/>
            <a:ext cx="8445600" cy="39681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rgbClr val="333333"/>
              </a:buClr>
              <a:buSzPts val="2400"/>
              <a:buFont typeface="Times New Roman"/>
              <a:buChar char="●"/>
            </a:pPr>
            <a:r>
              <a:rPr lang="en-US" sz="2400">
                <a:solidFill>
                  <a:srgbClr val="333333"/>
                </a:solidFill>
                <a:highlight>
                  <a:srgbClr val="FFFFFF"/>
                </a:highlight>
                <a:latin typeface="Times New Roman"/>
                <a:ea typeface="Times New Roman"/>
                <a:cs typeface="Times New Roman"/>
                <a:sym typeface="Times New Roman"/>
              </a:rPr>
              <a:t>At  starting point, we will derive the first derivative or slope and then use a tangent line to calculate the steepness of this slope. Further, this slope will inform the updates to the parameters (weights and bias).</a:t>
            </a:r>
            <a:endParaRPr sz="2400">
              <a:solidFill>
                <a:srgbClr val="333333"/>
              </a:solidFill>
              <a:highlight>
                <a:srgbClr val="FFFFFF"/>
              </a:highlight>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333333"/>
              </a:buClr>
              <a:buSzPts val="2400"/>
              <a:buFont typeface="Times New Roman"/>
              <a:buChar char="●"/>
            </a:pPr>
            <a:r>
              <a:rPr lang="en-US" sz="2400">
                <a:solidFill>
                  <a:srgbClr val="333333"/>
                </a:solidFill>
                <a:highlight>
                  <a:srgbClr val="FFFFFF"/>
                </a:highlight>
                <a:latin typeface="Times New Roman"/>
                <a:ea typeface="Times New Roman"/>
                <a:cs typeface="Times New Roman"/>
                <a:sym typeface="Times New Roman"/>
              </a:rPr>
              <a:t>here we need to find the values of weights and </a:t>
            </a:r>
            <a:r>
              <a:rPr lang="en-US" sz="2400">
                <a:solidFill>
                  <a:srgbClr val="333333"/>
                </a:solidFill>
                <a:highlight>
                  <a:srgbClr val="FFFFFF"/>
                </a:highlight>
                <a:latin typeface="Times New Roman"/>
                <a:ea typeface="Times New Roman"/>
                <a:cs typeface="Times New Roman"/>
                <a:sym typeface="Times New Roman"/>
              </a:rPr>
              <a:t>bias</a:t>
            </a:r>
            <a:r>
              <a:rPr lang="en-US" sz="2400">
                <a:solidFill>
                  <a:srgbClr val="333333"/>
                </a:solidFill>
                <a:highlight>
                  <a:srgbClr val="FFFFFF"/>
                </a:highlight>
                <a:latin typeface="Times New Roman"/>
                <a:ea typeface="Times New Roman"/>
                <a:cs typeface="Times New Roman"/>
                <a:sym typeface="Times New Roman"/>
              </a:rPr>
              <a:t> with some  random numbers and gradient descent start at this point .then It takes one step after the other in the steepest downside direction. </a:t>
            </a:r>
            <a:endParaRPr sz="2400">
              <a:solidFill>
                <a:srgbClr val="333333"/>
              </a:solidFill>
              <a:highlight>
                <a:srgbClr val="FFFFFF"/>
              </a:highlight>
              <a:latin typeface="Times New Roman"/>
              <a:ea typeface="Times New Roman"/>
              <a:cs typeface="Times New Roman"/>
              <a:sym typeface="Times New Roman"/>
            </a:endParaRPr>
          </a:p>
          <a:p>
            <a:pPr indent="-361950" lvl="0" marL="457200" rtl="0" algn="l">
              <a:lnSpc>
                <a:spcPct val="115000"/>
              </a:lnSpc>
              <a:spcBef>
                <a:spcPts val="0"/>
              </a:spcBef>
              <a:spcAft>
                <a:spcPts val="0"/>
              </a:spcAft>
              <a:buClr>
                <a:srgbClr val="333333"/>
              </a:buClr>
              <a:buSzPts val="2100"/>
              <a:buFont typeface="Roboto"/>
              <a:buChar char="●"/>
            </a:pPr>
            <a:r>
              <a:rPr lang="en-US" sz="2400">
                <a:solidFill>
                  <a:srgbClr val="333333"/>
                </a:solidFill>
                <a:highlight>
                  <a:srgbClr val="FFFFFF"/>
                </a:highlight>
                <a:latin typeface="Times New Roman"/>
                <a:ea typeface="Times New Roman"/>
                <a:cs typeface="Times New Roman"/>
                <a:sym typeface="Times New Roman"/>
              </a:rPr>
              <a:t>It reaches the point where the cost function is as small as possible.</a:t>
            </a:r>
            <a:r>
              <a:rPr lang="en-US" sz="2500">
                <a:solidFill>
                  <a:srgbClr val="333333"/>
                </a:solidFill>
                <a:highlight>
                  <a:srgbClr val="FFFFFF"/>
                </a:highlight>
                <a:latin typeface="Times New Roman"/>
                <a:ea typeface="Times New Roman"/>
                <a:cs typeface="Times New Roman"/>
                <a:sym typeface="Times New Roman"/>
              </a:rPr>
              <a:t>which is called </a:t>
            </a:r>
            <a:r>
              <a:rPr b="1" lang="en-US" sz="2500">
                <a:solidFill>
                  <a:srgbClr val="333333"/>
                </a:solidFill>
                <a:highlight>
                  <a:srgbClr val="FFFFFF"/>
                </a:highlight>
                <a:latin typeface="Times New Roman"/>
                <a:ea typeface="Times New Roman"/>
                <a:cs typeface="Times New Roman"/>
                <a:sym typeface="Times New Roman"/>
              </a:rPr>
              <a:t>a point of convergence.</a:t>
            </a:r>
            <a:endParaRPr sz="34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ce9911677a_0_12"/>
          <p:cNvSpPr txBox="1"/>
          <p:nvPr/>
        </p:nvSpPr>
        <p:spPr>
          <a:xfrm>
            <a:off x="1173300" y="242933"/>
            <a:ext cx="679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1ce9911677a_0_12"/>
          <p:cNvSpPr txBox="1"/>
          <p:nvPr/>
        </p:nvSpPr>
        <p:spPr>
          <a:xfrm>
            <a:off x="261625" y="56375"/>
            <a:ext cx="5052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400"/>
              <a:buFont typeface="Arial"/>
              <a:buNone/>
            </a:pPr>
            <a:r>
              <a:rPr b="1" lang="en-US" sz="2900">
                <a:solidFill>
                  <a:schemeClr val="dk1"/>
                </a:solidFill>
                <a:latin typeface="Times New Roman"/>
                <a:ea typeface="Times New Roman"/>
                <a:cs typeface="Times New Roman"/>
                <a:sym typeface="Times New Roman"/>
              </a:rPr>
              <a:t>Types of gradient descent</a:t>
            </a:r>
            <a:endParaRPr b="1" sz="2900">
              <a:solidFill>
                <a:schemeClr val="dk1"/>
              </a:solidFill>
              <a:latin typeface="Times New Roman"/>
              <a:ea typeface="Times New Roman"/>
              <a:cs typeface="Times New Roman"/>
              <a:sym typeface="Times New Roman"/>
            </a:endParaRPr>
          </a:p>
        </p:txBody>
      </p:sp>
      <p:sp>
        <p:nvSpPr>
          <p:cNvPr id="153" name="Google Shape;153;g1ce9911677a_0_12"/>
          <p:cNvSpPr txBox="1"/>
          <p:nvPr/>
        </p:nvSpPr>
        <p:spPr>
          <a:xfrm>
            <a:off x="261625" y="1341613"/>
            <a:ext cx="717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id="154" name="Google Shape;154;g1ce9911677a_0_12"/>
          <p:cNvPicPr preferRelativeResize="0"/>
          <p:nvPr/>
        </p:nvPicPr>
        <p:blipFill rotWithShape="1">
          <a:blip r:embed="rId3">
            <a:alphaModFix/>
          </a:blip>
          <a:srcRect b="0" l="0" r="0" t="0"/>
          <a:stretch/>
        </p:blipFill>
        <p:spPr>
          <a:xfrm>
            <a:off x="8031550" y="0"/>
            <a:ext cx="1073625" cy="950550"/>
          </a:xfrm>
          <a:prstGeom prst="rect">
            <a:avLst/>
          </a:prstGeom>
          <a:noFill/>
          <a:ln>
            <a:noFill/>
          </a:ln>
        </p:spPr>
      </p:pic>
      <p:sp>
        <p:nvSpPr>
          <p:cNvPr id="155" name="Google Shape;155;g1ce9911677a_0_12"/>
          <p:cNvSpPr txBox="1"/>
          <p:nvPr/>
        </p:nvSpPr>
        <p:spPr>
          <a:xfrm>
            <a:off x="1782650" y="2261075"/>
            <a:ext cx="5867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g1ce9911677a_0_12"/>
          <p:cNvSpPr txBox="1"/>
          <p:nvPr/>
        </p:nvSpPr>
        <p:spPr>
          <a:xfrm>
            <a:off x="-156750" y="1279825"/>
            <a:ext cx="9144000" cy="4408800"/>
          </a:xfrm>
          <a:prstGeom prst="rect">
            <a:avLst/>
          </a:prstGeom>
          <a:noFill/>
          <a:ln>
            <a:noFill/>
          </a:ln>
        </p:spPr>
        <p:txBody>
          <a:bodyPr anchorCtr="0" anchor="t" bIns="91425" lIns="91425" spcFirstLastPara="1" rIns="91425" wrap="square" tIns="91425">
            <a:noAutofit/>
          </a:bodyPr>
          <a:lstStyle/>
          <a:p>
            <a:pPr indent="-317500" lvl="0" marL="457200" rtl="0" algn="just">
              <a:lnSpc>
                <a:spcPct val="130000"/>
              </a:lnSpc>
              <a:spcBef>
                <a:spcPts val="1400"/>
              </a:spcBef>
              <a:spcAft>
                <a:spcPts val="0"/>
              </a:spcAft>
              <a:buSzPts val="1400"/>
              <a:buFont typeface="Times New Roman"/>
              <a:buChar char="●"/>
            </a:pPr>
            <a:r>
              <a:rPr lang="en-US" sz="1600">
                <a:solidFill>
                  <a:srgbClr val="610B4B"/>
                </a:solidFill>
                <a:highlight>
                  <a:srgbClr val="FFFFFF"/>
                </a:highlight>
                <a:latin typeface="Times New Roman"/>
                <a:ea typeface="Times New Roman"/>
                <a:cs typeface="Times New Roman"/>
                <a:sym typeface="Times New Roman"/>
              </a:rPr>
              <a:t>:</a:t>
            </a:r>
            <a:r>
              <a:rPr b="1" lang="en-US" sz="2300">
                <a:solidFill>
                  <a:srgbClr val="333333"/>
                </a:solidFill>
                <a:highlight>
                  <a:srgbClr val="FFFFFF"/>
                </a:highlight>
                <a:latin typeface="Times New Roman"/>
                <a:ea typeface="Times New Roman"/>
                <a:cs typeface="Times New Roman"/>
                <a:sym typeface="Times New Roman"/>
              </a:rPr>
              <a:t>Batch gradient descent (BGD):</a:t>
            </a:r>
            <a:r>
              <a:rPr lang="en-US" sz="2300">
                <a:solidFill>
                  <a:srgbClr val="333333"/>
                </a:solidFill>
                <a:highlight>
                  <a:srgbClr val="FFFFFF"/>
                </a:highlight>
                <a:latin typeface="Times New Roman"/>
                <a:ea typeface="Times New Roman"/>
                <a:cs typeface="Times New Roman"/>
                <a:sym typeface="Times New Roman"/>
              </a:rPr>
              <a:t> It is used to find the error for each point in the training set and update the model after evaluating all training examples.</a:t>
            </a:r>
            <a:endParaRPr sz="2300">
              <a:solidFill>
                <a:srgbClr val="333333"/>
              </a:solidFill>
              <a:highlight>
                <a:srgbClr val="FFFFFF"/>
              </a:highlight>
              <a:latin typeface="Times New Roman"/>
              <a:ea typeface="Times New Roman"/>
              <a:cs typeface="Times New Roman"/>
              <a:sym typeface="Times New Roman"/>
            </a:endParaRPr>
          </a:p>
          <a:p>
            <a:pPr indent="-317500" lvl="0" marL="457200" rtl="0" algn="just">
              <a:lnSpc>
                <a:spcPct val="130000"/>
              </a:lnSpc>
              <a:spcBef>
                <a:spcPts val="0"/>
              </a:spcBef>
              <a:spcAft>
                <a:spcPts val="0"/>
              </a:spcAft>
              <a:buClr>
                <a:srgbClr val="333333"/>
              </a:buClr>
              <a:buSzPts val="1400"/>
              <a:buChar char="●"/>
            </a:pPr>
            <a:r>
              <a:rPr b="1" lang="en-US" sz="2300">
                <a:solidFill>
                  <a:srgbClr val="333333"/>
                </a:solidFill>
                <a:highlight>
                  <a:srgbClr val="FFFFFF"/>
                </a:highlight>
                <a:latin typeface="Times New Roman"/>
                <a:ea typeface="Times New Roman"/>
                <a:cs typeface="Times New Roman"/>
                <a:sym typeface="Times New Roman"/>
              </a:rPr>
              <a:t>Stochastic gradient descent (SGD)</a:t>
            </a:r>
            <a:r>
              <a:rPr b="1" lang="en-US" sz="1600">
                <a:solidFill>
                  <a:srgbClr val="333333"/>
                </a:solidFill>
                <a:highlight>
                  <a:srgbClr val="FFFFFF"/>
                </a:highlight>
                <a:latin typeface="Times New Roman"/>
                <a:ea typeface="Times New Roman"/>
                <a:cs typeface="Times New Roman"/>
                <a:sym typeface="Times New Roman"/>
              </a:rPr>
              <a:t> </a:t>
            </a:r>
            <a:r>
              <a:rPr b="1" lang="en-US" sz="1900">
                <a:solidFill>
                  <a:srgbClr val="333333"/>
                </a:solidFill>
                <a:highlight>
                  <a:srgbClr val="FFFFFF"/>
                </a:highlight>
                <a:latin typeface="Times New Roman"/>
                <a:ea typeface="Times New Roman"/>
                <a:cs typeface="Times New Roman"/>
                <a:sym typeface="Times New Roman"/>
              </a:rPr>
              <a:t>: </a:t>
            </a:r>
            <a:r>
              <a:rPr lang="en-US" sz="2500">
                <a:solidFill>
                  <a:srgbClr val="333333"/>
                </a:solidFill>
                <a:highlight>
                  <a:srgbClr val="FFFFFF"/>
                </a:highlight>
                <a:latin typeface="Roboto"/>
                <a:ea typeface="Roboto"/>
                <a:cs typeface="Roboto"/>
                <a:sym typeface="Roboto"/>
              </a:rPr>
              <a:t> </a:t>
            </a:r>
            <a:r>
              <a:rPr lang="en-US" sz="2500">
                <a:solidFill>
                  <a:srgbClr val="333333"/>
                </a:solidFill>
                <a:highlight>
                  <a:srgbClr val="FFFFFF"/>
                </a:highlight>
                <a:latin typeface="Times New Roman"/>
                <a:ea typeface="Times New Roman"/>
                <a:cs typeface="Times New Roman"/>
                <a:sym typeface="Times New Roman"/>
              </a:rPr>
              <a:t>it processes a training epoch for each example within a dataset and updates each training </a:t>
            </a:r>
            <a:r>
              <a:rPr lang="en-US" sz="2500">
                <a:solidFill>
                  <a:srgbClr val="333333"/>
                </a:solidFill>
                <a:highlight>
                  <a:srgbClr val="FFFFFF"/>
                </a:highlight>
                <a:latin typeface="Times New Roman"/>
                <a:ea typeface="Times New Roman"/>
                <a:cs typeface="Times New Roman"/>
                <a:sym typeface="Times New Roman"/>
              </a:rPr>
              <a:t>example </a:t>
            </a:r>
            <a:r>
              <a:rPr lang="en-US" sz="2500">
                <a:solidFill>
                  <a:srgbClr val="333333"/>
                </a:solidFill>
                <a:highlight>
                  <a:srgbClr val="FFFFFF"/>
                </a:highlight>
                <a:latin typeface="Times New Roman"/>
                <a:ea typeface="Times New Roman"/>
                <a:cs typeface="Times New Roman"/>
                <a:sym typeface="Times New Roman"/>
              </a:rPr>
              <a:t> parameters one at a time.</a:t>
            </a:r>
            <a:endParaRPr sz="2500">
              <a:solidFill>
                <a:srgbClr val="333333"/>
              </a:solidFill>
              <a:highlight>
                <a:srgbClr val="FFFFFF"/>
              </a:highlight>
              <a:latin typeface="Times New Roman"/>
              <a:ea typeface="Times New Roman"/>
              <a:cs typeface="Times New Roman"/>
              <a:sym typeface="Times New Roman"/>
            </a:endParaRPr>
          </a:p>
          <a:p>
            <a:pPr indent="-317500" lvl="0" marL="457200" rtl="0" algn="just">
              <a:lnSpc>
                <a:spcPct val="130000"/>
              </a:lnSpc>
              <a:spcBef>
                <a:spcPts val="0"/>
              </a:spcBef>
              <a:spcAft>
                <a:spcPts val="0"/>
              </a:spcAft>
              <a:buClr>
                <a:srgbClr val="333333"/>
              </a:buClr>
              <a:buSzPts val="1400"/>
              <a:buFont typeface="Times New Roman"/>
              <a:buChar char="●"/>
            </a:pPr>
            <a:r>
              <a:rPr b="1" lang="en-US" sz="2200">
                <a:solidFill>
                  <a:srgbClr val="333333"/>
                </a:solidFill>
                <a:highlight>
                  <a:srgbClr val="FFFFFF"/>
                </a:highlight>
                <a:latin typeface="Times New Roman"/>
                <a:ea typeface="Times New Roman"/>
                <a:cs typeface="Times New Roman"/>
                <a:sym typeface="Times New Roman"/>
              </a:rPr>
              <a:t>Mini Batch gradient descent:</a:t>
            </a:r>
            <a:r>
              <a:rPr lang="en-US" sz="2200">
                <a:solidFill>
                  <a:srgbClr val="333333"/>
                </a:solidFill>
                <a:highlight>
                  <a:srgbClr val="FFFFFF"/>
                </a:highlight>
                <a:latin typeface="Times New Roman"/>
                <a:ea typeface="Times New Roman"/>
                <a:cs typeface="Times New Roman"/>
                <a:sym typeface="Times New Roman"/>
              </a:rPr>
              <a:t> </a:t>
            </a:r>
            <a:r>
              <a:rPr lang="en-US" sz="2400">
                <a:solidFill>
                  <a:srgbClr val="333333"/>
                </a:solidFill>
                <a:highlight>
                  <a:srgbClr val="FFFFFF"/>
                </a:highlight>
                <a:latin typeface="Times New Roman"/>
                <a:ea typeface="Times New Roman"/>
                <a:cs typeface="Times New Roman"/>
                <a:sym typeface="Times New Roman"/>
              </a:rPr>
              <a:t>It is the combination of both batch gradient descent and stochastic gradient descent. It divides the training datasets into small batch sizes then performs the updates on those batches separately.</a:t>
            </a:r>
            <a:endParaRPr sz="3700">
              <a:solidFill>
                <a:srgbClr val="333333"/>
              </a:solidFill>
              <a:highlight>
                <a:srgbClr val="FFFFFF"/>
              </a:highlight>
              <a:latin typeface="Times New Roman"/>
              <a:ea typeface="Times New Roman"/>
              <a:cs typeface="Times New Roman"/>
              <a:sym typeface="Times New Roman"/>
            </a:endParaRPr>
          </a:p>
          <a:p>
            <a:pPr indent="0" lvl="0" marL="0" rtl="0" algn="just">
              <a:lnSpc>
                <a:spcPct val="130000"/>
              </a:lnSpc>
              <a:spcBef>
                <a:spcPts val="1400"/>
              </a:spcBef>
              <a:spcAft>
                <a:spcPts val="0"/>
              </a:spcAft>
              <a:buNone/>
            </a:pPr>
            <a:r>
              <a:t/>
            </a:r>
            <a:endParaRPr sz="340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t/>
            </a:r>
            <a:endParaRPr sz="3600">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t/>
            </a:r>
            <a:endParaRPr sz="2300">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1500"/>
              </a:spcAft>
              <a:buClr>
                <a:schemeClr val="dk1"/>
              </a:buClr>
              <a:buSzPts val="1100"/>
              <a:buFont typeface="Arial"/>
              <a:buNone/>
            </a:pPr>
            <a:r>
              <a:t/>
            </a:r>
            <a:endParaRPr sz="2300">
              <a:solidFill>
                <a:schemeClr val="dk1"/>
              </a:solidFill>
              <a:latin typeface="Times New Roman"/>
              <a:ea typeface="Times New Roman"/>
              <a:cs typeface="Times New Roman"/>
              <a:sym typeface="Times New Roman"/>
            </a:endParaRPr>
          </a:p>
        </p:txBody>
      </p:sp>
      <p:pic>
        <p:nvPicPr>
          <p:cNvPr id="157" name="Google Shape;157;g1ce9911677a_0_12"/>
          <p:cNvPicPr preferRelativeResize="0"/>
          <p:nvPr/>
        </p:nvPicPr>
        <p:blipFill rotWithShape="1">
          <a:blip r:embed="rId4">
            <a:alphaModFix/>
          </a:blip>
          <a:srcRect b="0" l="0" r="0" t="0"/>
          <a:stretch/>
        </p:blipFill>
        <p:spPr>
          <a:xfrm>
            <a:off x="38825" y="950550"/>
            <a:ext cx="9066349" cy="66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1"/>
          <p:cNvSpPr txBox="1"/>
          <p:nvPr/>
        </p:nvSpPr>
        <p:spPr>
          <a:xfrm>
            <a:off x="1173300" y="242933"/>
            <a:ext cx="679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1"/>
          <p:cNvSpPr txBox="1"/>
          <p:nvPr/>
        </p:nvSpPr>
        <p:spPr>
          <a:xfrm>
            <a:off x="1046450" y="616650"/>
            <a:ext cx="7340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1"/>
          <p:cNvSpPr txBox="1"/>
          <p:nvPr/>
        </p:nvSpPr>
        <p:spPr>
          <a:xfrm>
            <a:off x="984150" y="0"/>
            <a:ext cx="717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65" name="Google Shape;165;p11"/>
          <p:cNvSpPr txBox="1"/>
          <p:nvPr/>
        </p:nvSpPr>
        <p:spPr>
          <a:xfrm>
            <a:off x="1782650" y="2261075"/>
            <a:ext cx="5867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1"/>
          <p:cNvSpPr txBox="1"/>
          <p:nvPr/>
        </p:nvSpPr>
        <p:spPr>
          <a:xfrm>
            <a:off x="261625" y="74750"/>
            <a:ext cx="5045400" cy="747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4100"/>
              <a:buFont typeface="Arial"/>
              <a:buNone/>
            </a:pPr>
            <a:r>
              <a:rPr b="0" i="0" lang="en-US" sz="4100" u="none" cap="none" strike="noStrike">
                <a:solidFill>
                  <a:srgbClr val="1155CC"/>
                </a:solidFill>
                <a:latin typeface="Times New Roman"/>
                <a:ea typeface="Times New Roman"/>
                <a:cs typeface="Times New Roman"/>
                <a:sym typeface="Times New Roman"/>
              </a:rPr>
              <a:t>  </a:t>
            </a:r>
            <a:endParaRPr b="0" i="0" sz="4100" u="none" cap="none" strike="noStrike">
              <a:solidFill>
                <a:srgbClr val="1155CC"/>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1"/>
          <p:cNvSpPr txBox="1"/>
          <p:nvPr/>
        </p:nvSpPr>
        <p:spPr>
          <a:xfrm>
            <a:off x="541900" y="5904975"/>
            <a:ext cx="2298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68" name="Google Shape;168;p11"/>
          <p:cNvSpPr txBox="1"/>
          <p:nvPr/>
        </p:nvSpPr>
        <p:spPr>
          <a:xfrm>
            <a:off x="2689500" y="5904975"/>
            <a:ext cx="1882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69" name="Google Shape;169;p11"/>
          <p:cNvSpPr txBox="1"/>
          <p:nvPr/>
        </p:nvSpPr>
        <p:spPr>
          <a:xfrm>
            <a:off x="4430175" y="5904975"/>
            <a:ext cx="1326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1"/>
          <p:cNvSpPr txBox="1"/>
          <p:nvPr/>
        </p:nvSpPr>
        <p:spPr>
          <a:xfrm>
            <a:off x="6615100" y="5904975"/>
            <a:ext cx="1158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1"/>
          <p:cNvSpPr txBox="1"/>
          <p:nvPr/>
        </p:nvSpPr>
        <p:spPr>
          <a:xfrm>
            <a:off x="1740900" y="2425250"/>
            <a:ext cx="5662200" cy="145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100"/>
              <a:buFont typeface="Arial"/>
              <a:buNone/>
            </a:pPr>
            <a:r>
              <a:rPr b="1" lang="en-US" sz="7100">
                <a:latin typeface="Times New Roman"/>
                <a:ea typeface="Times New Roman"/>
                <a:cs typeface="Times New Roman"/>
                <a:sym typeface="Times New Roman"/>
              </a:rPr>
              <a:t>Thank you</a:t>
            </a:r>
            <a:endParaRPr b="1" i="0" sz="71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