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302" r:id="rId7"/>
    <p:sldId id="303" r:id="rId8"/>
    <p:sldId id="305" r:id="rId9"/>
  </p:sldIdLst>
  <p:sldSz cx="9144000" cy="5143500" type="screen16x9"/>
  <p:notesSz cx="6858000" cy="9144000"/>
  <p:embeddedFontLst>
    <p:embeddedFont>
      <p:font typeface="Be Vietnam Pro" panose="020B0604020202020204" charset="0"/>
      <p:regular r:id="rId11"/>
      <p:bold r:id="rId12"/>
      <p:italic r:id="rId13"/>
      <p:boldItalic r:id="rId14"/>
    </p:embeddedFont>
    <p:embeddedFont>
      <p:font typeface="Bebas Neue" panose="020B0606020202050201" pitchFamily="34" charset="0"/>
      <p:regular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28DEE5-3DBC-4A79-8E4A-59FB04A770E3}">
  <a:tblStyle styleId="{3F28DEE5-3DBC-4A79-8E4A-59FB04A770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0908B9-0B25-4F8A-BBE5-CABC020DFA7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88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CB4A89-4BE0-4FB7-A1A4-12C3B68B86E4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F805D7C-71AB-4358-8B72-BBA4FA3730C6}">
      <dgm:prSet/>
      <dgm:spPr/>
      <dgm:t>
        <a:bodyPr/>
        <a:lstStyle/>
        <a:p>
          <a:r>
            <a:rPr lang="en-US" dirty="0"/>
            <a:t>MRI images were normalized and resized to ensure compatibility </a:t>
          </a:r>
        </a:p>
      </dgm:t>
    </dgm:pt>
    <dgm:pt modelId="{0E8520C9-1014-4142-9226-5B9F20AC7A95}" type="parTrans" cxnId="{A670357F-AB2F-44AC-BEC8-B9433052483D}">
      <dgm:prSet/>
      <dgm:spPr/>
      <dgm:t>
        <a:bodyPr/>
        <a:lstStyle/>
        <a:p>
          <a:endParaRPr lang="en-US"/>
        </a:p>
      </dgm:t>
    </dgm:pt>
    <dgm:pt modelId="{3DA16CF4-9715-4B0A-ACA4-60CD3F0704D8}" type="sibTrans" cxnId="{A670357F-AB2F-44AC-BEC8-B9433052483D}">
      <dgm:prSet/>
      <dgm:spPr/>
      <dgm:t>
        <a:bodyPr/>
        <a:lstStyle/>
        <a:p>
          <a:endParaRPr lang="en-US"/>
        </a:p>
      </dgm:t>
    </dgm:pt>
    <dgm:pt modelId="{F9355373-C86E-4889-8ED1-74E5C0470ABC}">
      <dgm:prSet/>
      <dgm:spPr/>
      <dgm:t>
        <a:bodyPr/>
        <a:lstStyle/>
        <a:p>
          <a:r>
            <a:rPr lang="en-US" dirty="0"/>
            <a:t>Oversampling techniques were applied to underrepresented classes</a:t>
          </a:r>
        </a:p>
      </dgm:t>
    </dgm:pt>
    <dgm:pt modelId="{610551CF-3056-4247-8E16-FA7A9ED1F03F}" type="parTrans" cxnId="{0C20BEA2-1974-472F-B2FD-A1076315E095}">
      <dgm:prSet/>
      <dgm:spPr/>
      <dgm:t>
        <a:bodyPr/>
        <a:lstStyle/>
        <a:p>
          <a:endParaRPr lang="en-US"/>
        </a:p>
      </dgm:t>
    </dgm:pt>
    <dgm:pt modelId="{A4EA45D9-EB12-4847-87EE-6B924258E081}" type="sibTrans" cxnId="{0C20BEA2-1974-472F-B2FD-A1076315E095}">
      <dgm:prSet/>
      <dgm:spPr/>
      <dgm:t>
        <a:bodyPr/>
        <a:lstStyle/>
        <a:p>
          <a:endParaRPr lang="en-US"/>
        </a:p>
      </dgm:t>
    </dgm:pt>
    <dgm:pt modelId="{691337FD-6C12-4008-AF2C-917B41615997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Convolutional Neural Network (CNN)</a:t>
          </a:r>
          <a:r>
            <a:rPr lang="en-US" dirty="0"/>
            <a:t> was designed and implemented </a:t>
          </a:r>
        </a:p>
      </dgm:t>
    </dgm:pt>
    <dgm:pt modelId="{FC94259C-AD21-44C0-B9FC-D2832FE3B3FC}" type="parTrans" cxnId="{096A0296-0222-4439-9A73-6309BF3D039D}">
      <dgm:prSet/>
      <dgm:spPr/>
      <dgm:t>
        <a:bodyPr/>
        <a:lstStyle/>
        <a:p>
          <a:endParaRPr lang="en-US"/>
        </a:p>
      </dgm:t>
    </dgm:pt>
    <dgm:pt modelId="{663DA69B-BF8D-4604-823B-521BC1D00D88}" type="sibTrans" cxnId="{096A0296-0222-4439-9A73-6309BF3D039D}">
      <dgm:prSet/>
      <dgm:spPr/>
      <dgm:t>
        <a:bodyPr/>
        <a:lstStyle/>
        <a:p>
          <a:endParaRPr lang="en-US"/>
        </a:p>
      </dgm:t>
    </dgm:pt>
    <dgm:pt modelId="{11923CEB-DC5E-449B-A366-C769E416C8D2}">
      <dgm:prSet/>
      <dgm:spPr/>
      <dgm:t>
        <a:bodyPr/>
        <a:lstStyle/>
        <a:p>
          <a:r>
            <a:rPr lang="en-US" dirty="0"/>
            <a:t>The dataset was split into </a:t>
          </a:r>
          <a:r>
            <a:rPr lang="en-US" b="1" dirty="0"/>
            <a:t>training (70%), validation (15%), and testing (15%) subsets</a:t>
          </a:r>
          <a:endParaRPr lang="en-US" dirty="0"/>
        </a:p>
      </dgm:t>
    </dgm:pt>
    <dgm:pt modelId="{19168A30-9E99-45D3-9FA4-2A5F66D21B1B}" type="parTrans" cxnId="{54E4049B-8160-4D9D-8A22-E02EFC989896}">
      <dgm:prSet/>
      <dgm:spPr/>
      <dgm:t>
        <a:bodyPr/>
        <a:lstStyle/>
        <a:p>
          <a:endParaRPr lang="en-US"/>
        </a:p>
      </dgm:t>
    </dgm:pt>
    <dgm:pt modelId="{D272013F-1A98-49D5-8E53-D8012CC5E0C1}" type="sibTrans" cxnId="{54E4049B-8160-4D9D-8A22-E02EFC989896}">
      <dgm:prSet/>
      <dgm:spPr/>
      <dgm:t>
        <a:bodyPr/>
        <a:lstStyle/>
        <a:p>
          <a:endParaRPr lang="en-US"/>
        </a:p>
      </dgm:t>
    </dgm:pt>
    <dgm:pt modelId="{E4681230-6C7D-4156-B11D-503C3553B131}">
      <dgm:prSet/>
      <dgm:spPr/>
      <dgm:t>
        <a:bodyPr/>
        <a:lstStyle/>
        <a:p>
          <a:r>
            <a:rPr lang="en-US" dirty="0"/>
            <a:t>Applied techniques such as rotation, flipping, and zooming to artificially expand the dataset</a:t>
          </a:r>
        </a:p>
      </dgm:t>
    </dgm:pt>
    <dgm:pt modelId="{F294921E-2634-44C1-B02C-FD5B248D2E33}" type="parTrans" cxnId="{84CFEF4F-74F1-43DE-B374-7ED82364E0BD}">
      <dgm:prSet/>
      <dgm:spPr/>
      <dgm:t>
        <a:bodyPr/>
        <a:lstStyle/>
        <a:p>
          <a:endParaRPr lang="en-US"/>
        </a:p>
      </dgm:t>
    </dgm:pt>
    <dgm:pt modelId="{6A0CB76F-A97D-405A-8CDD-A9BEF0B38EE0}" type="sibTrans" cxnId="{84CFEF4F-74F1-43DE-B374-7ED82364E0BD}">
      <dgm:prSet/>
      <dgm:spPr/>
      <dgm:t>
        <a:bodyPr/>
        <a:lstStyle/>
        <a:p>
          <a:endParaRPr lang="en-US"/>
        </a:p>
      </dgm:t>
    </dgm:pt>
    <dgm:pt modelId="{03C44A09-A5E3-4F57-9599-BCEC57562487}" type="pres">
      <dgm:prSet presAssocID="{23CB4A89-4BE0-4FB7-A1A4-12C3B68B86E4}" presName="root" presStyleCnt="0">
        <dgm:presLayoutVars>
          <dgm:dir/>
          <dgm:resizeHandles val="exact"/>
        </dgm:presLayoutVars>
      </dgm:prSet>
      <dgm:spPr/>
    </dgm:pt>
    <dgm:pt modelId="{5C07097C-F7D3-4E12-B3B5-A4CF313D4042}" type="pres">
      <dgm:prSet presAssocID="{CF805D7C-71AB-4358-8B72-BBA4FA3730C6}" presName="compNode" presStyleCnt="0"/>
      <dgm:spPr/>
    </dgm:pt>
    <dgm:pt modelId="{61FC1152-52F7-4F6E-92C9-DF08D7B7481D}" type="pres">
      <dgm:prSet presAssocID="{CF805D7C-71AB-4358-8B72-BBA4FA3730C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283AA344-52E7-40F6-97D7-51951618FBBA}" type="pres">
      <dgm:prSet presAssocID="{CF805D7C-71AB-4358-8B72-BBA4FA3730C6}" presName="spaceRect" presStyleCnt="0"/>
      <dgm:spPr/>
    </dgm:pt>
    <dgm:pt modelId="{938B9EED-A91D-4A82-843C-E932065B39D4}" type="pres">
      <dgm:prSet presAssocID="{CF805D7C-71AB-4358-8B72-BBA4FA3730C6}" presName="textRect" presStyleLbl="revTx" presStyleIdx="0" presStyleCnt="5">
        <dgm:presLayoutVars>
          <dgm:chMax val="1"/>
          <dgm:chPref val="1"/>
        </dgm:presLayoutVars>
      </dgm:prSet>
      <dgm:spPr/>
    </dgm:pt>
    <dgm:pt modelId="{64DEBAC8-3BE5-42D6-87A2-379E6987AC36}" type="pres">
      <dgm:prSet presAssocID="{3DA16CF4-9715-4B0A-ACA4-60CD3F0704D8}" presName="sibTrans" presStyleCnt="0"/>
      <dgm:spPr/>
    </dgm:pt>
    <dgm:pt modelId="{E90889B8-66F2-4D87-B1A5-7B7DBE03BE12}" type="pres">
      <dgm:prSet presAssocID="{F9355373-C86E-4889-8ED1-74E5C0470ABC}" presName="compNode" presStyleCnt="0"/>
      <dgm:spPr/>
    </dgm:pt>
    <dgm:pt modelId="{CBAD24D5-2982-4FA3-9C82-F0969B478955}" type="pres">
      <dgm:prSet presAssocID="{F9355373-C86E-4889-8ED1-74E5C0470AB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6BC1662-4695-495D-BD7D-64C0A179F1A9}" type="pres">
      <dgm:prSet presAssocID="{F9355373-C86E-4889-8ED1-74E5C0470ABC}" presName="spaceRect" presStyleCnt="0"/>
      <dgm:spPr/>
    </dgm:pt>
    <dgm:pt modelId="{82A69EFC-0615-4917-8AE6-C6FAD0065519}" type="pres">
      <dgm:prSet presAssocID="{F9355373-C86E-4889-8ED1-74E5C0470ABC}" presName="textRect" presStyleLbl="revTx" presStyleIdx="1" presStyleCnt="5">
        <dgm:presLayoutVars>
          <dgm:chMax val="1"/>
          <dgm:chPref val="1"/>
        </dgm:presLayoutVars>
      </dgm:prSet>
      <dgm:spPr/>
    </dgm:pt>
    <dgm:pt modelId="{B4F9B7EA-0378-4DFE-B0EB-7A038789832A}" type="pres">
      <dgm:prSet presAssocID="{A4EA45D9-EB12-4847-87EE-6B924258E081}" presName="sibTrans" presStyleCnt="0"/>
      <dgm:spPr/>
    </dgm:pt>
    <dgm:pt modelId="{D352FB05-4864-4DE1-AC7F-3B8B389814EF}" type="pres">
      <dgm:prSet presAssocID="{691337FD-6C12-4008-AF2C-917B41615997}" presName="compNode" presStyleCnt="0"/>
      <dgm:spPr/>
    </dgm:pt>
    <dgm:pt modelId="{279F8E11-F346-433B-A7B3-23117A4F0BE4}" type="pres">
      <dgm:prSet presAssocID="{691337FD-6C12-4008-AF2C-917B4161599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70199A8-2473-4ED3-BD0B-F839E39657FD}" type="pres">
      <dgm:prSet presAssocID="{691337FD-6C12-4008-AF2C-917B41615997}" presName="spaceRect" presStyleCnt="0"/>
      <dgm:spPr/>
    </dgm:pt>
    <dgm:pt modelId="{DE8422F3-B6A2-4288-8931-B7B837CDECD9}" type="pres">
      <dgm:prSet presAssocID="{691337FD-6C12-4008-AF2C-917B41615997}" presName="textRect" presStyleLbl="revTx" presStyleIdx="2" presStyleCnt="5">
        <dgm:presLayoutVars>
          <dgm:chMax val="1"/>
          <dgm:chPref val="1"/>
        </dgm:presLayoutVars>
      </dgm:prSet>
      <dgm:spPr/>
    </dgm:pt>
    <dgm:pt modelId="{2A5EEB22-E2B5-4C41-AB21-A039EFB9A0EE}" type="pres">
      <dgm:prSet presAssocID="{663DA69B-BF8D-4604-823B-521BC1D00D88}" presName="sibTrans" presStyleCnt="0"/>
      <dgm:spPr/>
    </dgm:pt>
    <dgm:pt modelId="{6F10F16B-1F93-4FCF-8261-25BAB9A275AD}" type="pres">
      <dgm:prSet presAssocID="{11923CEB-DC5E-449B-A366-C769E416C8D2}" presName="compNode" presStyleCnt="0"/>
      <dgm:spPr/>
    </dgm:pt>
    <dgm:pt modelId="{9BFA29DB-C2A9-466C-BA8B-B84C80518461}" type="pres">
      <dgm:prSet presAssocID="{11923CEB-DC5E-449B-A366-C769E416C8D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2ECD106-DC10-4CCE-9B31-E26D1CBBE7F1}" type="pres">
      <dgm:prSet presAssocID="{11923CEB-DC5E-449B-A366-C769E416C8D2}" presName="spaceRect" presStyleCnt="0"/>
      <dgm:spPr/>
    </dgm:pt>
    <dgm:pt modelId="{C90D1E25-FD37-45A8-ACA8-B0734151230C}" type="pres">
      <dgm:prSet presAssocID="{11923CEB-DC5E-449B-A366-C769E416C8D2}" presName="textRect" presStyleLbl="revTx" presStyleIdx="3" presStyleCnt="5">
        <dgm:presLayoutVars>
          <dgm:chMax val="1"/>
          <dgm:chPref val="1"/>
        </dgm:presLayoutVars>
      </dgm:prSet>
      <dgm:spPr/>
    </dgm:pt>
    <dgm:pt modelId="{6C7B0F61-C471-4389-80B5-C0AC72C13F10}" type="pres">
      <dgm:prSet presAssocID="{D272013F-1A98-49D5-8E53-D8012CC5E0C1}" presName="sibTrans" presStyleCnt="0"/>
      <dgm:spPr/>
    </dgm:pt>
    <dgm:pt modelId="{92A74B72-39F2-4ABF-9BFC-7BDF694AF67B}" type="pres">
      <dgm:prSet presAssocID="{E4681230-6C7D-4156-B11D-503C3553B131}" presName="compNode" presStyleCnt="0"/>
      <dgm:spPr/>
    </dgm:pt>
    <dgm:pt modelId="{3AA3FE1E-38DC-4883-AE57-E07E771795EB}" type="pres">
      <dgm:prSet presAssocID="{E4681230-6C7D-4156-B11D-503C3553B13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3D9BADB-0AE6-4A08-BD08-3FB69E5259FE}" type="pres">
      <dgm:prSet presAssocID="{E4681230-6C7D-4156-B11D-503C3553B131}" presName="spaceRect" presStyleCnt="0"/>
      <dgm:spPr/>
    </dgm:pt>
    <dgm:pt modelId="{038F2D51-CA68-40A1-ACBD-37C6883E73FC}" type="pres">
      <dgm:prSet presAssocID="{E4681230-6C7D-4156-B11D-503C3553B13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008C810-50D1-49F2-8E99-E4C1A0B176CC}" type="presOf" srcId="{23CB4A89-4BE0-4FB7-A1A4-12C3B68B86E4}" destId="{03C44A09-A5E3-4F57-9599-BCEC57562487}" srcOrd="0" destOrd="0" presId="urn:microsoft.com/office/officeart/2018/2/layout/IconLabelList"/>
    <dgm:cxn modelId="{3384A63E-D5D9-4AC7-B869-FEEC5F198672}" type="presOf" srcId="{691337FD-6C12-4008-AF2C-917B41615997}" destId="{DE8422F3-B6A2-4288-8931-B7B837CDECD9}" srcOrd="0" destOrd="0" presId="urn:microsoft.com/office/officeart/2018/2/layout/IconLabelList"/>
    <dgm:cxn modelId="{84CFEF4F-74F1-43DE-B374-7ED82364E0BD}" srcId="{23CB4A89-4BE0-4FB7-A1A4-12C3B68B86E4}" destId="{E4681230-6C7D-4156-B11D-503C3553B131}" srcOrd="4" destOrd="0" parTransId="{F294921E-2634-44C1-B02C-FD5B248D2E33}" sibTransId="{6A0CB76F-A97D-405A-8CDD-A9BEF0B38EE0}"/>
    <dgm:cxn modelId="{2C9A9472-C721-4C11-9DBC-98407D9EC15D}" type="presOf" srcId="{F9355373-C86E-4889-8ED1-74E5C0470ABC}" destId="{82A69EFC-0615-4917-8AE6-C6FAD0065519}" srcOrd="0" destOrd="0" presId="urn:microsoft.com/office/officeart/2018/2/layout/IconLabelList"/>
    <dgm:cxn modelId="{A670357F-AB2F-44AC-BEC8-B9433052483D}" srcId="{23CB4A89-4BE0-4FB7-A1A4-12C3B68B86E4}" destId="{CF805D7C-71AB-4358-8B72-BBA4FA3730C6}" srcOrd="0" destOrd="0" parTransId="{0E8520C9-1014-4142-9226-5B9F20AC7A95}" sibTransId="{3DA16CF4-9715-4B0A-ACA4-60CD3F0704D8}"/>
    <dgm:cxn modelId="{096A0296-0222-4439-9A73-6309BF3D039D}" srcId="{23CB4A89-4BE0-4FB7-A1A4-12C3B68B86E4}" destId="{691337FD-6C12-4008-AF2C-917B41615997}" srcOrd="2" destOrd="0" parTransId="{FC94259C-AD21-44C0-B9FC-D2832FE3B3FC}" sibTransId="{663DA69B-BF8D-4604-823B-521BC1D00D88}"/>
    <dgm:cxn modelId="{54E4049B-8160-4D9D-8A22-E02EFC989896}" srcId="{23CB4A89-4BE0-4FB7-A1A4-12C3B68B86E4}" destId="{11923CEB-DC5E-449B-A366-C769E416C8D2}" srcOrd="3" destOrd="0" parTransId="{19168A30-9E99-45D3-9FA4-2A5F66D21B1B}" sibTransId="{D272013F-1A98-49D5-8E53-D8012CC5E0C1}"/>
    <dgm:cxn modelId="{0C20BEA2-1974-472F-B2FD-A1076315E095}" srcId="{23CB4A89-4BE0-4FB7-A1A4-12C3B68B86E4}" destId="{F9355373-C86E-4889-8ED1-74E5C0470ABC}" srcOrd="1" destOrd="0" parTransId="{610551CF-3056-4247-8E16-FA7A9ED1F03F}" sibTransId="{A4EA45D9-EB12-4847-87EE-6B924258E081}"/>
    <dgm:cxn modelId="{5158DBBF-32D7-48AD-92A1-9583EBA4865F}" type="presOf" srcId="{11923CEB-DC5E-449B-A366-C769E416C8D2}" destId="{C90D1E25-FD37-45A8-ACA8-B0734151230C}" srcOrd="0" destOrd="0" presId="urn:microsoft.com/office/officeart/2018/2/layout/IconLabelList"/>
    <dgm:cxn modelId="{50FAEDF5-3358-4144-AD14-C6FCC48DBD9A}" type="presOf" srcId="{CF805D7C-71AB-4358-8B72-BBA4FA3730C6}" destId="{938B9EED-A91D-4A82-843C-E932065B39D4}" srcOrd="0" destOrd="0" presId="urn:microsoft.com/office/officeart/2018/2/layout/IconLabelList"/>
    <dgm:cxn modelId="{68FE13FF-8557-4007-8D44-7CBA9B762FCF}" type="presOf" srcId="{E4681230-6C7D-4156-B11D-503C3553B131}" destId="{038F2D51-CA68-40A1-ACBD-37C6883E73FC}" srcOrd="0" destOrd="0" presId="urn:microsoft.com/office/officeart/2018/2/layout/IconLabelList"/>
    <dgm:cxn modelId="{06E28305-C772-4AAF-B6B8-3AE8D25BCD62}" type="presParOf" srcId="{03C44A09-A5E3-4F57-9599-BCEC57562487}" destId="{5C07097C-F7D3-4E12-B3B5-A4CF313D4042}" srcOrd="0" destOrd="0" presId="urn:microsoft.com/office/officeart/2018/2/layout/IconLabelList"/>
    <dgm:cxn modelId="{8B2A9A0F-6B60-4AB3-872F-0034AAF86A66}" type="presParOf" srcId="{5C07097C-F7D3-4E12-B3B5-A4CF313D4042}" destId="{61FC1152-52F7-4F6E-92C9-DF08D7B7481D}" srcOrd="0" destOrd="0" presId="urn:microsoft.com/office/officeart/2018/2/layout/IconLabelList"/>
    <dgm:cxn modelId="{67715683-673F-4B5A-9C5B-FCC88E5D18D2}" type="presParOf" srcId="{5C07097C-F7D3-4E12-B3B5-A4CF313D4042}" destId="{283AA344-52E7-40F6-97D7-51951618FBBA}" srcOrd="1" destOrd="0" presId="urn:microsoft.com/office/officeart/2018/2/layout/IconLabelList"/>
    <dgm:cxn modelId="{B6043B3B-9301-407D-ACE3-D183BF488DFC}" type="presParOf" srcId="{5C07097C-F7D3-4E12-B3B5-A4CF313D4042}" destId="{938B9EED-A91D-4A82-843C-E932065B39D4}" srcOrd="2" destOrd="0" presId="urn:microsoft.com/office/officeart/2018/2/layout/IconLabelList"/>
    <dgm:cxn modelId="{0FE040C1-0A78-4EF2-B2A2-F6E9192F806D}" type="presParOf" srcId="{03C44A09-A5E3-4F57-9599-BCEC57562487}" destId="{64DEBAC8-3BE5-42D6-87A2-379E6987AC36}" srcOrd="1" destOrd="0" presId="urn:microsoft.com/office/officeart/2018/2/layout/IconLabelList"/>
    <dgm:cxn modelId="{D161796F-8851-4C4E-A454-7A12D4F28934}" type="presParOf" srcId="{03C44A09-A5E3-4F57-9599-BCEC57562487}" destId="{E90889B8-66F2-4D87-B1A5-7B7DBE03BE12}" srcOrd="2" destOrd="0" presId="urn:microsoft.com/office/officeart/2018/2/layout/IconLabelList"/>
    <dgm:cxn modelId="{9EE26FB2-A7F4-48AB-A6C8-D4D874105B7E}" type="presParOf" srcId="{E90889B8-66F2-4D87-B1A5-7B7DBE03BE12}" destId="{CBAD24D5-2982-4FA3-9C82-F0969B478955}" srcOrd="0" destOrd="0" presId="urn:microsoft.com/office/officeart/2018/2/layout/IconLabelList"/>
    <dgm:cxn modelId="{242D00F0-DDB6-4EEE-AADF-70544123D614}" type="presParOf" srcId="{E90889B8-66F2-4D87-B1A5-7B7DBE03BE12}" destId="{86BC1662-4695-495D-BD7D-64C0A179F1A9}" srcOrd="1" destOrd="0" presId="urn:microsoft.com/office/officeart/2018/2/layout/IconLabelList"/>
    <dgm:cxn modelId="{AA5CC59F-75DE-458D-A771-722F4E770128}" type="presParOf" srcId="{E90889B8-66F2-4D87-B1A5-7B7DBE03BE12}" destId="{82A69EFC-0615-4917-8AE6-C6FAD0065519}" srcOrd="2" destOrd="0" presId="urn:microsoft.com/office/officeart/2018/2/layout/IconLabelList"/>
    <dgm:cxn modelId="{BEDECD90-1CDA-4151-B382-9ED1E0122A96}" type="presParOf" srcId="{03C44A09-A5E3-4F57-9599-BCEC57562487}" destId="{B4F9B7EA-0378-4DFE-B0EB-7A038789832A}" srcOrd="3" destOrd="0" presId="urn:microsoft.com/office/officeart/2018/2/layout/IconLabelList"/>
    <dgm:cxn modelId="{A32D176E-FA26-447E-9566-E01DA2EC21A4}" type="presParOf" srcId="{03C44A09-A5E3-4F57-9599-BCEC57562487}" destId="{D352FB05-4864-4DE1-AC7F-3B8B389814EF}" srcOrd="4" destOrd="0" presId="urn:microsoft.com/office/officeart/2018/2/layout/IconLabelList"/>
    <dgm:cxn modelId="{498608AA-34E0-4754-96D4-C78C8B6EE0D8}" type="presParOf" srcId="{D352FB05-4864-4DE1-AC7F-3B8B389814EF}" destId="{279F8E11-F346-433B-A7B3-23117A4F0BE4}" srcOrd="0" destOrd="0" presId="urn:microsoft.com/office/officeart/2018/2/layout/IconLabelList"/>
    <dgm:cxn modelId="{9A70315E-614F-47D7-96C0-DC2EA2E308C3}" type="presParOf" srcId="{D352FB05-4864-4DE1-AC7F-3B8B389814EF}" destId="{770199A8-2473-4ED3-BD0B-F839E39657FD}" srcOrd="1" destOrd="0" presId="urn:microsoft.com/office/officeart/2018/2/layout/IconLabelList"/>
    <dgm:cxn modelId="{CAE00B73-CD17-46D4-A28B-7AA9C7E589AD}" type="presParOf" srcId="{D352FB05-4864-4DE1-AC7F-3B8B389814EF}" destId="{DE8422F3-B6A2-4288-8931-B7B837CDECD9}" srcOrd="2" destOrd="0" presId="urn:microsoft.com/office/officeart/2018/2/layout/IconLabelList"/>
    <dgm:cxn modelId="{7808869E-820E-44D6-B5FD-887CE306A49C}" type="presParOf" srcId="{03C44A09-A5E3-4F57-9599-BCEC57562487}" destId="{2A5EEB22-E2B5-4C41-AB21-A039EFB9A0EE}" srcOrd="5" destOrd="0" presId="urn:microsoft.com/office/officeart/2018/2/layout/IconLabelList"/>
    <dgm:cxn modelId="{2FDB371A-34B3-413D-8135-DF032C9597EE}" type="presParOf" srcId="{03C44A09-A5E3-4F57-9599-BCEC57562487}" destId="{6F10F16B-1F93-4FCF-8261-25BAB9A275AD}" srcOrd="6" destOrd="0" presId="urn:microsoft.com/office/officeart/2018/2/layout/IconLabelList"/>
    <dgm:cxn modelId="{5EE816EC-678E-439B-AAB6-EB6740EF4CE0}" type="presParOf" srcId="{6F10F16B-1F93-4FCF-8261-25BAB9A275AD}" destId="{9BFA29DB-C2A9-466C-BA8B-B84C80518461}" srcOrd="0" destOrd="0" presId="urn:microsoft.com/office/officeart/2018/2/layout/IconLabelList"/>
    <dgm:cxn modelId="{060BEE32-C35C-4014-8665-6056EB573D40}" type="presParOf" srcId="{6F10F16B-1F93-4FCF-8261-25BAB9A275AD}" destId="{52ECD106-DC10-4CCE-9B31-E26D1CBBE7F1}" srcOrd="1" destOrd="0" presId="urn:microsoft.com/office/officeart/2018/2/layout/IconLabelList"/>
    <dgm:cxn modelId="{DDE46224-E208-4897-9FA8-76E45E8246C5}" type="presParOf" srcId="{6F10F16B-1F93-4FCF-8261-25BAB9A275AD}" destId="{C90D1E25-FD37-45A8-ACA8-B0734151230C}" srcOrd="2" destOrd="0" presId="urn:microsoft.com/office/officeart/2018/2/layout/IconLabelList"/>
    <dgm:cxn modelId="{6F64FF1F-45E1-42D3-81A6-67C0A4837BD6}" type="presParOf" srcId="{03C44A09-A5E3-4F57-9599-BCEC57562487}" destId="{6C7B0F61-C471-4389-80B5-C0AC72C13F10}" srcOrd="7" destOrd="0" presId="urn:microsoft.com/office/officeart/2018/2/layout/IconLabelList"/>
    <dgm:cxn modelId="{23E48AE3-9080-436A-8FA0-C6AFABC78C1B}" type="presParOf" srcId="{03C44A09-A5E3-4F57-9599-BCEC57562487}" destId="{92A74B72-39F2-4ABF-9BFC-7BDF694AF67B}" srcOrd="8" destOrd="0" presId="urn:microsoft.com/office/officeart/2018/2/layout/IconLabelList"/>
    <dgm:cxn modelId="{58C8832B-60C3-4201-8ED0-04859F67C07C}" type="presParOf" srcId="{92A74B72-39F2-4ABF-9BFC-7BDF694AF67B}" destId="{3AA3FE1E-38DC-4883-AE57-E07E771795EB}" srcOrd="0" destOrd="0" presId="urn:microsoft.com/office/officeart/2018/2/layout/IconLabelList"/>
    <dgm:cxn modelId="{C378DB0D-23E3-41FE-89BC-9ECDBA1ADD3B}" type="presParOf" srcId="{92A74B72-39F2-4ABF-9BFC-7BDF694AF67B}" destId="{03D9BADB-0AE6-4A08-BD08-3FB69E5259FE}" srcOrd="1" destOrd="0" presId="urn:microsoft.com/office/officeart/2018/2/layout/IconLabelList"/>
    <dgm:cxn modelId="{6BE7E925-6487-4D2F-9B20-328891615CB2}" type="presParOf" srcId="{92A74B72-39F2-4ABF-9BFC-7BDF694AF67B}" destId="{038F2D51-CA68-40A1-ACBD-37C6883E73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C1152-52F7-4F6E-92C9-DF08D7B7481D}">
      <dsp:nvSpPr>
        <dsp:cNvPr id="0" name=""/>
        <dsp:cNvSpPr/>
      </dsp:nvSpPr>
      <dsp:spPr>
        <a:xfrm>
          <a:off x="376173" y="956236"/>
          <a:ext cx="608291" cy="6082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B9EED-A91D-4A82-843C-E932065B39D4}">
      <dsp:nvSpPr>
        <dsp:cNvPr id="0" name=""/>
        <dsp:cNvSpPr/>
      </dsp:nvSpPr>
      <dsp:spPr>
        <a:xfrm>
          <a:off x="4440" y="1767468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MRI images were normalized and resized to ensure compatibility </a:t>
          </a:r>
        </a:p>
      </dsp:txBody>
      <dsp:txXfrm>
        <a:off x="4440" y="1767468"/>
        <a:ext cx="1351757" cy="540703"/>
      </dsp:txXfrm>
    </dsp:sp>
    <dsp:sp modelId="{CBAD24D5-2982-4FA3-9C82-F0969B478955}">
      <dsp:nvSpPr>
        <dsp:cNvPr id="0" name=""/>
        <dsp:cNvSpPr/>
      </dsp:nvSpPr>
      <dsp:spPr>
        <a:xfrm>
          <a:off x="1964489" y="956236"/>
          <a:ext cx="608291" cy="6082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69EFC-0615-4917-8AE6-C6FAD0065519}">
      <dsp:nvSpPr>
        <dsp:cNvPr id="0" name=""/>
        <dsp:cNvSpPr/>
      </dsp:nvSpPr>
      <dsp:spPr>
        <a:xfrm>
          <a:off x="1592755" y="1767468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Oversampling techniques were applied to underrepresented classes</a:t>
          </a:r>
        </a:p>
      </dsp:txBody>
      <dsp:txXfrm>
        <a:off x="1592755" y="1767468"/>
        <a:ext cx="1351757" cy="540703"/>
      </dsp:txXfrm>
    </dsp:sp>
    <dsp:sp modelId="{279F8E11-F346-433B-A7B3-23117A4F0BE4}">
      <dsp:nvSpPr>
        <dsp:cNvPr id="0" name=""/>
        <dsp:cNvSpPr/>
      </dsp:nvSpPr>
      <dsp:spPr>
        <a:xfrm>
          <a:off x="3552804" y="956236"/>
          <a:ext cx="608291" cy="6082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422F3-B6A2-4288-8931-B7B837CDECD9}">
      <dsp:nvSpPr>
        <dsp:cNvPr id="0" name=""/>
        <dsp:cNvSpPr/>
      </dsp:nvSpPr>
      <dsp:spPr>
        <a:xfrm>
          <a:off x="3181071" y="1767468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 </a:t>
          </a:r>
          <a:r>
            <a:rPr lang="en-US" sz="1100" b="1" kern="1200" dirty="0"/>
            <a:t>Convolutional Neural Network (CNN)</a:t>
          </a:r>
          <a:r>
            <a:rPr lang="en-US" sz="1100" kern="1200" dirty="0"/>
            <a:t> was designed and implemented </a:t>
          </a:r>
        </a:p>
      </dsp:txBody>
      <dsp:txXfrm>
        <a:off x="3181071" y="1767468"/>
        <a:ext cx="1351757" cy="540703"/>
      </dsp:txXfrm>
    </dsp:sp>
    <dsp:sp modelId="{9BFA29DB-C2A9-466C-BA8B-B84C80518461}">
      <dsp:nvSpPr>
        <dsp:cNvPr id="0" name=""/>
        <dsp:cNvSpPr/>
      </dsp:nvSpPr>
      <dsp:spPr>
        <a:xfrm>
          <a:off x="5141119" y="956236"/>
          <a:ext cx="608291" cy="6082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D1E25-FD37-45A8-ACA8-B0734151230C}">
      <dsp:nvSpPr>
        <dsp:cNvPr id="0" name=""/>
        <dsp:cNvSpPr/>
      </dsp:nvSpPr>
      <dsp:spPr>
        <a:xfrm>
          <a:off x="4769386" y="1767468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dataset was split into </a:t>
          </a:r>
          <a:r>
            <a:rPr lang="en-US" sz="1100" b="1" kern="1200" dirty="0"/>
            <a:t>training (70%), validation (15%), and testing (15%) subsets</a:t>
          </a:r>
          <a:endParaRPr lang="en-US" sz="1100" kern="1200" dirty="0"/>
        </a:p>
      </dsp:txBody>
      <dsp:txXfrm>
        <a:off x="4769386" y="1767468"/>
        <a:ext cx="1351757" cy="540703"/>
      </dsp:txXfrm>
    </dsp:sp>
    <dsp:sp modelId="{3AA3FE1E-38DC-4883-AE57-E07E771795EB}">
      <dsp:nvSpPr>
        <dsp:cNvPr id="0" name=""/>
        <dsp:cNvSpPr/>
      </dsp:nvSpPr>
      <dsp:spPr>
        <a:xfrm>
          <a:off x="6729435" y="956236"/>
          <a:ext cx="608291" cy="6082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F2D51-CA68-40A1-ACBD-37C6883E73FC}">
      <dsp:nvSpPr>
        <dsp:cNvPr id="0" name=""/>
        <dsp:cNvSpPr/>
      </dsp:nvSpPr>
      <dsp:spPr>
        <a:xfrm>
          <a:off x="6357701" y="1767468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Applied techniques such as rotation, flipping, and zooming to artificially expand the dataset</a:t>
          </a:r>
        </a:p>
      </dsp:txBody>
      <dsp:txXfrm>
        <a:off x="6357701" y="1767468"/>
        <a:ext cx="1351757" cy="540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>
          <a:extLst>
            <a:ext uri="{FF2B5EF4-FFF2-40B4-BE49-F238E27FC236}">
              <a16:creationId xmlns:a16="http://schemas.microsoft.com/office/drawing/2014/main" id="{137CBBDB-42E1-EA66-EFEE-CB9E62416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140bdeeea4_0_0:notes">
            <a:extLst>
              <a:ext uri="{FF2B5EF4-FFF2-40B4-BE49-F238E27FC236}">
                <a16:creationId xmlns:a16="http://schemas.microsoft.com/office/drawing/2014/main" id="{D0DB4D7F-003E-0618-3AB8-26BFC05E69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140bdeeea4_0_0:notes">
            <a:extLst>
              <a:ext uri="{FF2B5EF4-FFF2-40B4-BE49-F238E27FC236}">
                <a16:creationId xmlns:a16="http://schemas.microsoft.com/office/drawing/2014/main" id="{8553007E-05B3-2531-65C5-459C37A5CA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437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>
          <a:extLst>
            <a:ext uri="{FF2B5EF4-FFF2-40B4-BE49-F238E27FC236}">
              <a16:creationId xmlns:a16="http://schemas.microsoft.com/office/drawing/2014/main" id="{0C1AB940-81C6-4708-CE64-32C1B0571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140bdeeea4_0_0:notes">
            <a:extLst>
              <a:ext uri="{FF2B5EF4-FFF2-40B4-BE49-F238E27FC236}">
                <a16:creationId xmlns:a16="http://schemas.microsoft.com/office/drawing/2014/main" id="{FB2F9DE3-A647-2B87-A27E-60039DA0B5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140bdeeea4_0_0:notes">
            <a:extLst>
              <a:ext uri="{FF2B5EF4-FFF2-40B4-BE49-F238E27FC236}">
                <a16:creationId xmlns:a16="http://schemas.microsoft.com/office/drawing/2014/main" id="{478B24A4-ED13-FC85-FCF2-B500622405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999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>
          <a:extLst>
            <a:ext uri="{FF2B5EF4-FFF2-40B4-BE49-F238E27FC236}">
              <a16:creationId xmlns:a16="http://schemas.microsoft.com/office/drawing/2014/main" id="{7CFDBAD8-C5F7-3642-4E8E-28937F585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140bdeeea4_0_0:notes">
            <a:extLst>
              <a:ext uri="{FF2B5EF4-FFF2-40B4-BE49-F238E27FC236}">
                <a16:creationId xmlns:a16="http://schemas.microsoft.com/office/drawing/2014/main" id="{195641C9-AA01-706A-7793-E9A6ACAD5F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140bdeeea4_0_0:notes">
            <a:extLst>
              <a:ext uri="{FF2B5EF4-FFF2-40B4-BE49-F238E27FC236}">
                <a16:creationId xmlns:a16="http://schemas.microsoft.com/office/drawing/2014/main" id="{B92AF657-52E4-B788-E3C4-494C5ADB7F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09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69575" y="-125"/>
            <a:ext cx="4250613" cy="5143500"/>
            <a:chOff x="69575" y="-125"/>
            <a:chExt cx="4250613" cy="5143500"/>
          </a:xfrm>
        </p:grpSpPr>
        <p:sp>
          <p:nvSpPr>
            <p:cNvPr id="20" name="Google Shape;20;p3"/>
            <p:cNvSpPr/>
            <p:nvPr/>
          </p:nvSpPr>
          <p:spPr>
            <a:xfrm>
              <a:off x="3529688" y="-125"/>
              <a:ext cx="790500" cy="5143500"/>
            </a:xfrm>
            <a:prstGeom prst="rect">
              <a:avLst/>
            </a:prstGeom>
            <a:solidFill>
              <a:srgbClr val="6D819A">
                <a:alpha val="220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69575" y="-125"/>
              <a:ext cx="790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929775" y="-125"/>
              <a:ext cx="790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789975" y="-125"/>
              <a:ext cx="790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2650175" y="-125"/>
              <a:ext cx="790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694475" y="3638600"/>
            <a:ext cx="3734400" cy="9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7311400" y="2631350"/>
            <a:ext cx="11175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>
            <a:spLocks noGrp="1"/>
          </p:cNvSpPr>
          <p:nvPr>
            <p:ph type="pic" idx="3"/>
          </p:nvPr>
        </p:nvSpPr>
        <p:spPr>
          <a:xfrm>
            <a:off x="715100" y="766563"/>
            <a:ext cx="3841800" cy="38418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6880900" y="535000"/>
            <a:ext cx="1471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3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5"/>
          <p:cNvGrpSpPr/>
          <p:nvPr/>
        </p:nvGrpSpPr>
        <p:grpSpPr>
          <a:xfrm flipH="1">
            <a:off x="64250" y="-125"/>
            <a:ext cx="3371100" cy="5143500"/>
            <a:chOff x="5704850" y="-125"/>
            <a:chExt cx="3371100" cy="5143500"/>
          </a:xfrm>
        </p:grpSpPr>
        <p:sp>
          <p:nvSpPr>
            <p:cNvPr id="210" name="Google Shape;210;p25"/>
            <p:cNvSpPr/>
            <p:nvPr/>
          </p:nvSpPr>
          <p:spPr>
            <a:xfrm>
              <a:off x="5704850" y="-125"/>
              <a:ext cx="7905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6565050" y="-125"/>
              <a:ext cx="7905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7425250" y="-125"/>
              <a:ext cx="7905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8285450" y="-125"/>
              <a:ext cx="7905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26"/>
          <p:cNvGrpSpPr/>
          <p:nvPr/>
        </p:nvGrpSpPr>
        <p:grpSpPr>
          <a:xfrm flipH="1">
            <a:off x="64250" y="-125"/>
            <a:ext cx="1650700" cy="5143500"/>
            <a:chOff x="7425250" y="-125"/>
            <a:chExt cx="1650700" cy="5143500"/>
          </a:xfrm>
        </p:grpSpPr>
        <p:sp>
          <p:nvSpPr>
            <p:cNvPr id="216" name="Google Shape;216;p26"/>
            <p:cNvSpPr/>
            <p:nvPr/>
          </p:nvSpPr>
          <p:spPr>
            <a:xfrm>
              <a:off x="7425250" y="-125"/>
              <a:ext cx="7905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8285450" y="-125"/>
              <a:ext cx="7905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5"/>
          <p:cNvGrpSpPr/>
          <p:nvPr/>
        </p:nvGrpSpPr>
        <p:grpSpPr>
          <a:xfrm>
            <a:off x="6565050" y="-125"/>
            <a:ext cx="2510900" cy="5143500"/>
            <a:chOff x="6565050" y="-125"/>
            <a:chExt cx="2510900" cy="5143500"/>
          </a:xfrm>
        </p:grpSpPr>
        <p:sp>
          <p:nvSpPr>
            <p:cNvPr id="38" name="Google Shape;38;p5"/>
            <p:cNvSpPr/>
            <p:nvPr/>
          </p:nvSpPr>
          <p:spPr>
            <a:xfrm>
              <a:off x="7425250" y="-125"/>
              <a:ext cx="790500" cy="5143500"/>
            </a:xfrm>
            <a:prstGeom prst="rect">
              <a:avLst/>
            </a:prstGeom>
            <a:solidFill>
              <a:srgbClr val="6D819A">
                <a:alpha val="220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8285450" y="-125"/>
              <a:ext cx="790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6565050" y="-125"/>
              <a:ext cx="790500" cy="5143500"/>
            </a:xfrm>
            <a:prstGeom prst="rect">
              <a:avLst/>
            </a:prstGeom>
            <a:solidFill>
              <a:srgbClr val="6D819A">
                <a:alpha val="220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720000" y="3544251"/>
            <a:ext cx="5247300" cy="7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720000" y="1905279"/>
            <a:ext cx="5247300" cy="7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720000" y="1470875"/>
            <a:ext cx="52473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720000" y="3109798"/>
            <a:ext cx="52473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6565050" y="-125"/>
            <a:ext cx="2510900" cy="5143500"/>
            <a:chOff x="6565050" y="-125"/>
            <a:chExt cx="2510900" cy="5143500"/>
          </a:xfrm>
        </p:grpSpPr>
        <p:sp>
          <p:nvSpPr>
            <p:cNvPr id="53" name="Google Shape;53;p7"/>
            <p:cNvSpPr/>
            <p:nvPr/>
          </p:nvSpPr>
          <p:spPr>
            <a:xfrm>
              <a:off x="7425250" y="-125"/>
              <a:ext cx="790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8285450" y="-125"/>
              <a:ext cx="790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6565050" y="-125"/>
              <a:ext cx="790500" cy="5143500"/>
            </a:xfrm>
            <a:prstGeom prst="rect">
              <a:avLst/>
            </a:prstGeom>
            <a:solidFill>
              <a:srgbClr val="6D819A">
                <a:alpha val="220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68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720000" y="1275387"/>
            <a:ext cx="3735900" cy="30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7"/>
          <p:cNvSpPr>
            <a:spLocks noGrp="1"/>
          </p:cNvSpPr>
          <p:nvPr>
            <p:ph type="pic" idx="2"/>
          </p:nvPr>
        </p:nvSpPr>
        <p:spPr>
          <a:xfrm>
            <a:off x="4950375" y="1056825"/>
            <a:ext cx="3478500" cy="3478500"/>
          </a:xfrm>
          <a:prstGeom prst="rect">
            <a:avLst/>
          </a:prstGeom>
          <a:noFill/>
          <a:ln w="38100" cap="sq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720000" y="4146800"/>
            <a:ext cx="7704000" cy="334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1"/>
          </p:nvPr>
        </p:nvSpPr>
        <p:spPr>
          <a:xfrm>
            <a:off x="715100" y="1671677"/>
            <a:ext cx="717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2"/>
          </p:nvPr>
        </p:nvSpPr>
        <p:spPr>
          <a:xfrm>
            <a:off x="715100" y="2742776"/>
            <a:ext cx="717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3"/>
          </p:nvPr>
        </p:nvSpPr>
        <p:spPr>
          <a:xfrm>
            <a:off x="715100" y="3813875"/>
            <a:ext cx="717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4"/>
          </p:nvPr>
        </p:nvSpPr>
        <p:spPr>
          <a:xfrm>
            <a:off x="715100" y="1222625"/>
            <a:ext cx="7178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5"/>
          </p:nvPr>
        </p:nvSpPr>
        <p:spPr>
          <a:xfrm>
            <a:off x="715100" y="2293720"/>
            <a:ext cx="7178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6"/>
          </p:nvPr>
        </p:nvSpPr>
        <p:spPr>
          <a:xfrm>
            <a:off x="715100" y="3365481"/>
            <a:ext cx="7178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8285450" y="-125"/>
            <a:ext cx="790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2"/>
          <p:cNvGrpSpPr/>
          <p:nvPr/>
        </p:nvGrpSpPr>
        <p:grpSpPr>
          <a:xfrm>
            <a:off x="7425250" y="-125"/>
            <a:ext cx="1650700" cy="5143500"/>
            <a:chOff x="7425250" y="-125"/>
            <a:chExt cx="1650700" cy="5143500"/>
          </a:xfrm>
        </p:grpSpPr>
        <p:sp>
          <p:nvSpPr>
            <p:cNvPr id="171" name="Google Shape;171;p22"/>
            <p:cNvSpPr/>
            <p:nvPr/>
          </p:nvSpPr>
          <p:spPr>
            <a:xfrm>
              <a:off x="7425250" y="-125"/>
              <a:ext cx="790500" cy="5143500"/>
            </a:xfrm>
            <a:prstGeom prst="rect">
              <a:avLst/>
            </a:prstGeom>
            <a:solidFill>
              <a:srgbClr val="6D819A">
                <a:alpha val="220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8285450" y="-125"/>
              <a:ext cx="790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1"/>
          </p:nvPr>
        </p:nvSpPr>
        <p:spPr>
          <a:xfrm>
            <a:off x="720000" y="130647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2"/>
          </p:nvPr>
        </p:nvSpPr>
        <p:spPr>
          <a:xfrm>
            <a:off x="720001" y="183237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3"/>
          </p:nvPr>
        </p:nvSpPr>
        <p:spPr>
          <a:xfrm>
            <a:off x="4075202" y="183237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4"/>
          </p:nvPr>
        </p:nvSpPr>
        <p:spPr>
          <a:xfrm>
            <a:off x="720001" y="358070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5"/>
          </p:nvPr>
        </p:nvSpPr>
        <p:spPr>
          <a:xfrm>
            <a:off x="4075202" y="358070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6"/>
          </p:nvPr>
        </p:nvSpPr>
        <p:spPr>
          <a:xfrm>
            <a:off x="720000" y="305480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7"/>
          </p:nvPr>
        </p:nvSpPr>
        <p:spPr>
          <a:xfrm>
            <a:off x="4075200" y="130647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8"/>
          </p:nvPr>
        </p:nvSpPr>
        <p:spPr>
          <a:xfrm>
            <a:off x="4075200" y="305480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7" r:id="rId8"/>
    <p:sldLayoutId id="2147483668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/>
          <p:nvPr/>
        </p:nvSpPr>
        <p:spPr>
          <a:xfrm>
            <a:off x="6880900" y="-125"/>
            <a:ext cx="1471800" cy="9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3"/>
          <p:cNvSpPr txBox="1">
            <a:spLocks noGrp="1"/>
          </p:cNvSpPr>
          <p:nvPr>
            <p:ph type="title"/>
          </p:nvPr>
        </p:nvSpPr>
        <p:spPr>
          <a:xfrm>
            <a:off x="4807363" y="1601849"/>
            <a:ext cx="4065703" cy="3195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Alzheimer’s Disease Detection </a:t>
            </a:r>
            <a:endParaRPr sz="3600" dirty="0"/>
          </a:p>
        </p:txBody>
      </p:sp>
      <p:sp>
        <p:nvSpPr>
          <p:cNvPr id="265" name="Google Shape;265;p33"/>
          <p:cNvSpPr txBox="1">
            <a:spLocks noGrp="1"/>
          </p:cNvSpPr>
          <p:nvPr>
            <p:ph type="title" idx="2"/>
          </p:nvPr>
        </p:nvSpPr>
        <p:spPr>
          <a:xfrm>
            <a:off x="5160212" y="345663"/>
            <a:ext cx="111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266" name="Google Shape;266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6675" r="16675"/>
          <a:stretch/>
        </p:blipFill>
        <p:spPr>
          <a:xfrm>
            <a:off x="715100" y="766563"/>
            <a:ext cx="3841925" cy="3841926"/>
          </a:xfrm>
          <a:prstGeom prst="rect">
            <a:avLst/>
          </a:prstGeom>
        </p:spPr>
      </p:pic>
      <p:sp>
        <p:nvSpPr>
          <p:cNvPr id="267" name="Google Shape;267;p33"/>
          <p:cNvSpPr txBox="1">
            <a:spLocks noGrp="1"/>
          </p:cNvSpPr>
          <p:nvPr>
            <p:ph type="subTitle" idx="1"/>
          </p:nvPr>
        </p:nvSpPr>
        <p:spPr>
          <a:xfrm>
            <a:off x="6880900" y="535000"/>
            <a:ext cx="1471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 - 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686600" cy="5727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Introduction</a:t>
            </a:r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1"/>
          </p:nvPr>
        </p:nvSpPr>
        <p:spPr>
          <a:xfrm>
            <a:off x="720000" y="1275387"/>
            <a:ext cx="3735900" cy="30414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Over 55 million people worldwide are affected by Alzheimer's, with no cure currently available.</a:t>
            </a:r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Early diagnosis is vital to manage symptoms.</a:t>
            </a:r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Leveraging machine learning to analyze MRI scans and accurately classify dementia stages</a:t>
            </a:r>
          </a:p>
        </p:txBody>
      </p:sp>
      <p:pic>
        <p:nvPicPr>
          <p:cNvPr id="274" name="Google Shape;274;p34" descr="A person and person looking at an x-ray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3736" r="29513" b="-1"/>
          <a:stretch/>
        </p:blipFill>
        <p:spPr>
          <a:xfrm>
            <a:off x="4950375" y="1056825"/>
            <a:ext cx="3478500" cy="3478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>
            <a:spLocks noGrp="1"/>
          </p:cNvSpPr>
          <p:nvPr>
            <p:ph type="title"/>
          </p:nvPr>
        </p:nvSpPr>
        <p:spPr>
          <a:xfrm>
            <a:off x="327378" y="10635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Details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B1BDE-238E-141D-FA60-6542621F5A58}"/>
              </a:ext>
            </a:extLst>
          </p:cNvPr>
          <p:cNvSpPr txBox="1"/>
          <p:nvPr/>
        </p:nvSpPr>
        <p:spPr>
          <a:xfrm>
            <a:off x="327378" y="903112"/>
            <a:ext cx="6096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Source:</a:t>
            </a:r>
          </a:p>
          <a:p>
            <a:r>
              <a:rPr 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 85,000 MRI scans from the OASIS study.</a:t>
            </a:r>
          </a:p>
          <a:p>
            <a:endParaRPr 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Labels:</a:t>
            </a:r>
          </a:p>
          <a:p>
            <a:r>
              <a:rPr 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 of Alzheimer’s severity into four ordinal classes:</a:t>
            </a:r>
          </a:p>
          <a:p>
            <a:endParaRPr 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None: </a:t>
            </a:r>
            <a:r>
              <a:rPr 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67,222 scans</a:t>
            </a:r>
          </a:p>
          <a:p>
            <a:r>
              <a:rPr 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Very Mild: </a:t>
            </a:r>
            <a:r>
              <a:rPr 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13,725 scans</a:t>
            </a:r>
          </a:p>
          <a:p>
            <a:r>
              <a:rPr 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Mild: </a:t>
            </a:r>
            <a:r>
              <a:rPr 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5,002 scans</a:t>
            </a:r>
          </a:p>
          <a:p>
            <a:r>
              <a:rPr 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Moderate: </a:t>
            </a:r>
            <a:r>
              <a:rPr 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488 scans</a:t>
            </a:r>
          </a:p>
          <a:p>
            <a:endParaRPr 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Google Shape;457;p48">
            <a:extLst>
              <a:ext uri="{FF2B5EF4-FFF2-40B4-BE49-F238E27FC236}">
                <a16:creationId xmlns:a16="http://schemas.microsoft.com/office/drawing/2014/main" id="{1592B4E5-EECB-76DC-766C-D694E28D341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1957" r="21957"/>
          <a:stretch/>
        </p:blipFill>
        <p:spPr>
          <a:xfrm>
            <a:off x="6807200" y="1614311"/>
            <a:ext cx="2141599" cy="3028168"/>
          </a:xfrm>
          <a:prstGeom prst="rect">
            <a:avLst/>
          </a:prstGeom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>
            <a:spLocks noGrp="1"/>
          </p:cNvSpPr>
          <p:nvPr>
            <p:ph type="title"/>
          </p:nvPr>
        </p:nvSpPr>
        <p:spPr>
          <a:xfrm>
            <a:off x="358755" y="1289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presentation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FF43CF-B475-F8E1-EA71-FD717F880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1" y="724214"/>
            <a:ext cx="4560570" cy="24131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2B8254-B357-A0B9-EE41-020345780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609" y="2562911"/>
            <a:ext cx="4297905" cy="24516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Methodology</a:t>
            </a:r>
          </a:p>
        </p:txBody>
      </p:sp>
      <p:graphicFrame>
        <p:nvGraphicFramePr>
          <p:cNvPr id="305" name="TextBox 18">
            <a:extLst>
              <a:ext uri="{FF2B5EF4-FFF2-40B4-BE49-F238E27FC236}">
                <a16:creationId xmlns:a16="http://schemas.microsoft.com/office/drawing/2014/main" id="{233000C5-9A31-8276-AF21-2250D1835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1419347"/>
              </p:ext>
            </p:extLst>
          </p:nvPr>
        </p:nvGraphicFramePr>
        <p:xfrm>
          <a:off x="715100" y="1208225"/>
          <a:ext cx="77139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>
          <a:extLst>
            <a:ext uri="{FF2B5EF4-FFF2-40B4-BE49-F238E27FC236}">
              <a16:creationId xmlns:a16="http://schemas.microsoft.com/office/drawing/2014/main" id="{0D2DF47F-C078-C09D-CA7B-AF6EA3409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>
            <a:extLst>
              <a:ext uri="{FF2B5EF4-FFF2-40B4-BE49-F238E27FC236}">
                <a16:creationId xmlns:a16="http://schemas.microsoft.com/office/drawing/2014/main" id="{F8E7D90C-3B32-25E2-CD41-0E5AA39E3C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Model Architecture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6CABBFF-2A8F-3038-827F-8FDC539076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80" r="11182"/>
          <a:stretch/>
        </p:blipFill>
        <p:spPr>
          <a:xfrm>
            <a:off x="287167" y="1017725"/>
            <a:ext cx="4026370" cy="358486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873509-EFE7-7C89-7714-E1234FAD2B3E}"/>
              </a:ext>
            </a:extLst>
          </p:cNvPr>
          <p:cNvSpPr txBox="1"/>
          <p:nvPr/>
        </p:nvSpPr>
        <p:spPr>
          <a:xfrm>
            <a:off x="4762550" y="1208225"/>
            <a:ext cx="3666450" cy="3264408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200" b="0" i="0" u="none" strike="noStrike" cap="none" dirty="0">
                <a:solidFill>
                  <a:schemeClr val="dk1"/>
                </a:solidFill>
              </a:rPr>
              <a:t>Model Design: A CNN with convolution, batch normalization, pooling, dropout, flatten, and dense layers.</a:t>
            </a:r>
          </a:p>
          <a:p>
            <a:pPr algn="ctr">
              <a:spcAft>
                <a:spcPts val="600"/>
              </a:spcAft>
            </a:pPr>
            <a:endParaRPr lang="en-US" sz="1200" b="0" i="0" u="none" strike="noStrike" cap="none" dirty="0">
              <a:solidFill>
                <a:schemeClr val="dk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 b="0" i="0" u="none" strike="noStrike" cap="none" dirty="0">
              <a:solidFill>
                <a:schemeClr val="dk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1200" b="0" i="0" u="none" strike="noStrike" cap="none" dirty="0">
                <a:solidFill>
                  <a:schemeClr val="dk1"/>
                </a:solidFill>
              </a:rPr>
              <a:t>Parameters:</a:t>
            </a:r>
          </a:p>
          <a:p>
            <a:pPr algn="ctr">
              <a:spcAft>
                <a:spcPts val="600"/>
              </a:spcAft>
            </a:pPr>
            <a:r>
              <a:rPr lang="en-US" sz="1200" b="0" i="0" u="none" strike="noStrike" cap="none" dirty="0">
                <a:solidFill>
                  <a:schemeClr val="dk1"/>
                </a:solidFill>
              </a:rPr>
              <a:t>Total: 33.6M</a:t>
            </a:r>
          </a:p>
          <a:p>
            <a:pPr algn="ctr">
              <a:spcAft>
                <a:spcPts val="600"/>
              </a:spcAft>
            </a:pPr>
            <a:r>
              <a:rPr lang="en-US" sz="1200" b="0" i="0" u="none" strike="noStrike" cap="none" dirty="0">
                <a:solidFill>
                  <a:schemeClr val="dk1"/>
                </a:solidFill>
              </a:rPr>
              <a:t>Trainable: 33.6M</a:t>
            </a:r>
          </a:p>
          <a:p>
            <a:pPr algn="ctr">
              <a:spcAft>
                <a:spcPts val="600"/>
              </a:spcAft>
            </a:pPr>
            <a:r>
              <a:rPr lang="en-US" sz="1200" b="0" i="0" u="none" strike="noStrike" cap="none" dirty="0">
                <a:solidFill>
                  <a:schemeClr val="dk1"/>
                </a:solidFill>
              </a:rPr>
              <a:t>Layers:14</a:t>
            </a:r>
          </a:p>
          <a:p>
            <a:pPr algn="ctr">
              <a:spcAft>
                <a:spcPts val="600"/>
              </a:spcAft>
            </a:pPr>
            <a:endParaRPr lang="en-US" sz="1200" b="0" i="0" u="none" strike="noStrike" cap="non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87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>
          <a:extLst>
            <a:ext uri="{FF2B5EF4-FFF2-40B4-BE49-F238E27FC236}">
              <a16:creationId xmlns:a16="http://schemas.microsoft.com/office/drawing/2014/main" id="{E6E285A8-735C-0B8C-AD4C-937F2C73E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>
            <a:extLst>
              <a:ext uri="{FF2B5EF4-FFF2-40B4-BE49-F238E27FC236}">
                <a16:creationId xmlns:a16="http://schemas.microsoft.com/office/drawing/2014/main" id="{A40969A2-82C2-10B5-CCCB-8D352DC58A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Confusion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C40BB5-31A0-8475-7BFD-D09D7A5274EB}"/>
              </a:ext>
            </a:extLst>
          </p:cNvPr>
          <p:cNvSpPr txBox="1"/>
          <p:nvPr/>
        </p:nvSpPr>
        <p:spPr>
          <a:xfrm>
            <a:off x="715100" y="1208225"/>
            <a:ext cx="3666450" cy="3264408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200" b="0" i="0" u="none" strike="noStrike" cap="none" dirty="0">
                <a:solidFill>
                  <a:schemeClr val="dk1"/>
                </a:solidFill>
              </a:rPr>
              <a:t>The model performs robustly, with most errors limited to adjacent classes, particularly in lower severity stages, and excels in classifying critical cases.</a:t>
            </a:r>
          </a:p>
        </p:txBody>
      </p:sp>
      <p:pic>
        <p:nvPicPr>
          <p:cNvPr id="3" name="Picture 2" descr="A blue squares with white numbers&#10;&#10;Description automatically generated">
            <a:extLst>
              <a:ext uri="{FF2B5EF4-FFF2-40B4-BE49-F238E27FC236}">
                <a16:creationId xmlns:a16="http://schemas.microsoft.com/office/drawing/2014/main" id="{97505F1E-C890-9762-3585-5C09D43E3D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09" r="4219" b="5"/>
          <a:stretch/>
        </p:blipFill>
        <p:spPr>
          <a:xfrm>
            <a:off x="4548588" y="1017725"/>
            <a:ext cx="3880412" cy="3454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356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>
          <a:extLst>
            <a:ext uri="{FF2B5EF4-FFF2-40B4-BE49-F238E27FC236}">
              <a16:creationId xmlns:a16="http://schemas.microsoft.com/office/drawing/2014/main" id="{4DAEFD6D-D527-663C-7B1A-26E6D2F14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>
            <a:extLst>
              <a:ext uri="{FF2B5EF4-FFF2-40B4-BE49-F238E27FC236}">
                <a16:creationId xmlns:a16="http://schemas.microsoft.com/office/drawing/2014/main" id="{3BA48F05-76C4-183D-F04C-CDB7BA6943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3714" y="781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 Vs Validation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50665-18A1-EDB0-3B12-D7951C1B11F1}"/>
              </a:ext>
            </a:extLst>
          </p:cNvPr>
          <p:cNvSpPr txBox="1"/>
          <p:nvPr/>
        </p:nvSpPr>
        <p:spPr>
          <a:xfrm>
            <a:off x="163714" y="4309691"/>
            <a:ext cx="7246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model achieved a training accuracy of 0.9760 and a validation accuracy of 0.9465 by epoch 10, with minimal overfitting and strong generalization.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BF97D-EA2F-7F35-8513-C3E65CB51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57" y="650805"/>
            <a:ext cx="6596374" cy="360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37923"/>
      </p:ext>
    </p:extLst>
  </p:cSld>
  <p:clrMapOvr>
    <a:masterClrMapping/>
  </p:clrMapOvr>
</p:sld>
</file>

<file path=ppt/theme/theme1.xml><?xml version="1.0" encoding="utf-8"?>
<a:theme xmlns:a="http://schemas.openxmlformats.org/drawingml/2006/main" name="Alzheimer's Disease Case Report by Slidesgo">
  <a:themeElements>
    <a:clrScheme name="Simple Light">
      <a:dk1>
        <a:srgbClr val="283D55"/>
      </a:dk1>
      <a:lt1>
        <a:srgbClr val="DDE6F7"/>
      </a:lt1>
      <a:dk2>
        <a:srgbClr val="D8E2F7"/>
      </a:dk2>
      <a:lt2>
        <a:srgbClr val="6D819A"/>
      </a:lt2>
      <a:accent1>
        <a:srgbClr val="4A6482"/>
      </a:accent1>
      <a:accent2>
        <a:srgbClr val="C6D0E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3D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241</Words>
  <Application>Microsoft Office PowerPoint</Application>
  <PresentationFormat>On-screen Show (16:9)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Open Sans</vt:lpstr>
      <vt:lpstr>Arial</vt:lpstr>
      <vt:lpstr>Be Vietnam Pro</vt:lpstr>
      <vt:lpstr>Bebas Neue</vt:lpstr>
      <vt:lpstr>Alzheimer's Disease Case Report by Slidesgo</vt:lpstr>
      <vt:lpstr>Alzheimer’s Disease Detection </vt:lpstr>
      <vt:lpstr>Introduction</vt:lpstr>
      <vt:lpstr>Dataset Details</vt:lpstr>
      <vt:lpstr>Case presentation</vt:lpstr>
      <vt:lpstr>Methodology</vt:lpstr>
      <vt:lpstr>Model Architecture</vt:lpstr>
      <vt:lpstr>Confusion Matrix</vt:lpstr>
      <vt:lpstr>Train Vs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>Gaurav Salvi</cp:lastModifiedBy>
  <cp:revision>5</cp:revision>
  <dcterms:modified xsi:type="dcterms:W3CDTF">2024-12-08T04:02:08Z</dcterms:modified>
</cp:coreProperties>
</file>