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66" r:id="rId2"/>
    <p:sldId id="268" r:id="rId3"/>
    <p:sldId id="270" r:id="rId4"/>
    <p:sldId id="298" r:id="rId5"/>
    <p:sldId id="273" r:id="rId6"/>
    <p:sldId id="299" r:id="rId7"/>
    <p:sldId id="275" r:id="rId8"/>
  </p:sldIdLst>
  <p:sldSz cx="9144000" cy="5143500" type="screen16x9"/>
  <p:notesSz cx="6858000" cy="9144000"/>
  <p:embeddedFontLst>
    <p:embeddedFont>
      <p:font typeface="Be Vietnam Pro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28DEE5-3DBC-4A79-8E4A-59FB04A770E3}">
  <a:tblStyle styleId="{3F28DEE5-3DBC-4A79-8E4A-59FB04A77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0908B9-0B25-4F8A-BBE5-CABC020DFA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88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>
          <a:extLst>
            <a:ext uri="{FF2B5EF4-FFF2-40B4-BE49-F238E27FC236}">
              <a16:creationId xmlns:a16="http://schemas.microsoft.com/office/drawing/2014/main" id="{C23F849F-CA46-BD3A-D2FB-0D0032E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e147f2651_0_4:notes">
            <a:extLst>
              <a:ext uri="{FF2B5EF4-FFF2-40B4-BE49-F238E27FC236}">
                <a16:creationId xmlns:a16="http://schemas.microsoft.com/office/drawing/2014/main" id="{A8DB7767-85D5-6515-7E42-A8E1B9080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e147f2651_0_4:notes">
            <a:extLst>
              <a:ext uri="{FF2B5EF4-FFF2-40B4-BE49-F238E27FC236}">
                <a16:creationId xmlns:a16="http://schemas.microsoft.com/office/drawing/2014/main" id="{754CF05B-CC5F-A8F7-E550-BAE0539A7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4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61ec02c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161ec02c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>
          <a:extLst>
            <a:ext uri="{FF2B5EF4-FFF2-40B4-BE49-F238E27FC236}">
              <a16:creationId xmlns:a16="http://schemas.microsoft.com/office/drawing/2014/main" id="{8EFB74A3-9AAC-4121-F8E0-78D6BE59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61ec02cbf_0_14:notes">
            <a:extLst>
              <a:ext uri="{FF2B5EF4-FFF2-40B4-BE49-F238E27FC236}">
                <a16:creationId xmlns:a16="http://schemas.microsoft.com/office/drawing/2014/main" id="{3FC26A70-42B5-354B-4768-0FA00C93C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161ec02cbf_0_14:notes">
            <a:extLst>
              <a:ext uri="{FF2B5EF4-FFF2-40B4-BE49-F238E27FC236}">
                <a16:creationId xmlns:a16="http://schemas.microsoft.com/office/drawing/2014/main" id="{819014FF-C11F-01AA-CD1B-3D69ED276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4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7425250" y="-125"/>
            <a:ext cx="1650700" cy="5143500"/>
            <a:chOff x="7425250" y="-125"/>
            <a:chExt cx="1650700" cy="5143500"/>
          </a:xfrm>
        </p:grpSpPr>
        <p:sp>
          <p:nvSpPr>
            <p:cNvPr id="48" name="Google Shape;48;p6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6"/>
          <p:cNvGrpSpPr/>
          <p:nvPr/>
        </p:nvGrpSpPr>
        <p:grpSpPr>
          <a:xfrm flipH="1">
            <a:off x="64250" y="-125"/>
            <a:ext cx="1650700" cy="5143500"/>
            <a:chOff x="7425250" y="-125"/>
            <a:chExt cx="1650700" cy="5143500"/>
          </a:xfrm>
        </p:grpSpPr>
        <p:sp>
          <p:nvSpPr>
            <p:cNvPr id="216" name="Google Shape;216;p26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146800"/>
            <a:ext cx="7704000" cy="33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1"/>
          <p:cNvGrpSpPr/>
          <p:nvPr/>
        </p:nvGrpSpPr>
        <p:grpSpPr>
          <a:xfrm>
            <a:off x="5704850" y="-125"/>
            <a:ext cx="3371100" cy="5143500"/>
            <a:chOff x="5704850" y="-125"/>
            <a:chExt cx="3371100" cy="5143500"/>
          </a:xfrm>
        </p:grpSpPr>
        <p:sp>
          <p:nvSpPr>
            <p:cNvPr id="69" name="Google Shape;69;p11"/>
            <p:cNvSpPr/>
            <p:nvPr/>
          </p:nvSpPr>
          <p:spPr>
            <a:xfrm>
              <a:off x="57048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731675"/>
            <a:ext cx="36387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15100" y="3194800"/>
            <a:ext cx="36387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5099400" y="1044700"/>
            <a:ext cx="3329700" cy="3329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>
            <a:off x="807175" y="535000"/>
            <a:ext cx="1471800" cy="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285450" y="-125"/>
            <a:ext cx="790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4"/>
          <p:cNvGrpSpPr/>
          <p:nvPr/>
        </p:nvGrpSpPr>
        <p:grpSpPr>
          <a:xfrm>
            <a:off x="5704850" y="-125"/>
            <a:ext cx="3371100" cy="5143500"/>
            <a:chOff x="5704850" y="-125"/>
            <a:chExt cx="3371100" cy="5143500"/>
          </a:xfrm>
        </p:grpSpPr>
        <p:sp>
          <p:nvSpPr>
            <p:cNvPr id="199" name="Google Shape;199;p24"/>
            <p:cNvSpPr/>
            <p:nvPr/>
          </p:nvSpPr>
          <p:spPr>
            <a:xfrm>
              <a:off x="57048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4"/>
          <p:cNvSpPr txBox="1">
            <a:spLocks noGrp="1"/>
          </p:cNvSpPr>
          <p:nvPr>
            <p:ph type="ctrTitle"/>
          </p:nvPr>
        </p:nvSpPr>
        <p:spPr>
          <a:xfrm>
            <a:off x="715100" y="9295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"/>
          </p:nvPr>
        </p:nvSpPr>
        <p:spPr>
          <a:xfrm>
            <a:off x="715100" y="1758135"/>
            <a:ext cx="35136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715100" y="3992900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4"/>
          <p:cNvSpPr>
            <a:spLocks noGrp="1"/>
          </p:cNvSpPr>
          <p:nvPr>
            <p:ph type="pic" idx="2"/>
          </p:nvPr>
        </p:nvSpPr>
        <p:spPr>
          <a:xfrm>
            <a:off x="5099400" y="1129100"/>
            <a:ext cx="3329700" cy="3329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7" name="Google Shape;207;p24"/>
          <p:cNvSpPr txBox="1">
            <a:spLocks noGrp="1"/>
          </p:cNvSpPr>
          <p:nvPr>
            <p:ph type="subTitle" idx="3"/>
          </p:nvPr>
        </p:nvSpPr>
        <p:spPr>
          <a:xfrm>
            <a:off x="807175" y="535000"/>
            <a:ext cx="1471800" cy="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 flipH="1">
            <a:off x="64250" y="-125"/>
            <a:ext cx="3371100" cy="5143500"/>
            <a:chOff x="5704850" y="-125"/>
            <a:chExt cx="3371100" cy="5143500"/>
          </a:xfrm>
        </p:grpSpPr>
        <p:sp>
          <p:nvSpPr>
            <p:cNvPr id="210" name="Google Shape;210;p25"/>
            <p:cNvSpPr/>
            <p:nvPr/>
          </p:nvSpPr>
          <p:spPr>
            <a:xfrm>
              <a:off x="57048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2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/>
          <p:nvPr/>
        </p:nvSpPr>
        <p:spPr>
          <a:xfrm>
            <a:off x="807175" y="-125"/>
            <a:ext cx="1471800" cy="9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subTitle" idx="1"/>
          </p:nvPr>
        </p:nvSpPr>
        <p:spPr>
          <a:xfrm>
            <a:off x="715100" y="3194800"/>
            <a:ext cx="36387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459625" y="1621825"/>
            <a:ext cx="36387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Liver Cirrhosis Stage Classification</a:t>
            </a:r>
            <a:endParaRPr sz="3600"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807175" y="535000"/>
            <a:ext cx="1471800" cy="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Placeholder 4" descr="A human body with a liver&#10;&#10;Description automatically generated">
            <a:extLst>
              <a:ext uri="{FF2B5EF4-FFF2-40B4-BE49-F238E27FC236}">
                <a16:creationId xmlns:a16="http://schemas.microsoft.com/office/drawing/2014/main" id="{AD75D3E2-8F2C-CF79-EEBB-D37C86F1455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>
            <a:spLocks noGrp="1"/>
          </p:cNvSpPr>
          <p:nvPr>
            <p:ph type="title"/>
          </p:nvPr>
        </p:nvSpPr>
        <p:spPr>
          <a:xfrm>
            <a:off x="0" y="309558"/>
            <a:ext cx="83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Summary</a:t>
            </a:r>
            <a:endParaRPr dirty="0"/>
          </a:p>
        </p:txBody>
      </p:sp>
      <p:sp>
        <p:nvSpPr>
          <p:cNvPr id="359" name="Google Shape;359;p42"/>
          <p:cNvSpPr txBox="1"/>
          <p:nvPr/>
        </p:nvSpPr>
        <p:spPr>
          <a:xfrm>
            <a:off x="169333" y="1007009"/>
            <a:ext cx="6977375" cy="38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Cirrhosis Overview:</a:t>
            </a:r>
            <a:b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Cirrhosis is caused by prolonged liver damage, often due to hepatitis or alcohol consumption, leading to scarring and liver failure.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</a:t>
            </a:r>
            <a:b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Sourced from a Mayo Clinic study on </a:t>
            </a:r>
            <a:r>
              <a:rPr 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biliary cirrhosis (PBC)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Attributes:</a:t>
            </a:r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19 features with 25000 Datapoints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xfrm>
            <a:off x="166844" y="18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235ED9-D83B-BDAE-B550-C528E7B2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" y="690432"/>
            <a:ext cx="7772400" cy="4342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>
          <a:extLst>
            <a:ext uri="{FF2B5EF4-FFF2-40B4-BE49-F238E27FC236}">
              <a16:creationId xmlns:a16="http://schemas.microsoft.com/office/drawing/2014/main" id="{B1EE21C9-F4BC-232B-ABB4-0E1660CB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>
            <a:extLst>
              <a:ext uri="{FF2B5EF4-FFF2-40B4-BE49-F238E27FC236}">
                <a16:creationId xmlns:a16="http://schemas.microsoft.com/office/drawing/2014/main" id="{48F9AB91-1C3A-1588-F05B-BACB348D2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 Building : 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10B4D-0673-BCCD-55E5-75B0644A39FA}"/>
              </a:ext>
            </a:extLst>
          </p:cNvPr>
          <p:cNvSpPr txBox="1"/>
          <p:nvPr/>
        </p:nvSpPr>
        <p:spPr>
          <a:xfrm>
            <a:off x="715100" y="1208225"/>
            <a:ext cx="366645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endParaRPr lang="en-US" sz="1200" b="0" i="0" u="none" strike="noStrike" cap="none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>
                <a:solidFill>
                  <a:schemeClr val="dk1"/>
                </a:solidFill>
              </a:rPr>
              <a:t>Overall Performance: High AUC scores indicate excellent classification.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>
                <a:solidFill>
                  <a:schemeClr val="dk1"/>
                </a:solidFill>
              </a:rPr>
              <a:t>Class-Specific AUCs: Class 0: 0.99, Class 1: 0.99, Class 2: 1.00 (perfect separation).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5AFBF-7520-46E8-4FC1-E09E6522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5" r="6621" b="-2"/>
          <a:stretch/>
        </p:blipFill>
        <p:spPr>
          <a:xfrm>
            <a:off x="4762550" y="1208225"/>
            <a:ext cx="366645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3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>
                <a:effectLst/>
              </a:rPr>
              <a:t>Deep learning Model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2FFA7-5116-B7BE-645A-B48E28E7444B}"/>
              </a:ext>
            </a:extLst>
          </p:cNvPr>
          <p:cNvSpPr txBox="1"/>
          <p:nvPr/>
        </p:nvSpPr>
        <p:spPr>
          <a:xfrm>
            <a:off x="715100" y="1208225"/>
            <a:ext cx="366645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Model Performance: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Class 1 (AUC = 0.96), Class 2 (AUC = 0.95), Class 3 (AUC = 0.97):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Overall Observation:</a:t>
            </a: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The model demonstrates strong classification ability for multi-class tasks</a:t>
            </a:r>
          </a:p>
        </p:txBody>
      </p:sp>
      <p:pic>
        <p:nvPicPr>
          <p:cNvPr id="4" name="Picture 3" descr="A graph of a curve&#10;&#10;Description automatically generated">
            <a:extLst>
              <a:ext uri="{FF2B5EF4-FFF2-40B4-BE49-F238E27FC236}">
                <a16:creationId xmlns:a16="http://schemas.microsoft.com/office/drawing/2014/main" id="{78F05A34-D9F8-1D46-8920-E427C101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40" r="8030" b="-5"/>
          <a:stretch/>
        </p:blipFill>
        <p:spPr>
          <a:xfrm>
            <a:off x="4762550" y="1208225"/>
            <a:ext cx="366645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>
          <a:extLst>
            <a:ext uri="{FF2B5EF4-FFF2-40B4-BE49-F238E27FC236}">
              <a16:creationId xmlns:a16="http://schemas.microsoft.com/office/drawing/2014/main" id="{D0D3AA2A-5C71-ED15-2593-EB267996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>
            <a:extLst>
              <a:ext uri="{FF2B5EF4-FFF2-40B4-BE49-F238E27FC236}">
                <a16:creationId xmlns:a16="http://schemas.microsoft.com/office/drawing/2014/main" id="{81AF4ADC-2ACD-67D0-3441-78A2FDCEF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344" y="12146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Comparison Between ML Models and Deep Learning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FEFE9-1BD3-3440-6716-D7C36BA33C46}"/>
              </a:ext>
            </a:extLst>
          </p:cNvPr>
          <p:cNvSpPr txBox="1"/>
          <p:nvPr/>
        </p:nvSpPr>
        <p:spPr>
          <a:xfrm>
            <a:off x="0" y="1663809"/>
            <a:ext cx="35599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Random Forest</a:t>
            </a:r>
            <a:r>
              <a:rPr lang="en-US" dirty="0"/>
              <a:t> model outperforms all others with the highest accuracy (96%) and AUC (0.992), excelling in generalization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  <a:r>
              <a:rPr lang="en-US" dirty="0"/>
              <a:t> (Accuracy: 85%, AUC: 0.960) are competitive but less effective than the ensemble methods.</a:t>
            </a:r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D4410-C780-529B-3D01-FBDC7494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19" y="604563"/>
            <a:ext cx="529733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/>
          <p:nvPr/>
        </p:nvSpPr>
        <p:spPr>
          <a:xfrm>
            <a:off x="807175" y="-125"/>
            <a:ext cx="1471800" cy="9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9"/>
          <p:cNvSpPr txBox="1">
            <a:spLocks noGrp="1"/>
          </p:cNvSpPr>
          <p:nvPr>
            <p:ph type="ctrTitle"/>
          </p:nvPr>
        </p:nvSpPr>
        <p:spPr>
          <a:xfrm>
            <a:off x="288000" y="206940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7F7-3365-3B85-83AA-D9FBC379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1" y="4105045"/>
            <a:ext cx="4284000" cy="77163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D4B46F-F8C9-7A33-7B95-4AE8B36F69D6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87999" y="1402358"/>
            <a:ext cx="3730085" cy="314326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zheimer's Disease Case Report by Slidesgo">
  <a:themeElements>
    <a:clrScheme name="Simple Light">
      <a:dk1>
        <a:srgbClr val="283D55"/>
      </a:dk1>
      <a:lt1>
        <a:srgbClr val="DDE6F7"/>
      </a:lt1>
      <a:dk2>
        <a:srgbClr val="D8E2F7"/>
      </a:dk2>
      <a:lt2>
        <a:srgbClr val="6D819A"/>
      </a:lt2>
      <a:accent1>
        <a:srgbClr val="4A6482"/>
      </a:accent1>
      <a:accent2>
        <a:srgbClr val="C6D0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3D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187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Arial</vt:lpstr>
      <vt:lpstr>system-ui</vt:lpstr>
      <vt:lpstr>Be Vietnam Pro</vt:lpstr>
      <vt:lpstr>Alzheimer's Disease Case Report by Slidesgo</vt:lpstr>
      <vt:lpstr>Liver Cirrhosis Stage Classification</vt:lpstr>
      <vt:lpstr>Dataset Summary</vt:lpstr>
      <vt:lpstr>Data Visualization</vt:lpstr>
      <vt:lpstr>Model Building : Random Forest</vt:lpstr>
      <vt:lpstr>Deep learning Model Building</vt:lpstr>
      <vt:lpstr>Comparison Between ML Models and Deep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Gaurav Salvi</cp:lastModifiedBy>
  <cp:revision>5</cp:revision>
  <dcterms:modified xsi:type="dcterms:W3CDTF">2024-12-08T03:46:38Z</dcterms:modified>
</cp:coreProperties>
</file>