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71" r:id="rId9"/>
    <p:sldId id="272" r:id="rId10"/>
    <p:sldId id="273" r:id="rId11"/>
    <p:sldId id="274" r:id="rId12"/>
    <p:sldId id="275" r:id="rId13"/>
    <p:sldId id="258" r:id="rId14"/>
    <p:sldId id="259" r:id="rId15"/>
    <p:sldId id="276" r:id="rId16"/>
    <p:sldId id="260" r:id="rId17"/>
    <p:sldId id="277" r:id="rId18"/>
    <p:sldId id="278" r:id="rId19"/>
    <p:sldId id="279" r:id="rId20"/>
    <p:sldId id="280" r:id="rId21"/>
    <p:sldId id="286" r:id="rId22"/>
    <p:sldId id="285" r:id="rId23"/>
    <p:sldId id="282" r:id="rId24"/>
    <p:sldId id="283" r:id="rId25"/>
    <p:sldId id="284" r:id="rId26"/>
    <p:sldId id="292" r:id="rId27"/>
    <p:sldId id="281" r:id="rId28"/>
    <p:sldId id="291" r:id="rId29"/>
    <p:sldId id="298" r:id="rId30"/>
    <p:sldId id="294" r:id="rId31"/>
    <p:sldId id="295" r:id="rId32"/>
    <p:sldId id="296" r:id="rId33"/>
    <p:sldId id="287" r:id="rId34"/>
    <p:sldId id="288" r:id="rId35"/>
    <p:sldId id="289" r:id="rId36"/>
    <p:sldId id="290" r:id="rId37"/>
    <p:sldId id="297" r:id="rId38"/>
    <p:sldId id="29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C54A"/>
    <a:srgbClr val="00519F"/>
    <a:srgbClr val="D6E3FB"/>
    <a:srgbClr val="5A7AB4"/>
    <a:srgbClr val="E6E6E6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3099" autoAdjust="0"/>
  </p:normalViewPr>
  <p:slideViewPr>
    <p:cSldViewPr snapToGrid="0">
      <p:cViewPr>
        <p:scale>
          <a:sx n="100" d="100"/>
          <a:sy n="100" d="100"/>
        </p:scale>
        <p:origin x="19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2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98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1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6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37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58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51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0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69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B0249-37FB-4492-9073-C91328706901}" type="datetimeFigureOut">
              <a:rPr lang="de-DE" smtClean="0"/>
              <a:t>24.01.2022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181D-0FA1-4DDC-B7A8-4DE9A11666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03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3.sv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4.svg"/><Relationship Id="rId3" Type="http://schemas.openxmlformats.org/officeDocument/2006/relationships/image" Target="../media/image3.sv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sv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nd-man-hand-male-2325868/" TargetMode="External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10" Type="http://schemas.openxmlformats.org/officeDocument/2006/relationships/hyperlink" Target="https://pixabay.com/en/hand-man-hand-male-2325868/" TargetMode="External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nd-man-hand-male-2325868/" TargetMode="External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8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nd-man-hand-male-2325868/" TargetMode="External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9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nd-man-hand-male-2325868/" TargetMode="External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nd-man-hand-male-2325868/" TargetMode="External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nd-man-hand-male-2325868/" TargetMode="External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nd-man-hand-male-2325868/" TargetMode="External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0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nd-man-hand-male-2325868/" TargetMode="External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5967A70-81E0-4B2D-8F8F-8FF9AEEEEABE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B2A8BA-AD1D-4837-886A-71033274FF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735" y="189671"/>
            <a:ext cx="2169592" cy="6012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E3A1B4C-2422-4A2D-B2CF-81C8E6905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673" y="189672"/>
            <a:ext cx="2083031" cy="6012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C072FFF-D42A-4F23-948F-8B17612A1A3C}"/>
              </a:ext>
            </a:extLst>
          </p:cNvPr>
          <p:cNvSpPr/>
          <p:nvPr/>
        </p:nvSpPr>
        <p:spPr>
          <a:xfrm>
            <a:off x="776796" y="1557384"/>
            <a:ext cx="7590408" cy="3950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74EC389C-FA7A-4E11-B68F-B991566A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1816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defTabSz="914400"/>
            <a:r>
              <a:rPr lang="de-DE" altLang="de-DE" dirty="0">
                <a:solidFill>
                  <a:srgbClr val="000000"/>
                </a:solidFill>
                <a:latin typeface="Arial"/>
              </a:rPr>
              <a:t>27.01.2022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8C0CB06D-B384-44BF-93AB-B6B05E719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04145"/>
            <a:ext cx="71628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Präsentation VocTrainer</a:t>
            </a:r>
            <a:br>
              <a:rPr kumimoji="0" lang="de-DE" alt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</a:br>
            <a:b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r>
              <a:rPr lang="de-DE" sz="1600" b="1" dirty="0">
                <a:solidFill>
                  <a:srgbClr val="000000"/>
                </a:solidFill>
                <a:effectLst/>
                <a:latin typeface="Arial"/>
              </a:rPr>
              <a:t>Labor: Mobile Interaction Design</a:t>
            </a:r>
            <a:b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endParaRPr kumimoji="0" lang="de-DE" altLang="de-DE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2939644-E786-4E90-97BA-8D94FAB7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789040"/>
            <a:ext cx="7162800" cy="92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>
                <a:solidFill>
                  <a:srgbClr val="000000"/>
                </a:solidFill>
                <a:latin typeface="Arial"/>
              </a:rPr>
              <a:t>Garros Sado, Sara Manafi, Sara Abdullah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>
                <a:solidFill>
                  <a:srgbClr val="000000"/>
                </a:solidFill>
                <a:latin typeface="Arial"/>
              </a:rPr>
              <a:t>und Fabrice Stolla</a:t>
            </a: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Das VocTrainer Team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9B168C3-C541-4598-BB35-6B474192E8D1}"/>
              </a:ext>
            </a:extLst>
          </p:cNvPr>
          <p:cNvGrpSpPr/>
          <p:nvPr/>
        </p:nvGrpSpPr>
        <p:grpSpPr>
          <a:xfrm>
            <a:off x="4862267" y="2340315"/>
            <a:ext cx="1621021" cy="2109905"/>
            <a:chOff x="4862267" y="1197315"/>
            <a:chExt cx="1621021" cy="2109905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7F7DE54-7245-4004-B230-764CC50F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637" y="1197315"/>
              <a:ext cx="925856" cy="1674591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E76D77B-A329-4D13-9B49-825CF3C3CED1}"/>
                </a:ext>
              </a:extLst>
            </p:cNvPr>
            <p:cNvSpPr/>
            <p:nvPr/>
          </p:nvSpPr>
          <p:spPr>
            <a:xfrm>
              <a:off x="4862267" y="2937888"/>
              <a:ext cx="1621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Sara Abdullah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2723081-6304-4F45-8F87-16F152E2848C}"/>
              </a:ext>
            </a:extLst>
          </p:cNvPr>
          <p:cNvGrpSpPr/>
          <p:nvPr/>
        </p:nvGrpSpPr>
        <p:grpSpPr>
          <a:xfrm>
            <a:off x="7049199" y="2341321"/>
            <a:ext cx="1595309" cy="2107893"/>
            <a:chOff x="7049199" y="1199327"/>
            <a:chExt cx="1595309" cy="210789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4C221FE-D31B-4995-BFE5-001CD8E3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569" y="1199327"/>
              <a:ext cx="925856" cy="1670566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17991AA-C973-472F-B2D1-DAC2CDD2C1AE}"/>
                </a:ext>
              </a:extLst>
            </p:cNvPr>
            <p:cNvSpPr/>
            <p:nvPr/>
          </p:nvSpPr>
          <p:spPr>
            <a:xfrm>
              <a:off x="7049199" y="2937888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Fabrice Stolla</a:t>
              </a:r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3823CB08-7623-4458-B699-BD0136107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6" y="984815"/>
            <a:ext cx="1440180" cy="857250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2542682-2FEE-4489-8103-28886E7565DF}"/>
              </a:ext>
            </a:extLst>
          </p:cNvPr>
          <p:cNvGrpSpPr/>
          <p:nvPr/>
        </p:nvGrpSpPr>
        <p:grpSpPr>
          <a:xfrm>
            <a:off x="552527" y="2340315"/>
            <a:ext cx="1428596" cy="2109905"/>
            <a:chOff x="552527" y="1197315"/>
            <a:chExt cx="1428596" cy="2109905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4CD1FDB-A5CF-49E5-BB76-A6F1E4BB1548}"/>
                </a:ext>
              </a:extLst>
            </p:cNvPr>
            <p:cNvSpPr/>
            <p:nvPr/>
          </p:nvSpPr>
          <p:spPr>
            <a:xfrm>
              <a:off x="552527" y="2937888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Sara Manafi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9F03ADB-1A07-4674-BCA8-9C78C7466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897" y="1197315"/>
              <a:ext cx="925856" cy="1674591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81B3B64-0894-469F-9B7A-AE08B26BCCB0}"/>
              </a:ext>
            </a:extLst>
          </p:cNvPr>
          <p:cNvGrpSpPr/>
          <p:nvPr/>
        </p:nvGrpSpPr>
        <p:grpSpPr>
          <a:xfrm>
            <a:off x="2675336" y="2341321"/>
            <a:ext cx="1492716" cy="2107893"/>
            <a:chOff x="2675336" y="1199327"/>
            <a:chExt cx="1492716" cy="2107893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C5C6FA4D-96F3-4FD1-9814-87B4C4FC4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706" y="1199327"/>
              <a:ext cx="925856" cy="1670566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A2BC48E-1F88-4B9A-B001-C8D235EDD0A7}"/>
                </a:ext>
              </a:extLst>
            </p:cNvPr>
            <p:cNvSpPr/>
            <p:nvPr/>
          </p:nvSpPr>
          <p:spPr>
            <a:xfrm>
              <a:off x="2675336" y="2937888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Garros Sado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710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Das VocTrainer Team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2723081-6304-4F45-8F87-16F152E2848C}"/>
              </a:ext>
            </a:extLst>
          </p:cNvPr>
          <p:cNvGrpSpPr/>
          <p:nvPr/>
        </p:nvGrpSpPr>
        <p:grpSpPr>
          <a:xfrm>
            <a:off x="7049199" y="2341321"/>
            <a:ext cx="1595309" cy="2107893"/>
            <a:chOff x="7049199" y="1199327"/>
            <a:chExt cx="1595309" cy="210789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4C221FE-D31B-4995-BFE5-001CD8E3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569" y="1199327"/>
              <a:ext cx="925856" cy="1670566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17991AA-C973-472F-B2D1-DAC2CDD2C1AE}"/>
                </a:ext>
              </a:extLst>
            </p:cNvPr>
            <p:cNvSpPr/>
            <p:nvPr/>
          </p:nvSpPr>
          <p:spPr>
            <a:xfrm>
              <a:off x="7049199" y="2937888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Fabrice Stolla</a:t>
              </a:r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3823CB08-7623-4458-B699-BD0136107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6" y="984815"/>
            <a:ext cx="1440180" cy="857250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2542682-2FEE-4489-8103-28886E7565DF}"/>
              </a:ext>
            </a:extLst>
          </p:cNvPr>
          <p:cNvGrpSpPr/>
          <p:nvPr/>
        </p:nvGrpSpPr>
        <p:grpSpPr>
          <a:xfrm>
            <a:off x="552527" y="2340315"/>
            <a:ext cx="1428596" cy="2109905"/>
            <a:chOff x="552527" y="1197315"/>
            <a:chExt cx="1428596" cy="2109905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4CD1FDB-A5CF-49E5-BB76-A6F1E4BB1548}"/>
                </a:ext>
              </a:extLst>
            </p:cNvPr>
            <p:cNvSpPr/>
            <p:nvPr/>
          </p:nvSpPr>
          <p:spPr>
            <a:xfrm>
              <a:off x="552527" y="2937888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Sara Manafi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9F03ADB-1A07-4674-BCA8-9C78C7466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897" y="1197315"/>
              <a:ext cx="925856" cy="1674591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C33A395-F939-45BC-A522-384BF7B597CE}"/>
              </a:ext>
            </a:extLst>
          </p:cNvPr>
          <p:cNvGrpSpPr/>
          <p:nvPr/>
        </p:nvGrpSpPr>
        <p:grpSpPr>
          <a:xfrm>
            <a:off x="4862267" y="2340315"/>
            <a:ext cx="1621021" cy="2109905"/>
            <a:chOff x="4862267" y="1197315"/>
            <a:chExt cx="1621021" cy="2109905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AEC95F0C-1659-481C-B0B9-21BDBA157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637" y="1197315"/>
              <a:ext cx="925856" cy="1674591"/>
            </a:xfrm>
            <a:prstGeom prst="rect">
              <a:avLst/>
            </a:prstGeom>
          </p:spPr>
        </p:pic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8850C2D-9E2C-4576-A445-6820FB0272C7}"/>
                </a:ext>
              </a:extLst>
            </p:cNvPr>
            <p:cNvSpPr/>
            <p:nvPr/>
          </p:nvSpPr>
          <p:spPr>
            <a:xfrm>
              <a:off x="4862267" y="2937888"/>
              <a:ext cx="1621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Sara Abdullah</a:t>
              </a: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A7AAE01-7399-44D5-85AA-42179921CFF2}"/>
              </a:ext>
            </a:extLst>
          </p:cNvPr>
          <p:cNvGrpSpPr/>
          <p:nvPr/>
        </p:nvGrpSpPr>
        <p:grpSpPr>
          <a:xfrm>
            <a:off x="2675336" y="2341321"/>
            <a:ext cx="1492716" cy="2107893"/>
            <a:chOff x="2675336" y="1199327"/>
            <a:chExt cx="1492716" cy="2107893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201F34FA-98DE-47E5-A066-0AACADB5C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706" y="1199327"/>
              <a:ext cx="925856" cy="1670566"/>
            </a:xfrm>
            <a:prstGeom prst="rect">
              <a:avLst/>
            </a:prstGeom>
          </p:spPr>
        </p:pic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C2BEB9E3-A3C5-4E48-9B74-4B41C3936C91}"/>
                </a:ext>
              </a:extLst>
            </p:cNvPr>
            <p:cNvSpPr/>
            <p:nvPr/>
          </p:nvSpPr>
          <p:spPr>
            <a:xfrm>
              <a:off x="2675336" y="2937888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Garros Sado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59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Das VocTrainer Team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A715EB8-C1FC-41B0-8E62-5B79620B9A52}"/>
              </a:ext>
            </a:extLst>
          </p:cNvPr>
          <p:cNvGrpSpPr/>
          <p:nvPr/>
        </p:nvGrpSpPr>
        <p:grpSpPr>
          <a:xfrm>
            <a:off x="552527" y="2340315"/>
            <a:ext cx="1428596" cy="2109905"/>
            <a:chOff x="552527" y="1197315"/>
            <a:chExt cx="1428596" cy="210990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BF90F53-E1D3-4BD9-BCC5-6D08E7E6B36D}"/>
                </a:ext>
              </a:extLst>
            </p:cNvPr>
            <p:cNvSpPr/>
            <p:nvPr/>
          </p:nvSpPr>
          <p:spPr>
            <a:xfrm>
              <a:off x="552527" y="2937888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Sara Manafi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C2B1843-B577-4935-B312-050F2894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897" y="1197315"/>
              <a:ext cx="925856" cy="1674591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780A11E-7B29-449B-92CB-500D8AC83BED}"/>
              </a:ext>
            </a:extLst>
          </p:cNvPr>
          <p:cNvGrpSpPr/>
          <p:nvPr/>
        </p:nvGrpSpPr>
        <p:grpSpPr>
          <a:xfrm>
            <a:off x="2675336" y="2341321"/>
            <a:ext cx="1492716" cy="2107893"/>
            <a:chOff x="2675336" y="1199327"/>
            <a:chExt cx="1492716" cy="210789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E16B1EB-3D35-4D57-A5A2-21BCA366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706" y="1199327"/>
              <a:ext cx="925856" cy="1670566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805EAA2-C10E-4020-B38A-8596E4307D72}"/>
                </a:ext>
              </a:extLst>
            </p:cNvPr>
            <p:cNvSpPr/>
            <p:nvPr/>
          </p:nvSpPr>
          <p:spPr>
            <a:xfrm>
              <a:off x="2675336" y="2937888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Garros Sado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9B168C3-C541-4598-BB35-6B474192E8D1}"/>
              </a:ext>
            </a:extLst>
          </p:cNvPr>
          <p:cNvGrpSpPr/>
          <p:nvPr/>
        </p:nvGrpSpPr>
        <p:grpSpPr>
          <a:xfrm>
            <a:off x="4862267" y="2340315"/>
            <a:ext cx="1621021" cy="2109905"/>
            <a:chOff x="4862267" y="1197315"/>
            <a:chExt cx="1621021" cy="2109905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7F7DE54-7245-4004-B230-764CC50F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637" y="1197315"/>
              <a:ext cx="925856" cy="1674591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E76D77B-A329-4D13-9B49-825CF3C3CED1}"/>
                </a:ext>
              </a:extLst>
            </p:cNvPr>
            <p:cNvSpPr/>
            <p:nvPr/>
          </p:nvSpPr>
          <p:spPr>
            <a:xfrm>
              <a:off x="4862267" y="2937888"/>
              <a:ext cx="1621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Sara Abdullah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2723081-6304-4F45-8F87-16F152E2848C}"/>
              </a:ext>
            </a:extLst>
          </p:cNvPr>
          <p:cNvGrpSpPr/>
          <p:nvPr/>
        </p:nvGrpSpPr>
        <p:grpSpPr>
          <a:xfrm>
            <a:off x="7049199" y="2341321"/>
            <a:ext cx="1595309" cy="2107893"/>
            <a:chOff x="7049199" y="1199327"/>
            <a:chExt cx="1595309" cy="210789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4C221FE-D31B-4995-BFE5-001CD8E3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569" y="1199327"/>
              <a:ext cx="925856" cy="1670566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17991AA-C973-472F-B2D1-DAC2CDD2C1AE}"/>
                </a:ext>
              </a:extLst>
            </p:cNvPr>
            <p:cNvSpPr/>
            <p:nvPr/>
          </p:nvSpPr>
          <p:spPr>
            <a:xfrm>
              <a:off x="7049199" y="2937888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Fabrice Stolla</a:t>
              </a:r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3823CB08-7623-4458-B699-BD0136107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6" y="984815"/>
            <a:ext cx="144018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4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Das VocTrainer Team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A715EB8-C1FC-41B0-8E62-5B79620B9A52}"/>
              </a:ext>
            </a:extLst>
          </p:cNvPr>
          <p:cNvGrpSpPr/>
          <p:nvPr/>
        </p:nvGrpSpPr>
        <p:grpSpPr>
          <a:xfrm>
            <a:off x="552527" y="2340315"/>
            <a:ext cx="1428596" cy="2109905"/>
            <a:chOff x="552527" y="1197315"/>
            <a:chExt cx="1428596" cy="210990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BF90F53-E1D3-4BD9-BCC5-6D08E7E6B36D}"/>
                </a:ext>
              </a:extLst>
            </p:cNvPr>
            <p:cNvSpPr/>
            <p:nvPr/>
          </p:nvSpPr>
          <p:spPr>
            <a:xfrm>
              <a:off x="552527" y="2937888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Sara Manafi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C2B1843-B577-4935-B312-050F2894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897" y="1197315"/>
              <a:ext cx="925856" cy="1674591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780A11E-7B29-449B-92CB-500D8AC83BED}"/>
              </a:ext>
            </a:extLst>
          </p:cNvPr>
          <p:cNvGrpSpPr/>
          <p:nvPr/>
        </p:nvGrpSpPr>
        <p:grpSpPr>
          <a:xfrm>
            <a:off x="2675336" y="2341321"/>
            <a:ext cx="1492716" cy="2107893"/>
            <a:chOff x="2675336" y="1199327"/>
            <a:chExt cx="1492716" cy="210789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E16B1EB-3D35-4D57-A5A2-21BCA366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706" y="1199327"/>
              <a:ext cx="925856" cy="1670566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805EAA2-C10E-4020-B38A-8596E4307D72}"/>
                </a:ext>
              </a:extLst>
            </p:cNvPr>
            <p:cNvSpPr/>
            <p:nvPr/>
          </p:nvSpPr>
          <p:spPr>
            <a:xfrm>
              <a:off x="2675336" y="2937888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Garros Sado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9B168C3-C541-4598-BB35-6B474192E8D1}"/>
              </a:ext>
            </a:extLst>
          </p:cNvPr>
          <p:cNvGrpSpPr/>
          <p:nvPr/>
        </p:nvGrpSpPr>
        <p:grpSpPr>
          <a:xfrm>
            <a:off x="4862267" y="2340315"/>
            <a:ext cx="1621021" cy="2109905"/>
            <a:chOff x="4862267" y="1197315"/>
            <a:chExt cx="1621021" cy="2109905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7F7DE54-7245-4004-B230-764CC50F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637" y="1197315"/>
              <a:ext cx="925856" cy="1674591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E76D77B-A329-4D13-9B49-825CF3C3CED1}"/>
                </a:ext>
              </a:extLst>
            </p:cNvPr>
            <p:cNvSpPr/>
            <p:nvPr/>
          </p:nvSpPr>
          <p:spPr>
            <a:xfrm>
              <a:off x="4862267" y="2937888"/>
              <a:ext cx="1621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Sara Abdullah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2723081-6304-4F45-8F87-16F152E2848C}"/>
              </a:ext>
            </a:extLst>
          </p:cNvPr>
          <p:cNvGrpSpPr/>
          <p:nvPr/>
        </p:nvGrpSpPr>
        <p:grpSpPr>
          <a:xfrm>
            <a:off x="7049199" y="2341321"/>
            <a:ext cx="1595309" cy="2107893"/>
            <a:chOff x="7049199" y="1199327"/>
            <a:chExt cx="1595309" cy="210789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4C221FE-D31B-4995-BFE5-001CD8E3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569" y="1199327"/>
              <a:ext cx="925856" cy="1670566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17991AA-C973-472F-B2D1-DAC2CDD2C1AE}"/>
                </a:ext>
              </a:extLst>
            </p:cNvPr>
            <p:cNvSpPr/>
            <p:nvPr/>
          </p:nvSpPr>
          <p:spPr>
            <a:xfrm>
              <a:off x="7049199" y="2937888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Fabrice Stolla</a:t>
              </a:r>
            </a:p>
          </p:txBody>
        </p:sp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615C2D67-C1A5-439A-AD82-B1D2C084DEFB}"/>
              </a:ext>
            </a:extLst>
          </p:cNvPr>
          <p:cNvSpPr/>
          <p:nvPr/>
        </p:nvSpPr>
        <p:spPr>
          <a:xfrm>
            <a:off x="3825642" y="5293297"/>
            <a:ext cx="1291829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Gruppe 5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VocTrainer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3823CB08-7623-4458-B699-BD0136107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6" y="984815"/>
            <a:ext cx="144018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3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Grundidee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0ECA5DD-EFCA-4854-81E1-36C930A9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Worum geht es bei unserer App?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Vokabel Trainer für Android-Smartphones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Lernen von Fachbegriffen von deutsch in englisch</a:t>
            </a:r>
          </a:p>
          <a:p>
            <a:pPr marL="400050" lvl="1" indent="0" defTabSz="914400">
              <a:buNone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Verknüpft mit Vorbedingung sich zu Bewegen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100 Schritte muss man gehen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 die Nähe eines Fachbereichs begeben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=&gt; integriertes Quiz zur Selbstkontrolle starten</a:t>
            </a:r>
            <a:endParaRPr lang="de-DE" dirty="0"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endParaRPr lang="de-DE" dirty="0"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endParaRPr lang="de-DE" dirty="0"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endParaRPr lang="de-DE" dirty="0"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dirty="0"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671A09-6FE9-48A4-83F5-CCD3C756E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14" y="1095375"/>
            <a:ext cx="1357554" cy="2847976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16C439FC-61DB-46CE-B4EA-ACA63327084F}"/>
              </a:ext>
            </a:extLst>
          </p:cNvPr>
          <p:cNvSpPr/>
          <p:nvPr/>
        </p:nvSpPr>
        <p:spPr>
          <a:xfrm>
            <a:off x="7156232" y="4042734"/>
            <a:ext cx="15229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 algn="ctr" defTabSz="914400">
              <a:defRPr/>
            </a:pPr>
            <a:r>
              <a:rPr lang="de-DE" sz="1400" dirty="0">
                <a:latin typeface="Arial"/>
              </a:rPr>
              <a:t>Für Android 8.0</a:t>
            </a:r>
          </a:p>
          <a:p>
            <a:pPr marL="114300" lvl="1" algn="ctr" defTabSz="914400">
              <a:defRPr/>
            </a:pPr>
            <a:r>
              <a:rPr lang="de-DE" sz="1400" dirty="0">
                <a:latin typeface="Arial"/>
              </a:rPr>
              <a:t>oder höher</a:t>
            </a:r>
          </a:p>
        </p:txBody>
      </p:sp>
    </p:spTree>
    <p:extLst>
      <p:ext uri="{BB962C8B-B14F-4D97-AF65-F5344CB8AC3E}">
        <p14:creationId xmlns:p14="http://schemas.microsoft.com/office/powerpoint/2010/main" val="2191543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Grundidee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0ECA5DD-EFCA-4854-81E1-36C930A9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Welches Problem lösen wir?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latin typeface="Arial"/>
              </a:rPr>
              <a:t>Vokabeln Lernen </a:t>
            </a:r>
            <a:r>
              <a:rPr lang="de-DE" b="1" dirty="0">
                <a:latin typeface="Arial"/>
              </a:rPr>
              <a:t>oft im Sitzen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latin typeface="Arial"/>
            </a:endParaRPr>
          </a:p>
          <a:p>
            <a:pPr marL="400050" lvl="1" indent="0" defTabSz="914400">
              <a:buNone/>
              <a:defRPr/>
            </a:pPr>
            <a:r>
              <a:rPr lang="de-DE" dirty="0">
                <a:latin typeface="Arial"/>
              </a:rPr>
              <a:t>	=&gt; führt zu </a:t>
            </a:r>
            <a:r>
              <a:rPr lang="de-DE" i="1" dirty="0">
                <a:solidFill>
                  <a:srgbClr val="C00000"/>
                </a:solidFill>
                <a:latin typeface="Arial"/>
              </a:rPr>
              <a:t>mangelnder Bewegung</a:t>
            </a:r>
          </a:p>
          <a:p>
            <a:pPr marL="400050" lvl="1" indent="0" defTabSz="914400">
              <a:buNone/>
              <a:defRPr/>
            </a:pPr>
            <a:r>
              <a:rPr lang="de-DE" dirty="0">
                <a:latin typeface="Arial"/>
              </a:rPr>
              <a:t>	=&gt; kann zu </a:t>
            </a:r>
            <a:r>
              <a:rPr lang="de-DE" i="1" dirty="0">
                <a:solidFill>
                  <a:srgbClr val="C00000"/>
                </a:solidFill>
                <a:latin typeface="Arial"/>
              </a:rPr>
              <a:t>Haltungsschäden</a:t>
            </a:r>
            <a:r>
              <a:rPr lang="de-DE" dirty="0">
                <a:latin typeface="Arial"/>
              </a:rPr>
              <a:t> führen</a:t>
            </a:r>
          </a:p>
          <a:p>
            <a:pPr lvl="1" indent="-342900" defTabSz="914400">
              <a:buFontTx/>
              <a:buChar char="•"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1" indent="-342900" defTabSz="914400">
              <a:buFontTx/>
              <a:buChar char="•"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u="sng" dirty="0">
                <a:latin typeface="Arial"/>
              </a:rPr>
              <a:t>Hauptziel:</a:t>
            </a:r>
            <a:r>
              <a:rPr lang="de-DE" dirty="0">
                <a:latin typeface="Arial"/>
              </a:rPr>
              <a:t> </a:t>
            </a:r>
            <a:r>
              <a:rPr lang="de-DE" dirty="0">
                <a:solidFill>
                  <a:srgbClr val="00519F"/>
                </a:solidFill>
                <a:latin typeface="Arial"/>
              </a:rPr>
              <a:t>Bewegung fördern!</a:t>
            </a:r>
          </a:p>
          <a:p>
            <a:pPr marL="400050" lvl="1" indent="0" defTabSz="914400">
              <a:buNone/>
              <a:defRPr/>
            </a:pPr>
            <a:endParaRPr lang="de-DE" dirty="0">
              <a:latin typeface="Arial"/>
            </a:endParaRPr>
          </a:p>
          <a:p>
            <a:pPr lvl="1" indent="-342900" defTabSz="914400">
              <a:buFont typeface="Arial" panose="020B0604020202020204" pitchFamily="34" charset="0"/>
              <a:buChar char="•"/>
              <a:defRPr/>
            </a:pPr>
            <a:r>
              <a:rPr kumimoji="0" lang="de-DE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Lösung:</a:t>
            </a:r>
          </a:p>
          <a:p>
            <a:pPr lvl="2" indent="-342900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Bewegung bedingen, wenn man Vokabeln Lernen will!</a:t>
            </a:r>
          </a:p>
          <a:p>
            <a:pPr lvl="2" indent="-342900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App entwickeln die das kann</a:t>
            </a:r>
          </a:p>
          <a:p>
            <a:pPr lvl="2" indent="-342900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Flankieren mit der Motivation durch ein Levelsystem zum Aufsteigen</a:t>
            </a:r>
          </a:p>
          <a:p>
            <a:pPr lvl="2" indent="-342900" defTabSz="914400">
              <a:buFont typeface="Arial" panose="020B0604020202020204" pitchFamily="34" charset="0"/>
              <a:buChar char="•"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870FFBA6-02E4-4DE6-ABFF-E427CF401BB4}"/>
              </a:ext>
            </a:extLst>
          </p:cNvPr>
          <p:cNvGrpSpPr/>
          <p:nvPr/>
        </p:nvGrpSpPr>
        <p:grpSpPr>
          <a:xfrm>
            <a:off x="5086937" y="888998"/>
            <a:ext cx="3971338" cy="2587246"/>
            <a:chOff x="5096462" y="1317623"/>
            <a:chExt cx="3971338" cy="2587246"/>
          </a:xfrm>
        </p:grpSpPr>
        <p:sp>
          <p:nvSpPr>
            <p:cNvPr id="5" name="Pfeil: gebogen 4">
              <a:extLst>
                <a:ext uri="{FF2B5EF4-FFF2-40B4-BE49-F238E27FC236}">
                  <a16:creationId xmlns:a16="http://schemas.microsoft.com/office/drawing/2014/main" id="{AF291FF3-DF55-4506-B86C-E8AD966840E6}"/>
                </a:ext>
              </a:extLst>
            </p:cNvPr>
            <p:cNvSpPr/>
            <p:nvPr/>
          </p:nvSpPr>
          <p:spPr>
            <a:xfrm>
              <a:off x="6067757" y="1351514"/>
              <a:ext cx="619125" cy="670883"/>
            </a:xfrm>
            <a:prstGeom prst="bentArrow">
              <a:avLst/>
            </a:prstGeom>
            <a:solidFill>
              <a:srgbClr val="B5C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Pfeil: gebogen 14">
              <a:extLst>
                <a:ext uri="{FF2B5EF4-FFF2-40B4-BE49-F238E27FC236}">
                  <a16:creationId xmlns:a16="http://schemas.microsoft.com/office/drawing/2014/main" id="{1C07F116-B364-4064-BB0E-FD8584A22E92}"/>
                </a:ext>
              </a:extLst>
            </p:cNvPr>
            <p:cNvSpPr/>
            <p:nvPr/>
          </p:nvSpPr>
          <p:spPr>
            <a:xfrm rot="5400000">
              <a:off x="7979107" y="1351514"/>
              <a:ext cx="619125" cy="670883"/>
            </a:xfrm>
            <a:prstGeom prst="bentArrow">
              <a:avLst/>
            </a:prstGeom>
            <a:solidFill>
              <a:srgbClr val="B5C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Pfeil: gebogen 15">
              <a:extLst>
                <a:ext uri="{FF2B5EF4-FFF2-40B4-BE49-F238E27FC236}">
                  <a16:creationId xmlns:a16="http://schemas.microsoft.com/office/drawing/2014/main" id="{6E7C0E38-89E4-40A5-86C7-1910F9202CC5}"/>
                </a:ext>
              </a:extLst>
            </p:cNvPr>
            <p:cNvSpPr/>
            <p:nvPr/>
          </p:nvSpPr>
          <p:spPr>
            <a:xfrm rot="10800000">
              <a:off x="7979107" y="2799314"/>
              <a:ext cx="619125" cy="670883"/>
            </a:xfrm>
            <a:prstGeom prst="bentArrow">
              <a:avLst/>
            </a:prstGeom>
            <a:solidFill>
              <a:srgbClr val="B5C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gebogen 21">
              <a:extLst>
                <a:ext uri="{FF2B5EF4-FFF2-40B4-BE49-F238E27FC236}">
                  <a16:creationId xmlns:a16="http://schemas.microsoft.com/office/drawing/2014/main" id="{2C0CA8A5-CD5C-4619-9498-089427D9EA9E}"/>
                </a:ext>
              </a:extLst>
            </p:cNvPr>
            <p:cNvSpPr/>
            <p:nvPr/>
          </p:nvSpPr>
          <p:spPr>
            <a:xfrm rot="16200000">
              <a:off x="6067757" y="2799314"/>
              <a:ext cx="619125" cy="670883"/>
            </a:xfrm>
            <a:prstGeom prst="bentArrow">
              <a:avLst/>
            </a:prstGeom>
            <a:solidFill>
              <a:srgbClr val="B5C5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97F5277-4097-49C4-BEDB-25EA3F5F4F73}"/>
                </a:ext>
              </a:extLst>
            </p:cNvPr>
            <p:cNvSpPr/>
            <p:nvPr/>
          </p:nvSpPr>
          <p:spPr>
            <a:xfrm>
              <a:off x="6686883" y="1317623"/>
              <a:ext cx="12636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>
                  <a:solidFill>
                    <a:srgbClr val="00519F"/>
                  </a:solidFill>
                  <a:latin typeface="Arial"/>
                </a:rPr>
                <a:t>Bewegen</a:t>
              </a:r>
              <a:endParaRPr lang="de-DE" b="1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745F2997-EF26-40F2-9F7C-C38E55DAF521}"/>
                </a:ext>
              </a:extLst>
            </p:cNvPr>
            <p:cNvSpPr/>
            <p:nvPr/>
          </p:nvSpPr>
          <p:spPr>
            <a:xfrm>
              <a:off x="7874332" y="2095183"/>
              <a:ext cx="11934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>
                  <a:solidFill>
                    <a:srgbClr val="00519F"/>
                  </a:solidFill>
                  <a:latin typeface="Arial"/>
                </a:rPr>
                <a:t>Vokabeln</a:t>
              </a:r>
            </a:p>
            <a:p>
              <a:pPr algn="ctr"/>
              <a:r>
                <a:rPr lang="de-DE" b="1" dirty="0">
                  <a:solidFill>
                    <a:srgbClr val="00519F"/>
                  </a:solidFill>
                  <a:latin typeface="Arial"/>
                </a:rPr>
                <a:t>Lernen</a:t>
              </a:r>
              <a:endParaRPr lang="de-DE" b="1" dirty="0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26142F6-2521-4B8E-B5DE-845F1EBB70F3}"/>
                </a:ext>
              </a:extLst>
            </p:cNvPr>
            <p:cNvSpPr/>
            <p:nvPr/>
          </p:nvSpPr>
          <p:spPr>
            <a:xfrm>
              <a:off x="6712762" y="3036864"/>
              <a:ext cx="128823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>
                  <a:solidFill>
                    <a:srgbClr val="00519F"/>
                  </a:solidFill>
                  <a:latin typeface="Arial"/>
                </a:rPr>
                <a:t>Quiz</a:t>
              </a:r>
            </a:p>
            <a:p>
              <a:pPr algn="ctr"/>
              <a:r>
                <a:rPr lang="de-DE" b="1" dirty="0">
                  <a:solidFill>
                    <a:srgbClr val="00519F"/>
                  </a:solidFill>
                  <a:latin typeface="Arial"/>
                </a:rPr>
                <a:t>bestehen</a:t>
              </a:r>
              <a:endParaRPr lang="de-DE" b="1" dirty="0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E7DDDD68-7E45-40B8-BFE6-60D36E9C4839}"/>
                </a:ext>
              </a:extLst>
            </p:cNvPr>
            <p:cNvSpPr/>
            <p:nvPr/>
          </p:nvSpPr>
          <p:spPr>
            <a:xfrm>
              <a:off x="5529912" y="2095183"/>
              <a:ext cx="13388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>
                  <a:solidFill>
                    <a:srgbClr val="00519F"/>
                  </a:solidFill>
                  <a:latin typeface="Arial"/>
                </a:rPr>
                <a:t>Level</a:t>
              </a:r>
            </a:p>
            <a:p>
              <a:pPr algn="ctr"/>
              <a:r>
                <a:rPr lang="de-DE" b="1" dirty="0">
                  <a:solidFill>
                    <a:srgbClr val="00519F"/>
                  </a:solidFill>
                  <a:latin typeface="Arial"/>
                </a:rPr>
                <a:t>aufsteigen</a:t>
              </a:r>
              <a:endParaRPr lang="de-DE" b="1" dirty="0"/>
            </a:p>
          </p:txBody>
        </p:sp>
        <p:pic>
          <p:nvPicPr>
            <p:cNvPr id="27" name="Grafik 26" descr="Schuhabdrücke">
              <a:extLst>
                <a:ext uri="{FF2B5EF4-FFF2-40B4-BE49-F238E27FC236}">
                  <a16:creationId xmlns:a16="http://schemas.microsoft.com/office/drawing/2014/main" id="{ECEC57CA-7457-4F50-B1FD-239EC58B9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4327074">
              <a:off x="6972469" y="1622380"/>
              <a:ext cx="537380" cy="537380"/>
            </a:xfrm>
            <a:prstGeom prst="rect">
              <a:avLst/>
            </a:prstGeom>
          </p:spPr>
        </p:pic>
        <p:pic>
          <p:nvPicPr>
            <p:cNvPr id="28" name="Grafik 27" descr="Kopf mit Zahnrädern">
              <a:extLst>
                <a:ext uri="{FF2B5EF4-FFF2-40B4-BE49-F238E27FC236}">
                  <a16:creationId xmlns:a16="http://schemas.microsoft.com/office/drawing/2014/main" id="{BFC6120F-E86E-459B-9992-50E527D30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22926" y="2133660"/>
              <a:ext cx="607854" cy="607854"/>
            </a:xfrm>
            <a:prstGeom prst="rect">
              <a:avLst/>
            </a:prstGeom>
          </p:spPr>
        </p:pic>
        <p:pic>
          <p:nvPicPr>
            <p:cNvPr id="29" name="Grafik 28" descr="Kopf mit Zahnrädern">
              <a:extLst>
                <a:ext uri="{FF2B5EF4-FFF2-40B4-BE49-F238E27FC236}">
                  <a16:creationId xmlns:a16="http://schemas.microsoft.com/office/drawing/2014/main" id="{FECC6AC3-8935-4138-A515-13AA17835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96462" y="2114421"/>
              <a:ext cx="607854" cy="607854"/>
            </a:xfrm>
            <a:prstGeom prst="rect">
              <a:avLst/>
            </a:prstGeom>
          </p:spPr>
        </p:pic>
        <p:pic>
          <p:nvPicPr>
            <p:cNvPr id="12" name="Grafik 11" descr="Häkchen">
              <a:extLst>
                <a:ext uri="{FF2B5EF4-FFF2-40B4-BE49-F238E27FC236}">
                  <a16:creationId xmlns:a16="http://schemas.microsoft.com/office/drawing/2014/main" id="{C40BAC4C-0113-4619-95B5-B3BD7DB37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95249" y="3581606"/>
              <a:ext cx="323263" cy="323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31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Zielgruppe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5C01C05-C273-4CA8-A69D-A610A6C5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Angehörige LUH die sich weiterbilden wollen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Student/innen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Mitarbeiter/innen</a:t>
            </a:r>
          </a:p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Einschränkung der Zielgruppe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Smartphone mit Android 8.0 oder höher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Displaygröße nicht zu klein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Die App erfüllt das vorher genannte Ziel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b="1" dirty="0">
                <a:solidFill>
                  <a:srgbClr val="00519F"/>
                </a:solidFill>
                <a:latin typeface="Arial"/>
              </a:rPr>
              <a:t>Bewegung wird gefördert </a:t>
            </a:r>
            <a:r>
              <a:rPr lang="de-DE" dirty="0">
                <a:solidFill>
                  <a:srgbClr val="00519F"/>
                </a:solidFill>
                <a:latin typeface="Arial"/>
              </a:rPr>
              <a:t>und Vokabeln in englisch gelernt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Nebeneffekte: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Erweiterter Wortschatz fördert den interdisziplinären Austausch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</a:endParaRP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Zielgruppe lernt vorher unbekannte Standorte der LUH kennen</a:t>
            </a:r>
          </a:p>
          <a:p>
            <a:pPr marL="400050" lvl="1" indent="0" defTabSz="914400">
              <a:buNone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	(vielleicht)</a:t>
            </a:r>
          </a:p>
        </p:txBody>
      </p:sp>
      <p:pic>
        <p:nvPicPr>
          <p:cNvPr id="3" name="Grafik 2" descr="Zielgruppe">
            <a:extLst>
              <a:ext uri="{FF2B5EF4-FFF2-40B4-BE49-F238E27FC236}">
                <a16:creationId xmlns:a16="http://schemas.microsoft.com/office/drawing/2014/main" id="{E2C21F28-90B7-4081-9013-B820E5612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0775" y="1299533"/>
            <a:ext cx="23526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Wichtigste Features der App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5C01C05-C273-4CA8-A69D-A610A6C5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Geomapping mit Google Maps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Fachgebiete anzeigen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User Standort anzeigen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Quiz (Usability)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Schnelles unkompliziertes Antworten auswählen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Quiz-Korrektur (Usability)</a:t>
            </a:r>
          </a:p>
          <a:p>
            <a:pPr lvl="0" defTabSz="914400"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Schrittzähler</a:t>
            </a:r>
          </a:p>
          <a:p>
            <a:pPr lvl="1" indent="-342900" defTabSz="914400">
              <a:buFontTx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Bewegung messen</a:t>
            </a:r>
          </a:p>
          <a:p>
            <a:pPr lvl="1" indent="-342900" defTabSz="914400">
              <a:buFontTx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Levelsystem</a:t>
            </a:r>
          </a:p>
        </p:txBody>
      </p:sp>
      <p:pic>
        <p:nvPicPr>
          <p:cNvPr id="5" name="Grafik 4" descr="Welt">
            <a:extLst>
              <a:ext uri="{FF2B5EF4-FFF2-40B4-BE49-F238E27FC236}">
                <a16:creationId xmlns:a16="http://schemas.microsoft.com/office/drawing/2014/main" id="{FF610A6F-C985-4B3D-9CF4-8116E15F6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8799" y="1011134"/>
            <a:ext cx="777860" cy="777860"/>
          </a:xfrm>
          <a:prstGeom prst="rect">
            <a:avLst/>
          </a:prstGeom>
        </p:spPr>
      </p:pic>
      <p:pic>
        <p:nvPicPr>
          <p:cNvPr id="14" name="Grafik 13" descr="Schuhabdrücke">
            <a:extLst>
              <a:ext uri="{FF2B5EF4-FFF2-40B4-BE49-F238E27FC236}">
                <a16:creationId xmlns:a16="http://schemas.microsoft.com/office/drawing/2014/main" id="{1850C381-0B52-4EC5-98F4-922400992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854405">
            <a:off x="3293739" y="4301167"/>
            <a:ext cx="893599" cy="893599"/>
          </a:xfrm>
          <a:prstGeom prst="rect">
            <a:avLst/>
          </a:prstGeom>
        </p:spPr>
      </p:pic>
      <p:pic>
        <p:nvPicPr>
          <p:cNvPr id="16" name="Grafik 15" descr="Liste">
            <a:extLst>
              <a:ext uri="{FF2B5EF4-FFF2-40B4-BE49-F238E27FC236}">
                <a16:creationId xmlns:a16="http://schemas.microsoft.com/office/drawing/2014/main" id="{E291F4F2-DC3C-4365-A591-41A9AE61F6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956" y="2443835"/>
            <a:ext cx="893599" cy="893599"/>
          </a:xfrm>
          <a:prstGeom prst="rect">
            <a:avLst/>
          </a:prstGeom>
        </p:spPr>
      </p:pic>
      <p:pic>
        <p:nvPicPr>
          <p:cNvPr id="23" name="Grafik 22" descr="Checkliste RNL">
            <a:extLst>
              <a:ext uri="{FF2B5EF4-FFF2-40B4-BE49-F238E27FC236}">
                <a16:creationId xmlns:a16="http://schemas.microsoft.com/office/drawing/2014/main" id="{30953CDE-FAEA-46CB-8125-8EBDA5835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09224" y="3337434"/>
            <a:ext cx="893599" cy="893599"/>
          </a:xfrm>
          <a:prstGeom prst="rect">
            <a:avLst/>
          </a:prstGeom>
        </p:spPr>
      </p:pic>
      <p:pic>
        <p:nvPicPr>
          <p:cNvPr id="25" name="Grafik 24" descr="Balkendiagramm mit Aufwärtstrend">
            <a:extLst>
              <a:ext uri="{FF2B5EF4-FFF2-40B4-BE49-F238E27FC236}">
                <a16:creationId xmlns:a16="http://schemas.microsoft.com/office/drawing/2014/main" id="{6CCB8F11-1622-4AEE-AF6E-6C5C5ADCE6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59484" y="5477355"/>
            <a:ext cx="734255" cy="7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5C01C05-C273-4CA8-A69D-A610A6C5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Szenario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Benutzer hat Lust Vokabeln zu Lernen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Befindet sich irgendwo in der Nähe der Uni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Schaltet App ein…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muss 100 Schritte gehen</a:t>
            </a:r>
          </a:p>
          <a:p>
            <a:pPr marL="457200" lvl="1" indent="0" defTabSz="914400">
              <a:buNone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sieht Karte</a:t>
            </a:r>
          </a:p>
          <a:p>
            <a:pPr lvl="2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Sieht eigenen Standort &amp; der Fachbereiche</a:t>
            </a:r>
          </a:p>
          <a:p>
            <a:pPr lvl="2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Begibt sich in einen blauen Kreis</a:t>
            </a:r>
          </a:p>
          <a:p>
            <a:pPr lvl="2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Wählt Fachgebiet aus</a:t>
            </a:r>
          </a:p>
          <a:p>
            <a:pPr lvl="2" defTabSz="914400">
              <a:buFont typeface="Arial" panose="020B0604020202020204" pitchFamily="34" charset="0"/>
              <a:buChar char="•"/>
              <a:defRPr/>
            </a:pPr>
            <a:endParaRPr lang="de-DE" dirty="0">
              <a:latin typeface="Arial"/>
            </a:endParaRPr>
          </a:p>
          <a:p>
            <a:pPr lvl="2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wählt Level aus</a:t>
            </a:r>
          </a:p>
        </p:txBody>
      </p:sp>
      <p:pic>
        <p:nvPicPr>
          <p:cNvPr id="3" name="Grafik 2" descr="Mann">
            <a:extLst>
              <a:ext uri="{FF2B5EF4-FFF2-40B4-BE49-F238E27FC236}">
                <a16:creationId xmlns:a16="http://schemas.microsoft.com/office/drawing/2014/main" id="{C66AB846-8467-42E4-8ED5-799D952B5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72439" y="1141740"/>
            <a:ext cx="914400" cy="914400"/>
          </a:xfrm>
          <a:prstGeom prst="rect">
            <a:avLst/>
          </a:prstGeom>
        </p:spPr>
      </p:pic>
      <p:pic>
        <p:nvPicPr>
          <p:cNvPr id="12" name="Grafik 11" descr="Smartphone">
            <a:extLst>
              <a:ext uri="{FF2B5EF4-FFF2-40B4-BE49-F238E27FC236}">
                <a16:creationId xmlns:a16="http://schemas.microsoft.com/office/drawing/2014/main" id="{10BCC371-2069-4670-8A58-364137B82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3939" y="1458630"/>
            <a:ext cx="685800" cy="685800"/>
          </a:xfrm>
          <a:prstGeom prst="rect">
            <a:avLst/>
          </a:prstGeom>
        </p:spPr>
      </p:pic>
      <p:pic>
        <p:nvPicPr>
          <p:cNvPr id="15" name="Grafik 14" descr="Schuhabdrücke">
            <a:extLst>
              <a:ext uri="{FF2B5EF4-FFF2-40B4-BE49-F238E27FC236}">
                <a16:creationId xmlns:a16="http://schemas.microsoft.com/office/drawing/2014/main" id="{4D60A030-EB3F-4BE4-A73E-E44ED5D526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4837" y="2555772"/>
            <a:ext cx="723900" cy="7239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B5EFB87-3AF3-4030-98FB-A0E29D027BF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8877" r="15664" b="21479"/>
          <a:stretch/>
        </p:blipFill>
        <p:spPr>
          <a:xfrm>
            <a:off x="6188694" y="3779304"/>
            <a:ext cx="1053863" cy="986361"/>
          </a:xfrm>
          <a:prstGeom prst="rect">
            <a:avLst/>
          </a:prstGeom>
        </p:spPr>
      </p:pic>
      <p:pic>
        <p:nvPicPr>
          <p:cNvPr id="29" name="Grafik 28" descr="Balkendiagramm mit Aufwärtstrend">
            <a:extLst>
              <a:ext uri="{FF2B5EF4-FFF2-40B4-BE49-F238E27FC236}">
                <a16:creationId xmlns:a16="http://schemas.microsoft.com/office/drawing/2014/main" id="{45716145-540C-4712-B6C1-3FD8E7D40D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19659" y="5279861"/>
            <a:ext cx="734255" cy="7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65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5C01C05-C273-4CA8-A69D-A610A6C5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buNone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lernt Satz Vokabeln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latin typeface="Arial"/>
            </a:endParaRPr>
          </a:p>
          <a:p>
            <a:pPr marL="457200" lvl="1" indent="0" defTabSz="914400">
              <a:buNone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marL="457200" lvl="1" indent="0" defTabSz="914400">
              <a:buNone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fühlt sich bereit fürs Quiz</a:t>
            </a:r>
          </a:p>
          <a:p>
            <a:pPr lvl="2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sieht letzten Fortschritt bzgl. Level</a:t>
            </a:r>
          </a:p>
          <a:p>
            <a:pPr lvl="2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startet Quiz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sieht Ergebnis</a:t>
            </a:r>
          </a:p>
        </p:txBody>
      </p:sp>
      <p:pic>
        <p:nvPicPr>
          <p:cNvPr id="22" name="Grafik 21" descr="Kopf mit Zahnrädern">
            <a:extLst>
              <a:ext uri="{FF2B5EF4-FFF2-40B4-BE49-F238E27FC236}">
                <a16:creationId xmlns:a16="http://schemas.microsoft.com/office/drawing/2014/main" id="{EFB799E1-439E-4687-B429-0A4B12F5A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7158" y="955366"/>
            <a:ext cx="841131" cy="8411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5497FDA-707A-43F8-AD77-5FC1CA2E5B4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29158" r="5576" b="31269"/>
          <a:stretch/>
        </p:blipFill>
        <p:spPr>
          <a:xfrm>
            <a:off x="7058289" y="2246634"/>
            <a:ext cx="1945457" cy="186110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A68803C-7E63-4E1C-A553-DAE57EADAE9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6" t="26209" r="17438" b="38055"/>
          <a:stretch/>
        </p:blipFill>
        <p:spPr>
          <a:xfrm>
            <a:off x="5966474" y="4653125"/>
            <a:ext cx="1320415" cy="149778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2861794-3B6E-448A-9822-47D7095C13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33108" r="13543" b="40616"/>
          <a:stretch/>
        </p:blipFill>
        <p:spPr>
          <a:xfrm>
            <a:off x="5645822" y="2720815"/>
            <a:ext cx="1142671" cy="8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8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Gliederung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A3569AB-D833-49F1-AFE0-85AAEF37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 VocTrainer Team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Grundidee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chemeClr val="bg1">
                  <a:lumMod val="85000"/>
                </a:schemeClr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Zielgruppe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Wichtigste Features der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chemeClr val="bg1">
                  <a:lumMod val="85000"/>
                </a:schemeClr>
              </a:solidFill>
              <a:latin typeface="Arial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Typische Interaktionen</a:t>
            </a:r>
          </a:p>
          <a:p>
            <a:pPr lvl="0" defTabSz="914400"/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Nicht-technische Gestaltungsprinzipien</a:t>
            </a: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832EA79-0D3A-4657-A668-248EDF640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18" y="1039119"/>
            <a:ext cx="4015001" cy="23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94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05C01C05-C273-4CA8-A69D-A610A6C5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defTabSz="914400">
              <a:buNone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sieht Schlussfolgerung aus Ergebnis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latin typeface="Arial"/>
            </a:endParaRPr>
          </a:p>
          <a:p>
            <a:pPr marL="457200" lvl="1" indent="0" defTabSz="914400">
              <a:buNone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marL="457200" lvl="1" indent="0" defTabSz="914400">
              <a:buNone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möchte Korrektur sehen</a:t>
            </a: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latin typeface="Arial"/>
              </a:rPr>
              <a:t>Benutzer beendet Quiz</a:t>
            </a:r>
          </a:p>
        </p:txBody>
      </p:sp>
      <p:pic>
        <p:nvPicPr>
          <p:cNvPr id="22" name="Grafik 21" descr="Kopf mit Zahnrädern">
            <a:extLst>
              <a:ext uri="{FF2B5EF4-FFF2-40B4-BE49-F238E27FC236}">
                <a16:creationId xmlns:a16="http://schemas.microsoft.com/office/drawing/2014/main" id="{EFB799E1-439E-4687-B429-0A4B12F5A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17158" y="955366"/>
            <a:ext cx="841131" cy="8411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AD0000E-4B6A-4948-808D-81FFB6C1DBD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2" t="29009" r="6495" b="30188"/>
          <a:stretch/>
        </p:blipFill>
        <p:spPr>
          <a:xfrm>
            <a:off x="5792555" y="2294693"/>
            <a:ext cx="1690335" cy="167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5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7682D62-88FD-45E2-90E3-586FEE3BA0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3210558" y="1596577"/>
            <a:ext cx="2722885" cy="46322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9B64C6F-0BC9-401A-826C-3C1C2C567A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134"/>
          <a:stretch/>
        </p:blipFill>
        <p:spPr>
          <a:xfrm rot="13949580">
            <a:off x="4544558" y="4738234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68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D52D997-1DFD-4B2B-A986-7D5512107DB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/>
          <a:stretch/>
        </p:blipFill>
        <p:spPr>
          <a:xfrm>
            <a:off x="3210557" y="1596575"/>
            <a:ext cx="2722886" cy="46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5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11B6F3C-F844-408A-9B18-2C90BA0967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3210558" y="1596579"/>
            <a:ext cx="2722885" cy="463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1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E3E589A-11B7-42A7-B74F-4A1842362A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3210558" y="1596577"/>
            <a:ext cx="2722885" cy="463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779D607-D2F6-4C4B-AF36-BE3F5F01821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5"/>
          <a:stretch/>
        </p:blipFill>
        <p:spPr>
          <a:xfrm>
            <a:off x="3210557" y="1596578"/>
            <a:ext cx="2722886" cy="463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15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EAFC8023-7D86-4628-8151-E21642BA68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3210557" y="1596578"/>
            <a:ext cx="2722886" cy="463226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EF4F91D-2883-4AFA-BCB6-DC2AD4527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25" y="4916488"/>
            <a:ext cx="166907" cy="166907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C4A8E2E-6B02-4DA7-9BDF-3664A91A23F9}"/>
              </a:ext>
            </a:extLst>
          </p:cNvPr>
          <p:cNvCxnSpPr/>
          <p:nvPr/>
        </p:nvCxnSpPr>
        <p:spPr>
          <a:xfrm flipH="1">
            <a:off x="5053232" y="3562350"/>
            <a:ext cx="2052418" cy="1354138"/>
          </a:xfrm>
          <a:prstGeom prst="straightConnector1">
            <a:avLst/>
          </a:prstGeom>
          <a:ln w="73025">
            <a:solidFill>
              <a:srgbClr val="B5C5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4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EAFC8023-7D86-4628-8151-E21642BA68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3210557" y="1596578"/>
            <a:ext cx="2722886" cy="4632268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D1164A8B-B388-4A22-996F-5C3B71386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7675" y="4635500"/>
            <a:ext cx="166907" cy="16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67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 47">
            <a:extLst>
              <a:ext uri="{FF2B5EF4-FFF2-40B4-BE49-F238E27FC236}">
                <a16:creationId xmlns:a16="http://schemas.microsoft.com/office/drawing/2014/main" id="{EAFC8023-7D86-4628-8151-E21642BA6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3210557" y="1596578"/>
            <a:ext cx="2722886" cy="46322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A94055-FDDA-4562-8231-1A6A3689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2967" t="86700" r="23915" b="2940"/>
          <a:stretch/>
        </p:blipFill>
        <p:spPr>
          <a:xfrm>
            <a:off x="3849846" y="5613406"/>
            <a:ext cx="1444307" cy="4800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151C3DE-05E6-4F2A-B742-A0EF91E8A468}"/>
              </a:ext>
            </a:extLst>
          </p:cNvPr>
          <p:cNvSpPr/>
          <p:nvPr/>
        </p:nvSpPr>
        <p:spPr>
          <a:xfrm>
            <a:off x="3817144" y="3936206"/>
            <a:ext cx="697706" cy="683419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F913B9A-8AB7-44F9-B5D0-0594E14E4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365" y="4330700"/>
            <a:ext cx="166907" cy="166907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50388D4-83ED-43A9-A7C0-070120265E8C}"/>
              </a:ext>
            </a:extLst>
          </p:cNvPr>
          <p:cNvSpPr/>
          <p:nvPr/>
        </p:nvSpPr>
        <p:spPr>
          <a:xfrm>
            <a:off x="3905250" y="5662636"/>
            <a:ext cx="1319213" cy="371452"/>
          </a:xfrm>
          <a:prstGeom prst="roundRect">
            <a:avLst>
              <a:gd name="adj" fmla="val 50000"/>
            </a:avLst>
          </a:prstGeom>
          <a:solidFill>
            <a:srgbClr val="00519F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85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 47">
            <a:extLst>
              <a:ext uri="{FF2B5EF4-FFF2-40B4-BE49-F238E27FC236}">
                <a16:creationId xmlns:a16="http://schemas.microsoft.com/office/drawing/2014/main" id="{EAFC8023-7D86-4628-8151-E21642BA68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6"/>
          <a:stretch/>
        </p:blipFill>
        <p:spPr>
          <a:xfrm>
            <a:off x="3210557" y="1596578"/>
            <a:ext cx="2722886" cy="46322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A94055-FDDA-4562-8231-1A6A3689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2967" t="86700" r="23915" b="2940"/>
          <a:stretch/>
        </p:blipFill>
        <p:spPr>
          <a:xfrm>
            <a:off x="3849846" y="5613406"/>
            <a:ext cx="1444307" cy="48006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151C3DE-05E6-4F2A-B742-A0EF91E8A468}"/>
              </a:ext>
            </a:extLst>
          </p:cNvPr>
          <p:cNvSpPr/>
          <p:nvPr/>
        </p:nvSpPr>
        <p:spPr>
          <a:xfrm>
            <a:off x="3817144" y="3936206"/>
            <a:ext cx="697706" cy="683419"/>
          </a:xfrm>
          <a:prstGeom prst="ellipse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F913B9A-8AB7-44F9-B5D0-0594E14E4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8365" y="4330700"/>
            <a:ext cx="166907" cy="166907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50388D4-83ED-43A9-A7C0-070120265E8C}"/>
              </a:ext>
            </a:extLst>
          </p:cNvPr>
          <p:cNvSpPr/>
          <p:nvPr/>
        </p:nvSpPr>
        <p:spPr>
          <a:xfrm>
            <a:off x="3905250" y="5662636"/>
            <a:ext cx="1319213" cy="371452"/>
          </a:xfrm>
          <a:prstGeom prst="roundRect">
            <a:avLst>
              <a:gd name="adj" fmla="val 50000"/>
            </a:avLst>
          </a:prstGeom>
          <a:solidFill>
            <a:srgbClr val="00519F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8146FBA-32E2-4800-9BD9-A4E36A460A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31134"/>
          <a:stretch/>
        </p:blipFill>
        <p:spPr>
          <a:xfrm rot="12337012">
            <a:off x="4869520" y="5232451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3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Gliederung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A3569AB-D833-49F1-AFE0-85AAEF37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 VocTrainer Team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altLang="de-DE" dirty="0">
                <a:solidFill>
                  <a:srgbClr val="00519F"/>
                </a:solidFill>
                <a:latin typeface="Arial"/>
              </a:rPr>
              <a:t>Grundidee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rgbClr val="00519F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Zielgruppe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>
              <a:defRPr/>
            </a:pPr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Wichtigste Features der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chemeClr val="bg1">
                  <a:lumMod val="85000"/>
                </a:schemeClr>
              </a:solidFill>
              <a:latin typeface="Arial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Typische Interaktionen</a:t>
            </a:r>
          </a:p>
          <a:p>
            <a:pPr lvl="0" defTabSz="914400"/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Nicht-technische Gestaltungsprinzipien</a:t>
            </a: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832EA79-0D3A-4657-A668-248EDF640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18" y="1039119"/>
            <a:ext cx="4015001" cy="23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3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AC8107-5A6C-4DAE-B342-B43173D5BD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52" y="1524000"/>
            <a:ext cx="2227897" cy="469621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86059A4-B3A3-4D83-A894-3D899031AD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134"/>
          <a:stretch/>
        </p:blipFill>
        <p:spPr>
          <a:xfrm rot="12337012">
            <a:off x="4941670" y="2622602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5C834F-B586-4E85-90C4-8A4752E16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59" y="1524000"/>
            <a:ext cx="2219883" cy="469621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AEA8565-FA6F-418F-B662-AA714A59C0C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134"/>
          <a:stretch/>
        </p:blipFill>
        <p:spPr>
          <a:xfrm rot="12337012">
            <a:off x="5288620" y="2209221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65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9633BAE-9DBE-4D51-A541-D8736267F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59" y="1524000"/>
            <a:ext cx="2219883" cy="469621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DACEDC4-1DBE-4DBC-ADC0-D81C1ED210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134"/>
          <a:stretch/>
        </p:blipFill>
        <p:spPr>
          <a:xfrm rot="12337012">
            <a:off x="5117170" y="4441876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30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FC0216E-41FE-43E7-BAC8-A09C8062C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52" y="1524000"/>
            <a:ext cx="2227897" cy="469621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3F5BC14-141B-479D-9575-BD99B23D1C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134"/>
          <a:stretch/>
        </p:blipFill>
        <p:spPr>
          <a:xfrm rot="12337012">
            <a:off x="4245451" y="4012826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06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314B55B-EB4A-47B2-9627-8F7AB5E75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59" y="1524000"/>
            <a:ext cx="2219883" cy="469621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BA5E54F-3F6E-462A-B608-BEA360E20F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134"/>
          <a:stretch/>
        </p:blipFill>
        <p:spPr>
          <a:xfrm rot="12337012">
            <a:off x="4560571" y="4273867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30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7F041EB-A6A2-4B9E-BB05-CC61A506F2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59" y="1524000"/>
            <a:ext cx="2219883" cy="46962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E5F555E-C541-4339-91B0-7CF2F1FF78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134"/>
          <a:stretch/>
        </p:blipFill>
        <p:spPr>
          <a:xfrm rot="14644194">
            <a:off x="3827720" y="4774478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71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Typische Interaktionen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Interaktionsablauf im Schnelldurchlauf</a:t>
            </a:r>
            <a:endParaRPr lang="de-DE" dirty="0">
              <a:latin typeface="Arial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6034C48-7F5D-49EB-A42F-093FD36B1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52" y="1524000"/>
            <a:ext cx="2227897" cy="46962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18BBD0-339E-4ABD-8A74-6285A3DCD5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134"/>
          <a:stretch/>
        </p:blipFill>
        <p:spPr>
          <a:xfrm rot="12337012">
            <a:off x="5079069" y="4606162"/>
            <a:ext cx="1488558" cy="11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3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de-DE" dirty="0">
                <a:latin typeface="Arial"/>
              </a:rPr>
              <a:t>Nicht-technische Gestaltungsprinzipien</a:t>
            </a: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AF7C7592-0163-4825-89E7-D9C89B16B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Lange Interaktionskette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Von Start-GUI bis Quiz beenden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Durchklicken wie eine verkettete Liste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Große Buttons für bessere Treffbarkeit beim Gehen</a:t>
            </a:r>
          </a:p>
          <a:p>
            <a:pPr lvl="0" defTabSz="914400"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Keine unnötigen Verzweigungen</a:t>
            </a:r>
          </a:p>
          <a:p>
            <a:pPr lvl="1" defTabSz="91440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Vor- und Zurück Zustände klar</a:t>
            </a:r>
          </a:p>
          <a:p>
            <a:pPr lvl="0" defTabSz="914400"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lvl="0"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Keine unnötigen Einstiegshürden (z.B. ganze GUI muss erklärt werden)</a:t>
            </a:r>
          </a:p>
          <a:p>
            <a:pPr lvl="0" defTabSz="914400">
              <a:defRPr/>
            </a:pPr>
            <a:endParaRPr lang="de-DE" dirty="0">
              <a:solidFill>
                <a:srgbClr val="00519F"/>
              </a:solidFill>
              <a:latin typeface="Arial"/>
            </a:endParaRPr>
          </a:p>
          <a:p>
            <a:pPr defTabSz="914400">
              <a:defRPr/>
            </a:pPr>
            <a:r>
              <a:rPr lang="de-DE" dirty="0">
                <a:solidFill>
                  <a:srgbClr val="00519F"/>
                </a:solidFill>
                <a:latin typeface="Arial"/>
              </a:rPr>
              <a:t>LUH Umgebung daher einheitliches Design (z.B. Farben)</a:t>
            </a:r>
          </a:p>
        </p:txBody>
      </p:sp>
    </p:spTree>
    <p:extLst>
      <p:ext uri="{BB962C8B-B14F-4D97-AF65-F5344CB8AC3E}">
        <p14:creationId xmlns:p14="http://schemas.microsoft.com/office/powerpoint/2010/main" val="3458647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de-DE" dirty="0">
                <a:latin typeface="Arial"/>
              </a:rPr>
              <a:t>Ende</a:t>
            </a: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7E847CF-FB29-4729-BD82-FFD0683B9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0990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lvl="0" algn="ctr" defTabSz="914400"/>
            <a:r>
              <a:rPr lang="de-DE" dirty="0">
                <a:latin typeface="Arial"/>
              </a:rPr>
              <a:t>Danke für die Aufmerksamkeit!</a:t>
            </a:r>
          </a:p>
          <a:p>
            <a:pPr lvl="0" algn="ctr" defTabSz="914400"/>
            <a:r>
              <a:rPr lang="de-DE" dirty="0">
                <a:latin typeface="Arial"/>
                <a:sym typeface="Wingdings" panose="05000000000000000000" pitchFamily="2" charset="2"/>
              </a:rPr>
              <a:t></a:t>
            </a:r>
            <a:endParaRPr lang="de-DE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296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Gliederung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A3569AB-D833-49F1-AFE0-85AAEF37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 VocTrainer Team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altLang="de-DE" dirty="0">
                <a:solidFill>
                  <a:srgbClr val="00519F"/>
                </a:solidFill>
                <a:latin typeface="Arial"/>
              </a:rPr>
              <a:t>Grundidee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rgbClr val="00519F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Zielgruppe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>
              <a:defRPr/>
            </a:pPr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Wichtigste Features der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chemeClr val="bg1">
                  <a:lumMod val="85000"/>
                </a:schemeClr>
              </a:solidFill>
              <a:latin typeface="Arial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Typische Interaktionen</a:t>
            </a:r>
          </a:p>
          <a:p>
            <a:pPr lvl="0" defTabSz="914400"/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Nicht-technische Gestaltungsprinzipien</a:t>
            </a: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832EA79-0D3A-4657-A668-248EDF640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18" y="1039119"/>
            <a:ext cx="4015001" cy="23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Gliederung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A3569AB-D833-49F1-AFE0-85AAEF37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 VocTrainer Team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altLang="de-DE" dirty="0">
                <a:solidFill>
                  <a:srgbClr val="00519F"/>
                </a:solidFill>
                <a:latin typeface="Arial"/>
              </a:rPr>
              <a:t>Grundidee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rgbClr val="00519F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Zielgruppe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altLang="de-DE" dirty="0">
                <a:solidFill>
                  <a:srgbClr val="00519F"/>
                </a:solidFill>
                <a:latin typeface="Arial"/>
              </a:rPr>
              <a:t>Wichtigste Features der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rgbClr val="00519F"/>
              </a:solidFill>
              <a:latin typeface="Arial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Typische Interaktionen</a:t>
            </a:r>
          </a:p>
          <a:p>
            <a:pPr lvl="0" defTabSz="914400"/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Nicht-technische Gestaltungsprinzipien</a:t>
            </a: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832EA79-0D3A-4657-A668-248EDF640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18" y="1039119"/>
            <a:ext cx="4015001" cy="23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9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Gliederung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A3569AB-D833-49F1-AFE0-85AAEF37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 VocTrainer Team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altLang="de-DE" dirty="0">
                <a:solidFill>
                  <a:srgbClr val="00519F"/>
                </a:solidFill>
                <a:latin typeface="Arial"/>
              </a:rPr>
              <a:t>Grundidee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rgbClr val="00519F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Zielgruppe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>
              <a:defRPr/>
            </a:pPr>
            <a:r>
              <a:rPr lang="de-DE" altLang="de-DE" dirty="0">
                <a:solidFill>
                  <a:srgbClr val="00519F"/>
                </a:solidFill>
                <a:latin typeface="Arial"/>
              </a:rPr>
              <a:t>Wichtigste Features der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rgbClr val="00519F"/>
              </a:solidFill>
              <a:latin typeface="Arial"/>
            </a:endParaRPr>
          </a:p>
          <a:p>
            <a:pPr lvl="0" defTabSz="914400"/>
            <a:r>
              <a:rPr lang="de-DE" altLang="de-DE" dirty="0">
                <a:solidFill>
                  <a:srgbClr val="00519F"/>
                </a:solidFill>
                <a:latin typeface="Arial"/>
              </a:rPr>
              <a:t>Typische Interaktionen</a:t>
            </a:r>
          </a:p>
          <a:p>
            <a:pPr lvl="0" defTabSz="914400"/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/>
            <a:r>
              <a:rPr lang="de-DE" altLang="de-DE" dirty="0">
                <a:solidFill>
                  <a:schemeClr val="bg1">
                    <a:lumMod val="85000"/>
                  </a:schemeClr>
                </a:solidFill>
                <a:latin typeface="Arial"/>
              </a:rPr>
              <a:t>Nicht-technische Gestaltungsprinzipien</a:t>
            </a: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832EA79-0D3A-4657-A668-248EDF640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18" y="1039119"/>
            <a:ext cx="4015001" cy="23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Gliederung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sp>
        <p:nvSpPr>
          <p:cNvPr id="27" name="Rectangle 3">
            <a:extLst>
              <a:ext uri="{FF2B5EF4-FFF2-40B4-BE49-F238E27FC236}">
                <a16:creationId xmlns:a16="http://schemas.microsoft.com/office/drawing/2014/main" id="{EA3569AB-D833-49F1-AFE0-85AAEF375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861383"/>
            <a:ext cx="8839200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 VocTrainer Team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de-DE" altLang="de-DE" dirty="0">
                <a:solidFill>
                  <a:srgbClr val="00519F"/>
                </a:solidFill>
                <a:latin typeface="Arial"/>
              </a:rPr>
              <a:t>Grundidee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rgbClr val="00519F"/>
              </a:solidFill>
              <a:latin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de-DE" altLang="de-DE" sz="2400" b="0" i="0" u="none" strike="noStrike" kern="1200" cap="none" spc="0" normalizeH="0" baseline="0" noProof="0" dirty="0">
                <a:ln>
                  <a:noFill/>
                </a:ln>
                <a:solidFill>
                  <a:srgbClr val="00519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Zielgruppe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>
              <a:defRPr/>
            </a:pPr>
            <a:r>
              <a:rPr lang="de-DE" altLang="de-DE" dirty="0">
                <a:solidFill>
                  <a:srgbClr val="00519F"/>
                </a:solidFill>
                <a:latin typeface="Arial"/>
              </a:rPr>
              <a:t>Wichtigste Features der App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de-DE" altLang="de-DE" dirty="0">
              <a:solidFill>
                <a:srgbClr val="00519F"/>
              </a:solidFill>
              <a:latin typeface="Arial"/>
            </a:endParaRPr>
          </a:p>
          <a:p>
            <a:pPr lvl="0" defTabSz="914400"/>
            <a:r>
              <a:rPr lang="de-DE" altLang="de-DE" dirty="0">
                <a:solidFill>
                  <a:srgbClr val="00519F"/>
                </a:solidFill>
                <a:latin typeface="Arial"/>
              </a:rPr>
              <a:t>Typische Interaktionen</a:t>
            </a:r>
          </a:p>
          <a:p>
            <a:pPr lvl="0" defTabSz="914400"/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lvl="0" defTabSz="914400"/>
            <a:r>
              <a:rPr lang="de-DE" altLang="de-DE" dirty="0">
                <a:solidFill>
                  <a:srgbClr val="00519F"/>
                </a:solidFill>
                <a:latin typeface="Arial"/>
              </a:rPr>
              <a:t>Nicht-technische Gestaltungsprinzipien</a:t>
            </a:r>
            <a:endParaRPr kumimoji="0" lang="de-DE" altLang="de-DE" sz="2400" b="0" i="0" u="none" strike="noStrike" kern="1200" cap="none" spc="0" normalizeH="0" baseline="0" noProof="0" dirty="0">
              <a:ln>
                <a:noFill/>
              </a:ln>
              <a:solidFill>
                <a:srgbClr val="00519F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832EA79-0D3A-4657-A668-248EDF6406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818" y="1039119"/>
            <a:ext cx="4015001" cy="23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3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Das VocTrainer Team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A715EB8-C1FC-41B0-8E62-5B79620B9A52}"/>
              </a:ext>
            </a:extLst>
          </p:cNvPr>
          <p:cNvGrpSpPr/>
          <p:nvPr/>
        </p:nvGrpSpPr>
        <p:grpSpPr>
          <a:xfrm>
            <a:off x="552527" y="2340315"/>
            <a:ext cx="1428596" cy="2109905"/>
            <a:chOff x="552527" y="1197315"/>
            <a:chExt cx="1428596" cy="210990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BF90F53-E1D3-4BD9-BCC5-6D08E7E6B36D}"/>
                </a:ext>
              </a:extLst>
            </p:cNvPr>
            <p:cNvSpPr/>
            <p:nvPr/>
          </p:nvSpPr>
          <p:spPr>
            <a:xfrm>
              <a:off x="552527" y="2937888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Sara Manafi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C2B1843-B577-4935-B312-050F2894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897" y="1197315"/>
              <a:ext cx="925856" cy="1674591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780A11E-7B29-449B-92CB-500D8AC83BED}"/>
              </a:ext>
            </a:extLst>
          </p:cNvPr>
          <p:cNvGrpSpPr/>
          <p:nvPr/>
        </p:nvGrpSpPr>
        <p:grpSpPr>
          <a:xfrm>
            <a:off x="2675336" y="2341321"/>
            <a:ext cx="1492716" cy="2107893"/>
            <a:chOff x="2675336" y="1199327"/>
            <a:chExt cx="1492716" cy="210789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E16B1EB-3D35-4D57-A5A2-21BCA366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706" y="1199327"/>
              <a:ext cx="925856" cy="1670566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805EAA2-C10E-4020-B38A-8596E4307D72}"/>
                </a:ext>
              </a:extLst>
            </p:cNvPr>
            <p:cNvSpPr/>
            <p:nvPr/>
          </p:nvSpPr>
          <p:spPr>
            <a:xfrm>
              <a:off x="2675336" y="2937888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Garros Sado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9B168C3-C541-4598-BB35-6B474192E8D1}"/>
              </a:ext>
            </a:extLst>
          </p:cNvPr>
          <p:cNvGrpSpPr/>
          <p:nvPr/>
        </p:nvGrpSpPr>
        <p:grpSpPr>
          <a:xfrm>
            <a:off x="4862267" y="2340315"/>
            <a:ext cx="1621021" cy="2109905"/>
            <a:chOff x="4862267" y="1197315"/>
            <a:chExt cx="1621021" cy="2109905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7F7DE54-7245-4004-B230-764CC50F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637" y="1197315"/>
              <a:ext cx="925856" cy="1674591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E76D77B-A329-4D13-9B49-825CF3C3CED1}"/>
                </a:ext>
              </a:extLst>
            </p:cNvPr>
            <p:cNvSpPr/>
            <p:nvPr/>
          </p:nvSpPr>
          <p:spPr>
            <a:xfrm>
              <a:off x="4862267" y="2937888"/>
              <a:ext cx="1621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Sara Abdullah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2723081-6304-4F45-8F87-16F152E2848C}"/>
              </a:ext>
            </a:extLst>
          </p:cNvPr>
          <p:cNvGrpSpPr/>
          <p:nvPr/>
        </p:nvGrpSpPr>
        <p:grpSpPr>
          <a:xfrm>
            <a:off x="7049199" y="2341321"/>
            <a:ext cx="1595309" cy="2107893"/>
            <a:chOff x="7049199" y="1199327"/>
            <a:chExt cx="1595309" cy="210789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4C221FE-D31B-4995-BFE5-001CD8E3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569" y="1199327"/>
              <a:ext cx="925856" cy="1670566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17991AA-C973-472F-B2D1-DAC2CDD2C1AE}"/>
                </a:ext>
              </a:extLst>
            </p:cNvPr>
            <p:cNvSpPr/>
            <p:nvPr/>
          </p:nvSpPr>
          <p:spPr>
            <a:xfrm>
              <a:off x="7049199" y="2937888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Fabrice Stolla</a:t>
              </a:r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3823CB08-7623-4458-B699-BD0136107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6" y="984815"/>
            <a:ext cx="144018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434DD6D-4AAE-44E1-94CF-8D6693EFC3DF}"/>
              </a:ext>
            </a:extLst>
          </p:cNvPr>
          <p:cNvSpPr/>
          <p:nvPr/>
        </p:nvSpPr>
        <p:spPr>
          <a:xfrm>
            <a:off x="0" y="6400801"/>
            <a:ext cx="9144000" cy="4572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602E629-701A-4C0E-ABCE-2E221C87C24A}"/>
              </a:ext>
            </a:extLst>
          </p:cNvPr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50000">
                <a:srgbClr val="FFFFFF"/>
              </a:gs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C9D37B0-A02A-4F0A-BD11-1DA0FA49F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j-ea"/>
                <a:cs typeface="+mj-cs"/>
              </a:rPr>
              <a:t>Das VocTrainer Team</a:t>
            </a:r>
            <a:endParaRPr kumimoji="0" lang="de-DE" alt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17" name="Fußzeilenplatzhalter 3">
            <a:extLst>
              <a:ext uri="{FF2B5EF4-FFF2-40B4-BE49-F238E27FC236}">
                <a16:creationId xmlns:a16="http://schemas.microsoft.com/office/drawing/2014/main" id="{D7876CCD-F064-4472-8C16-19397A5B374F}"/>
              </a:ext>
            </a:extLst>
          </p:cNvPr>
          <p:cNvSpPr txBox="1">
            <a:spLocks/>
          </p:cNvSpPr>
          <p:nvPr/>
        </p:nvSpPr>
        <p:spPr>
          <a:xfrm>
            <a:off x="1116013" y="6505575"/>
            <a:ext cx="655161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VocTrainer – Gruppe 5</a:t>
            </a:r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AAFC214C-DDFB-4303-A903-072F73636A04}"/>
              </a:ext>
            </a:extLst>
          </p:cNvPr>
          <p:cNvSpPr txBox="1">
            <a:spLocks/>
          </p:cNvSpPr>
          <p:nvPr/>
        </p:nvSpPr>
        <p:spPr>
          <a:xfrm>
            <a:off x="8783638" y="6505575"/>
            <a:ext cx="360362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9" name="Datumsplatzhalter 5">
            <a:extLst>
              <a:ext uri="{FF2B5EF4-FFF2-40B4-BE49-F238E27FC236}">
                <a16:creationId xmlns:a16="http://schemas.microsoft.com/office/drawing/2014/main" id="{F226B1A7-2EF3-4496-AE56-F474D3844805}"/>
              </a:ext>
            </a:extLst>
          </p:cNvPr>
          <p:cNvSpPr txBox="1">
            <a:spLocks/>
          </p:cNvSpPr>
          <p:nvPr/>
        </p:nvSpPr>
        <p:spPr>
          <a:xfrm>
            <a:off x="7740650" y="6505575"/>
            <a:ext cx="9715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27.01.2022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E1F48F2-79E9-40A7-AC75-B6DFCABE8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" y="6466460"/>
            <a:ext cx="1114425" cy="32169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BAA13BF-F29C-4D95-9B34-80A9A99918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9" y="121802"/>
            <a:ext cx="1733022" cy="480296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780A11E-7B29-449B-92CB-500D8AC83BED}"/>
              </a:ext>
            </a:extLst>
          </p:cNvPr>
          <p:cNvGrpSpPr/>
          <p:nvPr/>
        </p:nvGrpSpPr>
        <p:grpSpPr>
          <a:xfrm>
            <a:off x="2675336" y="2341321"/>
            <a:ext cx="1492716" cy="2107893"/>
            <a:chOff x="2675336" y="1199327"/>
            <a:chExt cx="1492716" cy="210789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E16B1EB-3D35-4D57-A5A2-21BCA3664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6706" y="1199327"/>
              <a:ext cx="925856" cy="1670566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6805EAA2-C10E-4020-B38A-8596E4307D72}"/>
                </a:ext>
              </a:extLst>
            </p:cNvPr>
            <p:cNvSpPr/>
            <p:nvPr/>
          </p:nvSpPr>
          <p:spPr>
            <a:xfrm>
              <a:off x="2675336" y="2937888"/>
              <a:ext cx="1492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Garros Sado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9B168C3-C541-4598-BB35-6B474192E8D1}"/>
              </a:ext>
            </a:extLst>
          </p:cNvPr>
          <p:cNvGrpSpPr/>
          <p:nvPr/>
        </p:nvGrpSpPr>
        <p:grpSpPr>
          <a:xfrm>
            <a:off x="4862267" y="2340315"/>
            <a:ext cx="1621021" cy="2109905"/>
            <a:chOff x="4862267" y="1197315"/>
            <a:chExt cx="1621021" cy="2109905"/>
          </a:xfrm>
        </p:grpSpPr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97F7DE54-7245-4004-B230-764CC50FF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637" y="1197315"/>
              <a:ext cx="925856" cy="1674591"/>
            </a:xfrm>
            <a:prstGeom prst="rect">
              <a:avLst/>
            </a:prstGeom>
          </p:spPr>
        </p:pic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E76D77B-A329-4D13-9B49-825CF3C3CED1}"/>
                </a:ext>
              </a:extLst>
            </p:cNvPr>
            <p:cNvSpPr/>
            <p:nvPr/>
          </p:nvSpPr>
          <p:spPr>
            <a:xfrm>
              <a:off x="4862267" y="2937888"/>
              <a:ext cx="16210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Sara Abdullah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2723081-6304-4F45-8F87-16F152E2848C}"/>
              </a:ext>
            </a:extLst>
          </p:cNvPr>
          <p:cNvGrpSpPr/>
          <p:nvPr/>
        </p:nvGrpSpPr>
        <p:grpSpPr>
          <a:xfrm>
            <a:off x="7049199" y="2341321"/>
            <a:ext cx="1595309" cy="2107893"/>
            <a:chOff x="7049199" y="1199327"/>
            <a:chExt cx="1595309" cy="210789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4C221FE-D31B-4995-BFE5-001CD8E30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569" y="1199327"/>
              <a:ext cx="925856" cy="1670566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17991AA-C973-472F-B2D1-DAC2CDD2C1AE}"/>
                </a:ext>
              </a:extLst>
            </p:cNvPr>
            <p:cNvSpPr/>
            <p:nvPr/>
          </p:nvSpPr>
          <p:spPr>
            <a:xfrm>
              <a:off x="7049199" y="2937888"/>
              <a:ext cx="1595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D6E3FB"/>
                  </a:solidFill>
                  <a:latin typeface="Arial"/>
                </a:rPr>
                <a:t>Fabrice Stolla</a:t>
              </a:r>
            </a:p>
          </p:txBody>
        </p:sp>
      </p:grpSp>
      <p:pic>
        <p:nvPicPr>
          <p:cNvPr id="28" name="Grafik 27">
            <a:extLst>
              <a:ext uri="{FF2B5EF4-FFF2-40B4-BE49-F238E27FC236}">
                <a16:creationId xmlns:a16="http://schemas.microsoft.com/office/drawing/2014/main" id="{3823CB08-7623-4458-B699-BD0136107E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66" y="984815"/>
            <a:ext cx="1440180" cy="857250"/>
          </a:xfrm>
          <a:prstGeom prst="rect">
            <a:avLst/>
          </a:prstGeom>
        </p:spPr>
      </p:pic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2542682-2FEE-4489-8103-28886E7565DF}"/>
              </a:ext>
            </a:extLst>
          </p:cNvPr>
          <p:cNvGrpSpPr/>
          <p:nvPr/>
        </p:nvGrpSpPr>
        <p:grpSpPr>
          <a:xfrm>
            <a:off x="552527" y="2340315"/>
            <a:ext cx="1428596" cy="2109905"/>
            <a:chOff x="552527" y="1197315"/>
            <a:chExt cx="1428596" cy="2109905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B4CD1FDB-A5CF-49E5-BB76-A6F1E4BB1548}"/>
                </a:ext>
              </a:extLst>
            </p:cNvPr>
            <p:cNvSpPr/>
            <p:nvPr/>
          </p:nvSpPr>
          <p:spPr>
            <a:xfrm>
              <a:off x="552527" y="2937888"/>
              <a:ext cx="1428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lang="de-DE" dirty="0">
                  <a:solidFill>
                    <a:srgbClr val="00519F"/>
                  </a:solidFill>
                  <a:latin typeface="Arial"/>
                </a:rPr>
                <a:t>Sara Manafi</a:t>
              </a:r>
            </a:p>
          </p:txBody>
        </p:sp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99F03ADB-1A07-4674-BCA8-9C78C7466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897" y="1197315"/>
              <a:ext cx="925856" cy="1674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77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822</Words>
  <Application>Microsoft Office PowerPoint</Application>
  <PresentationFormat>Bildschirmpräsentation (4:3)</PresentationFormat>
  <Paragraphs>378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Fabrice</dc:creator>
  <cp:lastModifiedBy>Fabrice</cp:lastModifiedBy>
  <cp:revision>40</cp:revision>
  <dcterms:created xsi:type="dcterms:W3CDTF">2022-01-24T21:22:47Z</dcterms:created>
  <dcterms:modified xsi:type="dcterms:W3CDTF">2022-01-25T01:08:24Z</dcterms:modified>
</cp:coreProperties>
</file>