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261" r:id="rId4"/>
    <p:sldId id="262" r:id="rId5"/>
    <p:sldId id="267" r:id="rId6"/>
    <p:sldId id="268" r:id="rId7"/>
    <p:sldId id="315" r:id="rId8"/>
    <p:sldId id="314" r:id="rId9"/>
    <p:sldId id="316" r:id="rId10"/>
    <p:sldId id="269" r:id="rId11"/>
    <p:sldId id="273" r:id="rId12"/>
    <p:sldId id="274" r:id="rId13"/>
    <p:sldId id="318" r:id="rId14"/>
    <p:sldId id="319" r:id="rId15"/>
    <p:sldId id="320" r:id="rId16"/>
    <p:sldId id="321" r:id="rId17"/>
    <p:sldId id="291" r:id="rId18"/>
    <p:sldId id="294" r:id="rId19"/>
  </p:sldIdLst>
  <p:sldSz cx="9144000" cy="5143500" type="screen16x9"/>
  <p:notesSz cx="6858000" cy="9144000"/>
  <p:embeddedFontLst>
    <p:embeddedFont>
      <p:font typeface="Exo" panose="020B0604020202020204" charset="0"/>
      <p:regular r:id="rId21"/>
      <p:bold r:id="rId22"/>
      <p:italic r:id="rId23"/>
      <p:bold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4470E-C64F-4AAD-AEE7-21B418C4A0BC}">
  <a:tblStyle styleId="{7E74470E-C64F-4AAD-AEE7-21B418C4A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59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698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56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865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gedfa3e31c0_2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9" name="Google Shape;4889;gedfa3e31c0_2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62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90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71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2" r:id="rId7"/>
    <p:sldLayoutId id="2147483664" r:id="rId8"/>
    <p:sldLayoutId id="2147483666" r:id="rId9"/>
    <p:sldLayoutId id="2147483669" r:id="rId10"/>
    <p:sldLayoutId id="2147483670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osabiertos.gob.pe/dataset/alumnos-matriculados-en-la-universidad-nacional-de-ingenier%C3%ADa-un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arry-Minhuey/Proyecto_Datos_Abierto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2942128"/>
            <a:ext cx="4882500" cy="127553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194306" y="2881760"/>
            <a:ext cx="4547700" cy="1430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Participantes: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Garry Minhuey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Anabella Minhuey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Edwin Allcahuaman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547397" y="1205358"/>
            <a:ext cx="7752571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chemeClr val="accent2"/>
                </a:solidFill>
              </a:rPr>
              <a:t>Análisis y Predicción del Rendimiento Académico</a:t>
            </a:r>
            <a:br>
              <a:rPr lang="es-ES" sz="2000" dirty="0">
                <a:solidFill>
                  <a:schemeClr val="accent2"/>
                </a:solidFill>
              </a:rPr>
            </a:br>
            <a:r>
              <a:rPr lang="es-ES" sz="2000" dirty="0"/>
              <a:t> Un Enfoque Integrado con </a:t>
            </a:r>
            <a:r>
              <a:rPr lang="es-ES" sz="2000" dirty="0" err="1"/>
              <a:t>Power</a:t>
            </a:r>
            <a:r>
              <a:rPr lang="es-ES" sz="2000" dirty="0"/>
              <a:t> BI, ArcGIS y Machine </a:t>
            </a:r>
            <a:r>
              <a:rPr lang="es-ES" sz="2000" dirty="0" err="1"/>
              <a:t>Learning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3" name="Google Shape;3323;p46"/>
          <p:cNvGrpSpPr/>
          <p:nvPr/>
        </p:nvGrpSpPr>
        <p:grpSpPr>
          <a:xfrm>
            <a:off x="31589" y="3551885"/>
            <a:ext cx="1713645" cy="959101"/>
            <a:chOff x="626675" y="1846865"/>
            <a:chExt cx="3826033" cy="2568865"/>
          </a:xfrm>
        </p:grpSpPr>
        <p:sp>
          <p:nvSpPr>
            <p:cNvPr id="3324" name="Google Shape;3324;p46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6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6"/>
            <p:cNvSpPr/>
            <p:nvPr/>
          </p:nvSpPr>
          <p:spPr>
            <a:xfrm>
              <a:off x="2139676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6"/>
            <p:cNvSpPr/>
            <p:nvPr/>
          </p:nvSpPr>
          <p:spPr>
            <a:xfrm>
              <a:off x="3855028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6"/>
            <p:cNvSpPr/>
            <p:nvPr/>
          </p:nvSpPr>
          <p:spPr>
            <a:xfrm>
              <a:off x="3717854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6"/>
            <p:cNvSpPr/>
            <p:nvPr/>
          </p:nvSpPr>
          <p:spPr>
            <a:xfrm>
              <a:off x="3912739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46"/>
          <p:cNvSpPr/>
          <p:nvPr/>
        </p:nvSpPr>
        <p:spPr>
          <a:xfrm>
            <a:off x="5987367" y="1344230"/>
            <a:ext cx="22656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Resultados</a:t>
            </a:r>
            <a:endParaRPr sz="1800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38" name="Google Shape;3338;p46"/>
          <p:cNvSpPr/>
          <p:nvPr/>
        </p:nvSpPr>
        <p:spPr>
          <a:xfrm>
            <a:off x="3059065" y="245005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6"/>
          <p:cNvSpPr/>
          <p:nvPr/>
        </p:nvSpPr>
        <p:spPr>
          <a:xfrm>
            <a:off x="2001564" y="350086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0" name="Google Shape;3340;p46"/>
          <p:cNvCxnSpPr>
            <a:cxnSpLocks/>
            <a:stCxn id="3331" idx="1"/>
            <a:endCxn id="5" idx="3"/>
          </p:cNvCxnSpPr>
          <p:nvPr/>
        </p:nvCxnSpPr>
        <p:spPr>
          <a:xfrm rot="10800000" flipV="1">
            <a:off x="5404623" y="1544180"/>
            <a:ext cx="582744" cy="15969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341" name="Google Shape;3341;p46"/>
          <p:cNvCxnSpPr>
            <a:cxnSpLocks/>
            <a:stCxn id="5" idx="1"/>
          </p:cNvCxnSpPr>
          <p:nvPr/>
        </p:nvCxnSpPr>
        <p:spPr>
          <a:xfrm rot="10800000" flipV="1">
            <a:off x="505708" y="3141092"/>
            <a:ext cx="1358948" cy="11755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CCD6D16E-555C-C93A-F563-69483D76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6" y="1240152"/>
            <a:ext cx="3539967" cy="3801880"/>
          </a:xfrm>
          <a:prstGeom prst="rect">
            <a:avLst/>
          </a:prstGeom>
        </p:spPr>
      </p:pic>
      <p:sp>
        <p:nvSpPr>
          <p:cNvPr id="13" name="Google Shape;3238;p45">
            <a:extLst>
              <a:ext uri="{FF2B5EF4-FFF2-40B4-BE49-F238E27FC236}">
                <a16:creationId xmlns:a16="http://schemas.microsoft.com/office/drawing/2014/main" id="{B15DC8D5-7233-9269-AAD5-2803696B7FD6}"/>
              </a:ext>
            </a:extLst>
          </p:cNvPr>
          <p:cNvSpPr/>
          <p:nvPr/>
        </p:nvSpPr>
        <p:spPr>
          <a:xfrm>
            <a:off x="-3170" y="805104"/>
            <a:ext cx="448046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2.5 Análisis Geoespacial (ArcGIS)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6" name="Google Shape;3237;p45">
            <a:extLst>
              <a:ext uri="{FF2B5EF4-FFF2-40B4-BE49-F238E27FC236}">
                <a16:creationId xmlns:a16="http://schemas.microsoft.com/office/drawing/2014/main" id="{E9A5A914-5C63-6D19-A6C8-E9BFFE376E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36083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Análisis en POWER BI y ArcGIS</a:t>
            </a:r>
            <a:endParaRPr dirty="0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42811338-1ABB-3D4E-78E4-9306A5C2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45" y="1640052"/>
            <a:ext cx="3176797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Utilizando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ArcGIS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, se analizaron los lugares de origen de los estudiantes que ingresaron a la universidad entre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2016 y 2019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, con un total de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8155 estudiantes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Se identificó que los distritos con mayor cantidad de migrantes provienen principalmente de las regiones de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Áncash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y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Junín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, con un rango de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4180 a 48560 alumnos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En menor porcentaje, se observó la migración desde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Puerto Maldonado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y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Moquegua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Este análisis destaca la influencia de la migración interna en el acceso a la educación superior y su posible relación con los períodos 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matrícula, sugiriendo que los estudiantes de estas regiones juegan un papel importante en la población estudiantil de la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50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</a:t>
            </a:r>
            <a:r>
              <a:rPr lang="en" dirty="0">
                <a:solidFill>
                  <a:schemeClr val="accent2"/>
                </a:solidFill>
              </a:rPr>
              <a:t>Learning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20" name="Google Shape;3520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1" name="Google Shape;352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8" name="Google Shape;3528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2" name="Google Shape;3572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Machine </a:t>
            </a:r>
            <a:r>
              <a:rPr lang="en" dirty="0">
                <a:solidFill>
                  <a:schemeClr val="accent2"/>
                </a:solidFill>
              </a:rPr>
              <a:t>Learning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Rectangle 1">
            <a:extLst>
              <a:ext uri="{FF2B5EF4-FFF2-40B4-BE49-F238E27FC236}">
                <a16:creationId xmlns:a16="http://schemas.microsoft.com/office/drawing/2014/main" id="{8EFF4BBC-BC65-BDC0-68E3-07567D7C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5" y="1018206"/>
            <a:ext cx="648609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PE" sz="1100" dirty="0">
                <a:solidFill>
                  <a:schemeClr val="bg1"/>
                </a:solidFill>
                <a:latin typeface="PT Sans" panose="020B0503020203020204" pitchFamily="34" charset="0"/>
              </a:rPr>
              <a:t>S</a:t>
            </a: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 aplicó un modelo de Machine </a:t>
            </a:r>
            <a:r>
              <a:rPr kumimoji="0" lang="es-ES" altLang="es-PE" sz="11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Learning</a:t>
            </a: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para predecir el número total de períodos en los que un estudiante se matriculará en base a diversas características demográficas y académicas. El modelo implementado es una red neuronal profunda utilizando </a:t>
            </a:r>
            <a:r>
              <a:rPr kumimoji="0" lang="es-ES" altLang="es-PE" sz="11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TensorFlow</a:t>
            </a:r>
            <a:endParaRPr kumimoji="0" lang="es-PE" altLang="es-PE" sz="11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31" name="Google Shape;3238;p45">
            <a:extLst>
              <a:ext uri="{FF2B5EF4-FFF2-40B4-BE49-F238E27FC236}">
                <a16:creationId xmlns:a16="http://schemas.microsoft.com/office/drawing/2014/main" id="{B9AF7D28-1B33-E1FE-A20D-1744ABE9864C}"/>
              </a:ext>
            </a:extLst>
          </p:cNvPr>
          <p:cNvSpPr/>
          <p:nvPr/>
        </p:nvSpPr>
        <p:spPr>
          <a:xfrm>
            <a:off x="207720" y="1696171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3.1 Preparación de Datos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3A571AA-927C-88F6-6F8C-EAE14E18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0" y="2236573"/>
            <a:ext cx="5117682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El conjunto de datos se procesó siguiendo los siguientes pasos: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Limpieza de datos: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Se eliminaron las filas con valores faltantes en las columnas DOMICILIO_DIST y NACIMIENTO_DIST.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Transformación de variables categóricas: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Utilizamos el método de </a:t>
            </a:r>
            <a:r>
              <a:rPr kumimoji="0" lang="es-PE" altLang="es-PE" sz="11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one-hot</a:t>
            </a:r>
            <a:r>
              <a:rPr kumimoji="0" lang="es-PE" altLang="es-PE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PE" altLang="es-PE" sz="11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encoding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para convertir variables categóricas como SEXO, MODALIDAD y ESPECIALIDAD en variables numéricas.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Escalado de características: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Se empleó el escalador </a:t>
            </a:r>
            <a:r>
              <a:rPr kumimoji="0" lang="es-PE" altLang="es-PE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StandardScaler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para asegurar que las variables numéricas estuvieran en la misma escala, facilitando el entrenamiento del modelo.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36961BD-97BF-C3B0-0F89-30E068707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30" y="1572579"/>
            <a:ext cx="3483391" cy="176181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A67EB0E4-4E91-250F-5099-B57763C3D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72" y="3431353"/>
            <a:ext cx="2843705" cy="9830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Machine </a:t>
            </a:r>
            <a:r>
              <a:rPr lang="en" dirty="0">
                <a:solidFill>
                  <a:schemeClr val="accent2"/>
                </a:solidFill>
              </a:rPr>
              <a:t>Learning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238;p45">
            <a:extLst>
              <a:ext uri="{FF2B5EF4-FFF2-40B4-BE49-F238E27FC236}">
                <a16:creationId xmlns:a16="http://schemas.microsoft.com/office/drawing/2014/main" id="{B9AF7D28-1B33-E1FE-A20D-1744ABE9864C}"/>
              </a:ext>
            </a:extLst>
          </p:cNvPr>
          <p:cNvSpPr/>
          <p:nvPr/>
        </p:nvSpPr>
        <p:spPr>
          <a:xfrm>
            <a:off x="564559" y="1019664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3.2 Arquitectura del Modelo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3A571AA-927C-88F6-6F8C-EAE14E18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9" y="1521009"/>
            <a:ext cx="511768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El modelo de red neuronal profunda fue diseñado con las siguientes capas: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Capa de entrada: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128 neuronas con activación </a:t>
            </a:r>
            <a:r>
              <a:rPr lang="es-ES" sz="1100" dirty="0" err="1">
                <a:solidFill>
                  <a:schemeClr val="bg1"/>
                </a:solidFill>
                <a:latin typeface="PT Sans" panose="020B0503020203020204" pitchFamily="34" charset="0"/>
              </a:rPr>
              <a:t>ReLU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Capas intermedias: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Dos capas ocultas de 64 y 32 neuronas, respectivamente, ambas con activación </a:t>
            </a:r>
            <a:r>
              <a:rPr lang="es-ES" sz="1100" dirty="0" err="1">
                <a:solidFill>
                  <a:schemeClr val="bg1"/>
                </a:solidFill>
                <a:latin typeface="PT Sans" panose="020B0503020203020204" pitchFamily="34" charset="0"/>
              </a:rPr>
              <a:t>ReLU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Capa de salida: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1 neurona para predecir el número total de períodos matriculados.</a:t>
            </a:r>
          </a:p>
          <a:p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El modelo fue compilado usando el optimizador </a:t>
            </a:r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Adam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y la función de pérdida de </a:t>
            </a:r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error cuadrático medio (MSE)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82E029-7A91-A3E0-5FA3-3C77C21E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71" y="2896917"/>
            <a:ext cx="6945787" cy="19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2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Machine </a:t>
            </a:r>
            <a:r>
              <a:rPr lang="en" dirty="0">
                <a:solidFill>
                  <a:schemeClr val="accent2"/>
                </a:solidFill>
              </a:rPr>
              <a:t>Learning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238;p45">
            <a:extLst>
              <a:ext uri="{FF2B5EF4-FFF2-40B4-BE49-F238E27FC236}">
                <a16:creationId xmlns:a16="http://schemas.microsoft.com/office/drawing/2014/main" id="{B9AF7D28-1B33-E1FE-A20D-1744ABE9864C}"/>
              </a:ext>
            </a:extLst>
          </p:cNvPr>
          <p:cNvSpPr/>
          <p:nvPr/>
        </p:nvSpPr>
        <p:spPr>
          <a:xfrm>
            <a:off x="564559" y="1019664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3.3 Arquitectura del Modelo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570B-AE91-F502-DA0A-7F64B9FC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9" y="1574870"/>
            <a:ext cx="496756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El modelo se entrenó con un conjunto de datos de entrenamiento y se validó con un conjunto de prueba. Los parámetros principales del entrenamiento fueron: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Épocas: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Tamaño de lote (</a:t>
            </a:r>
            <a:r>
              <a:rPr kumimoji="0" lang="es-PE" altLang="es-PE" sz="11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batch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PE" altLang="es-PE" sz="11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size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):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Conjunto de prueba: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20% de los datos totales.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Después del entrenamiento, el modelo alcanzó una pérdida de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MSE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de 2.008 en el conjunto de prueba, indicando que las predicciones se acercan razonablemente bien a los valores reales.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89C32E-1BC9-8F59-6FD1-473A3DB8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4" y="3190697"/>
            <a:ext cx="4925236" cy="12028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3767150-7BAC-995B-5199-DF6F6B74B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484" y="1449132"/>
            <a:ext cx="3412274" cy="174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Machine </a:t>
            </a:r>
            <a:r>
              <a:rPr lang="en" dirty="0">
                <a:solidFill>
                  <a:schemeClr val="accent2"/>
                </a:solidFill>
              </a:rPr>
              <a:t>Learning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" name="Google Shape;3238;p45">
            <a:extLst>
              <a:ext uri="{FF2B5EF4-FFF2-40B4-BE49-F238E27FC236}">
                <a16:creationId xmlns:a16="http://schemas.microsoft.com/office/drawing/2014/main" id="{B9AF7D28-1B33-E1FE-A20D-1744ABE9864C}"/>
              </a:ext>
            </a:extLst>
          </p:cNvPr>
          <p:cNvSpPr/>
          <p:nvPr/>
        </p:nvSpPr>
        <p:spPr>
          <a:xfrm>
            <a:off x="564559" y="1019664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3.4 Resultados de la Evaluación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4AACF-6BDF-99AD-FE6A-DA194EB96744}"/>
              </a:ext>
            </a:extLst>
          </p:cNvPr>
          <p:cNvSpPr txBox="1"/>
          <p:nvPr/>
        </p:nvSpPr>
        <p:spPr>
          <a:xfrm>
            <a:off x="529929" y="1419564"/>
            <a:ext cx="44335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Para evaluar el rendimiento del modelo, se compararon las predicciones con los valores reales de períodos matriculados: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90C19A-78D3-EA68-7F2A-BA5479DF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0" y="2522048"/>
            <a:ext cx="3927323" cy="26213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4D72DB-1C47-A395-2738-0EF476A20048}"/>
              </a:ext>
            </a:extLst>
          </p:cNvPr>
          <p:cNvSpPr txBox="1"/>
          <p:nvPr/>
        </p:nvSpPr>
        <p:spPr>
          <a:xfrm>
            <a:off x="377523" y="1782620"/>
            <a:ext cx="44335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Gráfico de dispersión: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Se generó un gráfico que muestra la relación entre los valores reales y los predichos, con una línea de igualdad que ilustra el ajuste del modelo.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739902-E13A-AF33-2B98-AA0AA965CFCA}"/>
              </a:ext>
            </a:extLst>
          </p:cNvPr>
          <p:cNvSpPr txBox="1"/>
          <p:nvPr/>
        </p:nvSpPr>
        <p:spPr>
          <a:xfrm>
            <a:off x="4710461" y="1752607"/>
            <a:ext cx="44335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Algunos valores concretos: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El análisis de las diferencias entre las predicciones y los valores reales permitió observar que, aunque el modelo sigue una tendencia precisa, existen algunas desviaciones.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F98007-04AF-FD49-1F0C-3F1B55579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64" y="2855091"/>
            <a:ext cx="3368332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Machine </a:t>
            </a:r>
            <a:r>
              <a:rPr lang="en" dirty="0">
                <a:solidFill>
                  <a:schemeClr val="accent2"/>
                </a:solidFill>
              </a:rPr>
              <a:t>Learning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" name="Google Shape;3238;p45">
            <a:extLst>
              <a:ext uri="{FF2B5EF4-FFF2-40B4-BE49-F238E27FC236}">
                <a16:creationId xmlns:a16="http://schemas.microsoft.com/office/drawing/2014/main" id="{B9AF7D28-1B33-E1FE-A20D-1744ABE9864C}"/>
              </a:ext>
            </a:extLst>
          </p:cNvPr>
          <p:cNvSpPr/>
          <p:nvPr/>
        </p:nvSpPr>
        <p:spPr>
          <a:xfrm>
            <a:off x="564559" y="1019664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3.5 Ejemplo de aplicación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4AACF-6BDF-99AD-FE6A-DA194EB96744}"/>
              </a:ext>
            </a:extLst>
          </p:cNvPr>
          <p:cNvSpPr txBox="1"/>
          <p:nvPr/>
        </p:nvSpPr>
        <p:spPr>
          <a:xfrm>
            <a:off x="1211766" y="1426640"/>
            <a:ext cx="36624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Para ilustrar cómo se puede aplicar el modelo, se utilizó un ejemplo de un estudiante con las siguientes características: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Años en la UNI: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4 años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Edad de ingreso: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20 años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Edad actual: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23 años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Distancia de la UNI al lugar de nacimiento: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8007 metros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Distancia del Domicilio a la UNI: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8007 metros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Sexo: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Masculino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Modalidad: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Ordinario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Especialidad: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Química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Ciclo relativo: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7</a:t>
            </a:r>
          </a:p>
          <a:p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Número de períodos matriculados hasta el registro:</a:t>
            </a:r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 8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r>
              <a:rPr lang="es-ES" sz="1100" dirty="0">
                <a:solidFill>
                  <a:schemeClr val="bg1"/>
                </a:solidFill>
                <a:latin typeface="PT Sans" panose="020B0503020203020204" pitchFamily="34" charset="0"/>
              </a:rPr>
              <a:t>Tras aplicar el modelo, se predijo que este estudiante se matriculará en un </a:t>
            </a:r>
            <a:r>
              <a:rPr lang="es-ES" sz="1100" b="1" dirty="0">
                <a:solidFill>
                  <a:schemeClr val="bg1"/>
                </a:solidFill>
                <a:latin typeface="PT Sans" panose="020B0503020203020204" pitchFamily="34" charset="0"/>
              </a:rPr>
              <a:t>total de 13 períodos.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417585-E495-BF84-CA06-CD002934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10" y="3668357"/>
            <a:ext cx="4068990" cy="1397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29A7A3-2497-B7D8-B015-5DE65349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677" y="1213225"/>
            <a:ext cx="3969618" cy="2339709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497B5F9-3701-B7FB-1260-3D65FA23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1" y="2049835"/>
            <a:ext cx="1034276" cy="13031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1122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1041803" y="488874"/>
            <a:ext cx="41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4537" name="Google Shape;4537;p68"/>
          <p:cNvSpPr txBox="1">
            <a:spLocks noGrp="1"/>
          </p:cNvSpPr>
          <p:nvPr>
            <p:ph type="subTitle" idx="1"/>
          </p:nvPr>
        </p:nvSpPr>
        <p:spPr>
          <a:xfrm>
            <a:off x="631864" y="783966"/>
            <a:ext cx="7134409" cy="3401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100" dirty="0"/>
              <a:t> La combinación de </a:t>
            </a:r>
            <a:r>
              <a:rPr lang="es-ES" sz="1100" dirty="0" err="1"/>
              <a:t>Power</a:t>
            </a:r>
            <a:r>
              <a:rPr lang="es-ES" sz="1100" dirty="0"/>
              <a:t> BI, ArcGIS y machine </a:t>
            </a:r>
            <a:r>
              <a:rPr lang="es-ES" sz="1100" dirty="0" err="1"/>
              <a:t>learning</a:t>
            </a:r>
            <a:r>
              <a:rPr lang="es-ES" sz="1100" dirty="0"/>
              <a:t> proporcionó una comprensión multidimensional del rendimiento académico en la Universidad Nacional de Ingeniería (UNI). </a:t>
            </a:r>
            <a:r>
              <a:rPr lang="es-ES" sz="1100" dirty="0" err="1"/>
              <a:t>Power</a:t>
            </a:r>
            <a:r>
              <a:rPr lang="es-ES" sz="1100" dirty="0"/>
              <a:t> BI permitió analizar y visualizar patrones en la duración de los estudios, ArcGIS ofreció una visión de las características geográficas de los estudiantes, y el modelo predictivo brindó herramientas para anticipar el comportamiento futuro de matrícula. Juntas, estas herramientas ofrecieron una visión integral de los factores que afectan el desempeño estudiantil.</a:t>
            </a: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100" dirty="0"/>
              <a:t>El análisis en ArcGIS reveló que la mayoría de los estudiantes migrantes provienen de departamentos lejanos como Áncash y Junín, mientras que áreas más cercanas tienen menor representación. Esta información es relevante al relacionarla con las distancias consideradas en el modelo de machine </a:t>
            </a:r>
            <a:r>
              <a:rPr lang="es-ES" sz="1100" dirty="0" err="1"/>
              <a:t>learning</a:t>
            </a:r>
            <a:r>
              <a:rPr lang="es-ES" sz="1100" dirty="0"/>
              <a:t>, como la distancia entre el domicilio y la universidad. Los resultados del modelo indicaron que estas distancias pueden influir en el número total de períodos matriculados</a:t>
            </a:r>
          </a:p>
          <a:p>
            <a:pPr marL="4572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100" dirty="0"/>
              <a:t>El análisis mostró variaciones significativas en el rendimiento académico entre facultades y grupos de edad. El modelo predictivo logró predecir de manera efectiva el número total de períodos en los que un estudiante se matriculará</a:t>
            </a:r>
            <a:endParaRPr lang="en-US" sz="1100" dirty="0"/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4" name="Google Shape;4894;p71"/>
          <p:cNvGrpSpPr/>
          <p:nvPr/>
        </p:nvGrpSpPr>
        <p:grpSpPr>
          <a:xfrm>
            <a:off x="5105991" y="3315279"/>
            <a:ext cx="1105976" cy="133969"/>
            <a:chOff x="8183182" y="663852"/>
            <a:chExt cx="1475028" cy="178673"/>
          </a:xfrm>
        </p:grpSpPr>
        <p:grpSp>
          <p:nvGrpSpPr>
            <p:cNvPr id="4895" name="Google Shape;4895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896" name="Google Shape;4896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6" name="Google Shape;4906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07" name="Google Shape;4907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7" name="Google Shape;4917;p71"/>
          <p:cNvGrpSpPr/>
          <p:nvPr/>
        </p:nvGrpSpPr>
        <p:grpSpPr>
          <a:xfrm flipH="1">
            <a:off x="2672740" y="4245808"/>
            <a:ext cx="883262" cy="242091"/>
            <a:chOff x="2300350" y="2601250"/>
            <a:chExt cx="2275275" cy="623625"/>
          </a:xfrm>
        </p:grpSpPr>
        <p:sp>
          <p:nvSpPr>
            <p:cNvPr id="4918" name="Google Shape;4918;p7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7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7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7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7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7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4" name="Google Shape;4924;p71"/>
          <p:cNvGrpSpPr/>
          <p:nvPr/>
        </p:nvGrpSpPr>
        <p:grpSpPr>
          <a:xfrm rot="5400000">
            <a:off x="6653150" y="3937900"/>
            <a:ext cx="98902" cy="553090"/>
            <a:chOff x="4898850" y="4820550"/>
            <a:chExt cx="98902" cy="553090"/>
          </a:xfrm>
        </p:grpSpPr>
        <p:sp>
          <p:nvSpPr>
            <p:cNvPr id="4925" name="Google Shape;4925;p7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7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7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7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7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0" name="Google Shape;4930;p71"/>
          <p:cNvGrpSpPr/>
          <p:nvPr/>
        </p:nvGrpSpPr>
        <p:grpSpPr>
          <a:xfrm>
            <a:off x="8280316" y="926055"/>
            <a:ext cx="1105976" cy="133969"/>
            <a:chOff x="8183182" y="663852"/>
            <a:chExt cx="1475028" cy="178673"/>
          </a:xfrm>
        </p:grpSpPr>
        <p:grpSp>
          <p:nvGrpSpPr>
            <p:cNvPr id="4931" name="Google Shape;4931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32" name="Google Shape;4932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2" name="Google Shape;4942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43" name="Google Shape;4943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53" name="Google Shape;4953;p71"/>
          <p:cNvGrpSpPr/>
          <p:nvPr/>
        </p:nvGrpSpPr>
        <p:grpSpPr>
          <a:xfrm rot="5400000" flipH="1">
            <a:off x="7989265" y="2892346"/>
            <a:ext cx="883262" cy="242091"/>
            <a:chOff x="2300350" y="2601250"/>
            <a:chExt cx="2275275" cy="623625"/>
          </a:xfrm>
        </p:grpSpPr>
        <p:sp>
          <p:nvSpPr>
            <p:cNvPr id="4954" name="Google Shape;4954;p7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7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7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7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9" name="Google Shape;4579;p69"/>
          <p:cNvSpPr txBox="1">
            <a:spLocks noGrp="1"/>
          </p:cNvSpPr>
          <p:nvPr>
            <p:ph type="title"/>
          </p:nvPr>
        </p:nvSpPr>
        <p:spPr>
          <a:xfrm>
            <a:off x="2335650" y="1988561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Gracias!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35"/>
          <p:cNvSpPr/>
          <p:nvPr/>
        </p:nvSpPr>
        <p:spPr>
          <a:xfrm>
            <a:off x="3407700" y="3526784"/>
            <a:ext cx="2360400" cy="4576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6"/>
            <a:ext cx="2360400" cy="4576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457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484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TABLA DE  </a:t>
            </a:r>
            <a:r>
              <a:rPr lang="en" sz="3200" dirty="0">
                <a:solidFill>
                  <a:schemeClr val="accent2"/>
                </a:solidFill>
              </a:rPr>
              <a:t>CONTEN</a:t>
            </a:r>
            <a:r>
              <a:rPr lang="en" dirty="0">
                <a:solidFill>
                  <a:schemeClr val="accent2"/>
                </a:solidFill>
              </a:rPr>
              <a:t>IDOS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del Proyecto</a:t>
            </a: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382586" y="1987490"/>
            <a:ext cx="2416694" cy="324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en Power BI y ArcGIS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ML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3471150" y="3604878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3471150" y="295243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Objetivo del Proyecto</a:t>
            </a: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3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Objetivo del </a:t>
            </a:r>
            <a:r>
              <a:rPr lang="en" dirty="0">
                <a:solidFill>
                  <a:schemeClr val="accent2"/>
                </a:solidFill>
              </a:rPr>
              <a:t>Proyecto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52" name="Google Shape;2952;p39"/>
          <p:cNvSpPr txBox="1"/>
          <p:nvPr/>
        </p:nvSpPr>
        <p:spPr>
          <a:xfrm>
            <a:off x="334131" y="1349259"/>
            <a:ext cx="7647588" cy="332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El objetivo de este proyecto es analizar el rendimiento académico de los estudiantes de la Universidad Nacional de Ingeniería (UNI) utilizando tres enfoques complementarios: análisis visual con </a:t>
            </a:r>
            <a:r>
              <a:rPr lang="es-ES" dirty="0" err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Power</a:t>
            </a: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BI, mapa de ArcGIS y modelado predictivo con machine </a:t>
            </a:r>
            <a:r>
              <a:rPr lang="es-ES" dirty="0" err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learning</a:t>
            </a: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. El propósito es obtener una comprensión integral del desempeño estudiantil, identificar patrones y tendencias, y predecir el número total de períodos en los que un estudiante se matriculará en la universidad.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Datos Utilizados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La base de datos proviene de: </a:t>
            </a: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https://www.datosabiertos.gob.pe/dataset/alumnos-matriculados-en-la-universidad-nacional-de-ingenier%C3%ADa-uni</a:t>
            </a:r>
            <a:endParaRPr lang="es-E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Los archivos CSV, utilizados (limpiados, filtrados y con columnas adicionales), se encuentran en: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https://github.com/Garry-Minhuey/Proyecto_Datos_Abiertos</a:t>
            </a:r>
            <a:endParaRPr lang="es-E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Para este análisis, se han considerado los alumnos matriculados desde el </a:t>
            </a:r>
            <a:r>
              <a:rPr lang="es-ES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2016-I</a:t>
            </a: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hasta </a:t>
            </a:r>
            <a:r>
              <a:rPr lang="es-ES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2019-II</a:t>
            </a:r>
            <a:r>
              <a:rPr lang="es-E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. Este período se seleccionó bajo la premisa de que los estudiantes de estos años deberían haber tenido tiempo suficiente para completar sus estudios.</a:t>
            </a:r>
            <a:endParaRPr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62" name="Google Shape;2962;p39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9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9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9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39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2971" name="Google Shape;2971;p39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3" name="Google Shape;2973;p39"/>
          <p:cNvGrpSpPr/>
          <p:nvPr/>
        </p:nvGrpSpPr>
        <p:grpSpPr>
          <a:xfrm rot="5400000">
            <a:off x="1486975" y="799800"/>
            <a:ext cx="98902" cy="553090"/>
            <a:chOff x="4898850" y="4820550"/>
            <a:chExt cx="98902" cy="553090"/>
          </a:xfrm>
        </p:grpSpPr>
        <p:sp>
          <p:nvSpPr>
            <p:cNvPr id="2974" name="Google Shape;2974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9" name="Google Shape;2979;p39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/>
          <p:nvPr/>
        </p:nvSpPr>
        <p:spPr>
          <a:xfrm>
            <a:off x="713100" y="3586961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610165" y="2393660"/>
            <a:ext cx="7724270" cy="1110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en </a:t>
            </a:r>
            <a:r>
              <a:rPr lang="en" dirty="0">
                <a:solidFill>
                  <a:schemeClr val="accent2"/>
                </a:solidFill>
              </a:rPr>
              <a:t>POWER BI </a:t>
            </a:r>
            <a:r>
              <a:rPr lang="en" dirty="0"/>
              <a:t>y </a:t>
            </a:r>
            <a:r>
              <a:rPr lang="en" dirty="0">
                <a:solidFill>
                  <a:schemeClr val="accent2"/>
                </a:solidFill>
              </a:rPr>
              <a:t>ArcGIS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Análisis en POWER BI y ArcGIS</a:t>
            </a:r>
            <a:endParaRPr dirty="0"/>
          </a:p>
        </p:txBody>
      </p:sp>
      <p:sp>
        <p:nvSpPr>
          <p:cNvPr id="3238" name="Google Shape;3238;p45"/>
          <p:cNvSpPr/>
          <p:nvPr/>
        </p:nvSpPr>
        <p:spPr>
          <a:xfrm>
            <a:off x="426070" y="1184170"/>
            <a:ext cx="5171842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2.1. Gráfico de Columnas Apiladas (</a:t>
            </a:r>
            <a:r>
              <a:rPr lang="es-PE" sz="18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Power</a:t>
            </a: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BI) 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57" name="Google Shape;3257;p45"/>
          <p:cNvSpPr/>
          <p:nvPr/>
        </p:nvSpPr>
        <p:spPr>
          <a:xfrm>
            <a:off x="4452089" y="1856231"/>
            <a:ext cx="4528360" cy="271266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7C3AA1-BA09-467F-59B0-4141CDC7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46" y="1852523"/>
            <a:ext cx="359324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Descripción: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Este gráfico muestra el promedio de períodos matriculados por facultad.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Eje X: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Facultad.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Eje Y: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Promedio del número de periodos matriculados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Observaciones: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La facultad con el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mayor promedio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de períodos matriculados es la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Facultad de Arquitectura, Urbanismo y Artes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, con un promedio de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11.61 períodos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En contraste, la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Facultad de Ingeniería Civil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tiene el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promedio más bajo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, con </a:t>
            </a: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10.47 períodos matriculados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Objetivo: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Este gráfico permite identificar variaciones entre facultades, lo que puede sugerir diferencias en la estructura académica o en el rendimiento de los estudiantes.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08C87A-0E60-280C-A814-3680935E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60602"/>
            <a:ext cx="4268050" cy="14837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45"/>
          <p:cNvSpPr/>
          <p:nvPr/>
        </p:nvSpPr>
        <p:spPr>
          <a:xfrm>
            <a:off x="426070" y="1184170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2.2. Gráfico de Dispersión (</a:t>
            </a:r>
            <a:r>
              <a:rPr lang="es-PE" sz="18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Power</a:t>
            </a: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BI) 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57" name="Google Shape;3257;p45"/>
          <p:cNvSpPr/>
          <p:nvPr/>
        </p:nvSpPr>
        <p:spPr>
          <a:xfrm>
            <a:off x="4562856" y="1856231"/>
            <a:ext cx="4484500" cy="271266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7C3AA1-BA09-467F-59B0-4141CDC7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46" y="1598610"/>
            <a:ext cx="3593243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Descripción: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Este gráfico explora la relación entre la edad de ingreso de los estudiantes y el ciclo relativo máximo alcanzado.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Eje X: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Edad de ingreso.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Eje Y: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Recuento del ciclo máximo alcanzado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Observaciones: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Se observa que el </a:t>
            </a:r>
            <a:r>
              <a:rPr kumimoji="0" lang="es-ES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ciclo relativo máximo de 11 </a:t>
            </a: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 generalmente alcanzado por estudiantes que ingresaron a la universidad </a:t>
            </a:r>
            <a:r>
              <a:rPr kumimoji="0" lang="es-ES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con edades comprendidas entre los 16 y 25 años.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Esto sugiere que los estudiantes más jóvenes tienden a alcanzar un mayor progreso académico en términos de ciclos completados.</a:t>
            </a:r>
            <a:endParaRPr kumimoji="0" lang="es-PE" altLang="es-PE" sz="11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Objetivo: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Investigar si la edad de ingreso tiene alguna influencia en el ciclo máximo alcanzado. Este análisis ayuda a comprender si la edad afecta la rapidez o el éxito en completar los ciclos académicos.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3629D6-20E9-02BE-C35A-DC542A3F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350" y="2278714"/>
            <a:ext cx="4065240" cy="1660357"/>
          </a:xfrm>
          <a:prstGeom prst="rect">
            <a:avLst/>
          </a:prstGeom>
        </p:spPr>
      </p:pic>
      <p:sp>
        <p:nvSpPr>
          <p:cNvPr id="11" name="Google Shape;3237;p45">
            <a:extLst>
              <a:ext uri="{FF2B5EF4-FFF2-40B4-BE49-F238E27FC236}">
                <a16:creationId xmlns:a16="http://schemas.microsoft.com/office/drawing/2014/main" id="{1D93E3EA-16C0-5757-5C78-41E2CDD7E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8" y="539750"/>
            <a:ext cx="7718425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Análisis en POWER BI y ArcGIS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8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45"/>
          <p:cNvSpPr/>
          <p:nvPr/>
        </p:nvSpPr>
        <p:spPr>
          <a:xfrm>
            <a:off x="426070" y="1184170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2.3. Gráfico Circular (</a:t>
            </a:r>
            <a:r>
              <a:rPr lang="es-PE" sz="18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Power</a:t>
            </a: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BI) 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57" name="Google Shape;3257;p45"/>
          <p:cNvSpPr/>
          <p:nvPr/>
        </p:nvSpPr>
        <p:spPr>
          <a:xfrm>
            <a:off x="4452089" y="1856231"/>
            <a:ext cx="4268165" cy="271266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7C3AA1-BA09-467F-59B0-4141CDC7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46" y="1598610"/>
            <a:ext cx="3593243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Descripción: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Este gráfico circular ilustra la proporción de estudiantes exitosos frente a los no exitosos.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PE" sz="1100" dirty="0">
                <a:solidFill>
                  <a:schemeClr val="bg1"/>
                </a:solidFill>
                <a:latin typeface="PT Sans" panose="020B0503020203020204" pitchFamily="34" charset="0"/>
              </a:rPr>
              <a:t>Valores:	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Alumnos Exitosos: Estudiantes con ciclo relativo máximo igual a 10 u 11 y con 10 períodos matriculados.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Alumnos No Exitosos: Estudiantes que no cumplen con las condiciones de éxito.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Observaciones: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Los </a:t>
            </a:r>
            <a:r>
              <a:rPr kumimoji="0" lang="es-ES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alumnos exitosos 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representan solo el </a:t>
            </a:r>
            <a:r>
              <a:rPr kumimoji="0" lang="es-ES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18.82%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del total de estudiantes, lo que indica que </a:t>
            </a:r>
            <a:r>
              <a:rPr kumimoji="0" lang="es-ES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una minoría logra completar los períodos matriculados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dentro de los ciclos considerados exitosos.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Objetivo: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Este gráfico resalta visualmente la proporción de éxito estudiantil en la universidad, lo que puede ayudar a identificar posibles áreas de mejora en términos de apoyo académico o estructural.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FF0B1C-5048-0183-BFA6-4A25C510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69" y="2299250"/>
            <a:ext cx="3589331" cy="1714649"/>
          </a:xfrm>
          <a:prstGeom prst="rect">
            <a:avLst/>
          </a:prstGeom>
        </p:spPr>
      </p:pic>
      <p:sp>
        <p:nvSpPr>
          <p:cNvPr id="7" name="Google Shape;3237;p45">
            <a:extLst>
              <a:ext uri="{FF2B5EF4-FFF2-40B4-BE49-F238E27FC236}">
                <a16:creationId xmlns:a16="http://schemas.microsoft.com/office/drawing/2014/main" id="{ECFFB8CE-1135-D7DD-7FC8-AB3C2DA4688E}"/>
              </a:ext>
            </a:extLst>
          </p:cNvPr>
          <p:cNvSpPr txBox="1">
            <a:spLocks/>
          </p:cNvSpPr>
          <p:nvPr/>
        </p:nvSpPr>
        <p:spPr>
          <a:xfrm>
            <a:off x="865500" y="6918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s-ES" dirty="0"/>
              <a:t>2. Análisis en POWER BI y ArcGIS</a:t>
            </a:r>
          </a:p>
        </p:txBody>
      </p:sp>
    </p:spTree>
    <p:extLst>
      <p:ext uri="{BB962C8B-B14F-4D97-AF65-F5344CB8AC3E}">
        <p14:creationId xmlns:p14="http://schemas.microsoft.com/office/powerpoint/2010/main" val="10538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45"/>
          <p:cNvSpPr/>
          <p:nvPr/>
        </p:nvSpPr>
        <p:spPr>
          <a:xfrm>
            <a:off x="426070" y="1184170"/>
            <a:ext cx="436428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2.4. Gráfico de Áreas (</a:t>
            </a:r>
            <a:r>
              <a:rPr lang="es-PE" sz="18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Power</a:t>
            </a:r>
            <a:r>
              <a:rPr lang="es-PE"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BI)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241" name="Google Shape;3241;p45"/>
          <p:cNvGrpSpPr/>
          <p:nvPr/>
        </p:nvGrpSpPr>
        <p:grpSpPr>
          <a:xfrm>
            <a:off x="6889993" y="1327125"/>
            <a:ext cx="374907" cy="493800"/>
            <a:chOff x="3330525" y="4399275"/>
            <a:chExt cx="390650" cy="481850"/>
          </a:xfrm>
        </p:grpSpPr>
        <p:sp>
          <p:nvSpPr>
            <p:cNvPr id="3242" name="Google Shape;3242;p45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3" name="Google Shape;3243;p45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4" name="Google Shape;3244;p45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5" name="Google Shape;3245;p45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6" name="Google Shape;3246;p45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7" name="Google Shape;3247;p45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8" name="Google Shape;3248;p45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49" name="Google Shape;3249;p45"/>
          <p:cNvGrpSpPr/>
          <p:nvPr/>
        </p:nvGrpSpPr>
        <p:grpSpPr>
          <a:xfrm>
            <a:off x="5653034" y="1323468"/>
            <a:ext cx="370923" cy="496858"/>
            <a:chOff x="3938800" y="4399275"/>
            <a:chExt cx="359700" cy="481825"/>
          </a:xfrm>
        </p:grpSpPr>
        <p:sp>
          <p:nvSpPr>
            <p:cNvPr id="3250" name="Google Shape;3250;p45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1" name="Google Shape;3251;p45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2" name="Google Shape;3252;p45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3" name="Google Shape;3253;p45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4" name="Google Shape;3254;p45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57" name="Google Shape;3257;p45"/>
          <p:cNvSpPr/>
          <p:nvPr/>
        </p:nvSpPr>
        <p:spPr>
          <a:xfrm>
            <a:off x="4790350" y="1856231"/>
            <a:ext cx="3423900" cy="2712669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7C3AA1-BA09-467F-59B0-4141CDC7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46" y="1598611"/>
            <a:ext cx="3593243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Descripción: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Este gráfico de áreas muestra la evolución del promedio de períodos matriculados a lo largo de los años, desglosado por sexo.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Eje X: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Año de período de ingreso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Eje Y: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s-PE" altLang="es-PE" sz="1100" dirty="0">
                <a:solidFill>
                  <a:schemeClr val="bg1"/>
                </a:solidFill>
                <a:latin typeface="PT Sans" panose="020B0503020203020204" pitchFamily="34" charset="0"/>
              </a:rPr>
              <a:t>Promedio de numero de periodos matriculados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Leyenda:</a:t>
            </a:r>
            <a:r>
              <a:rPr kumimoji="0" lang="es-PE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Sexo</a:t>
            </a:r>
            <a:endParaRPr kumimoji="0" lang="es-PE" altLang="es-PE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Observaciones: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Se observa que el área correspondiente al </a:t>
            </a:r>
            <a:r>
              <a:rPr kumimoji="0" lang="es-ES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sexo femenino</a:t>
            </a: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está </a:t>
            </a:r>
            <a:r>
              <a:rPr kumimoji="0" lang="es-ES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por encima del masculino</a:t>
            </a:r>
            <a:r>
              <a:rPr kumimoji="0" lang="es-ES" altLang="es-PE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, lo que indica que las mujeres tienden a matricularse en un mayor número de períodos en promedio.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Objetivo:</a:t>
            </a:r>
            <a:r>
              <a:rPr kumimoji="0" lang="es-PE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</a:t>
            </a:r>
            <a:r>
              <a:rPr kumimoji="0" lang="es-ES" altLang="es-P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 Analizar cómo ha evolucionado el promedio de períodos matriculados a lo largo del tiempo y si existen diferencias significativas entre hombres y mujeres. Este análisis puede arrojar luz sobre posibles diferencias en el rendimiento académico según el género.</a:t>
            </a:r>
            <a:endParaRPr kumimoji="0" lang="es-PE" altLang="es-P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8104B-0D9E-F1E2-E583-49063CD33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05" y="2088517"/>
            <a:ext cx="2872989" cy="2248095"/>
          </a:xfrm>
          <a:prstGeom prst="rect">
            <a:avLst/>
          </a:prstGeom>
        </p:spPr>
      </p:pic>
      <p:sp>
        <p:nvSpPr>
          <p:cNvPr id="7" name="Google Shape;3237;p45">
            <a:extLst>
              <a:ext uri="{FF2B5EF4-FFF2-40B4-BE49-F238E27FC236}">
                <a16:creationId xmlns:a16="http://schemas.microsoft.com/office/drawing/2014/main" id="{ADE7488B-6B0A-B497-7E12-276B26785620}"/>
              </a:ext>
            </a:extLst>
          </p:cNvPr>
          <p:cNvSpPr txBox="1">
            <a:spLocks/>
          </p:cNvSpPr>
          <p:nvPr/>
        </p:nvSpPr>
        <p:spPr>
          <a:xfrm>
            <a:off x="865500" y="6918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s-ES" dirty="0"/>
              <a:t>2. Análisis en POWER BI y ArcGIS</a:t>
            </a:r>
          </a:p>
        </p:txBody>
      </p:sp>
    </p:spTree>
    <p:extLst>
      <p:ext uri="{BB962C8B-B14F-4D97-AF65-F5344CB8AC3E}">
        <p14:creationId xmlns:p14="http://schemas.microsoft.com/office/powerpoint/2010/main" val="7585173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1611</Words>
  <Application>Microsoft Office PowerPoint</Application>
  <PresentationFormat>Presentación en pantalla (16:9)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Courier New</vt:lpstr>
      <vt:lpstr>Arial</vt:lpstr>
      <vt:lpstr>PT Sans</vt:lpstr>
      <vt:lpstr>Exo</vt:lpstr>
      <vt:lpstr>Data Center Business Plan by Slidesgo</vt:lpstr>
      <vt:lpstr>Análisis y Predicción del Rendimiento Académico  Un Enfoque Integrado con Power BI, ArcGIS y Machine Learning</vt:lpstr>
      <vt:lpstr>TABLA DE  CONTENIDOS</vt:lpstr>
      <vt:lpstr>Objetivo del Proyecto</vt:lpstr>
      <vt:lpstr>1. Objetivo del Proyecto</vt:lpstr>
      <vt:lpstr>Analisis en POWER BI y ArcGIS</vt:lpstr>
      <vt:lpstr>2. Análisis en POWER BI y ArcGIS</vt:lpstr>
      <vt:lpstr>2. Análisis en POWER BI y ArcGIS</vt:lpstr>
      <vt:lpstr>Presentación de PowerPoint</vt:lpstr>
      <vt:lpstr>Presentación de PowerPoint</vt:lpstr>
      <vt:lpstr>2. Análisis en POWER BI y ArcGIS</vt:lpstr>
      <vt:lpstr>Machine Learning</vt:lpstr>
      <vt:lpstr>3. Machine Learning</vt:lpstr>
      <vt:lpstr>3. Machine Learning</vt:lpstr>
      <vt:lpstr>3. Machine Learning</vt:lpstr>
      <vt:lpstr>3. Machine Learning</vt:lpstr>
      <vt:lpstr>3. Machine Learning</vt:lpstr>
      <vt:lpstr>Conclusiones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garry Minhuey espinoza</cp:lastModifiedBy>
  <cp:revision>3</cp:revision>
  <dcterms:modified xsi:type="dcterms:W3CDTF">2024-09-07T03:57:21Z</dcterms:modified>
</cp:coreProperties>
</file>