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SemiBold"/>
      <p:regular r:id="rId16"/>
      <p:bold r:id="rId17"/>
      <p:italic r:id="rId18"/>
      <p:boldItalic r:id="rId19"/>
    </p:embeddedFont>
    <p:embeddedFont>
      <p:font typeface="Caveat"/>
      <p:regular r:id="rId20"/>
      <p:bold r:id="rId21"/>
    </p:embeddedFont>
    <p:embeddedFont>
      <p:font typeface="Amatic SC"/>
      <p:regular r:id="rId22"/>
      <p:bold r:id="rId23"/>
    </p:embeddedFont>
    <p:embeddedFont>
      <p:font typeface="Montserrat"/>
      <p:regular r:id="rId24"/>
      <p:bold r:id="rId25"/>
      <p:italic r:id="rId26"/>
      <p:boldItalic r:id="rId27"/>
    </p:embeddedFont>
    <p:embeddedFont>
      <p:font typeface="Lato"/>
      <p:regular r:id="rId28"/>
      <p:bold r:id="rId29"/>
      <p:italic r:id="rId30"/>
      <p:boldItalic r:id="rId31"/>
    </p:embeddedFont>
    <p:embeddedFont>
      <p:font typeface="Comforta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veat-regular.fntdata"/><Relationship Id="rId22" Type="http://schemas.openxmlformats.org/officeDocument/2006/relationships/font" Target="fonts/AmaticSC-regular.fntdata"/><Relationship Id="rId21" Type="http://schemas.openxmlformats.org/officeDocument/2006/relationships/font" Target="fonts/Caveat-bold.fntdata"/><Relationship Id="rId24" Type="http://schemas.openxmlformats.org/officeDocument/2006/relationships/font" Target="fonts/Montserrat-regular.fntdata"/><Relationship Id="rId23"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Comfortaa-bold.fntdata"/><Relationship Id="rId10" Type="http://schemas.openxmlformats.org/officeDocument/2006/relationships/slide" Target="slides/slide5.xml"/><Relationship Id="rId32" Type="http://schemas.openxmlformats.org/officeDocument/2006/relationships/font" Target="fonts/Comfortaa-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SemiBold-bold.fntdata"/><Relationship Id="rId16" Type="http://schemas.openxmlformats.org/officeDocument/2006/relationships/font" Target="fonts/RalewaySemiBold-regular.fntdata"/><Relationship Id="rId19" Type="http://schemas.openxmlformats.org/officeDocument/2006/relationships/font" Target="fonts/RalewaySemiBold-boldItalic.fntdata"/><Relationship Id="rId18" Type="http://schemas.openxmlformats.org/officeDocument/2006/relationships/font" Target="fonts/Raleway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619fda981_0_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619fda981_0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619fda981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619fda981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cd49bdab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cd49bdab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619fda981_0_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619fda981_0_1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619fda981_0_1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619fda981_0_1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619fda981_0_1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619fda981_0_1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619fda981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619fda981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619fda981_0_1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619fda981_0_1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3cd49bdab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3cd49bdab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nvSpPr>
        <p:spPr>
          <a:xfrm>
            <a:off x="980750" y="588450"/>
            <a:ext cx="528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5" name="Google Shape;135;p13"/>
          <p:cNvSpPr txBox="1"/>
          <p:nvPr/>
        </p:nvSpPr>
        <p:spPr>
          <a:xfrm>
            <a:off x="337825" y="196150"/>
            <a:ext cx="58191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Comfortaa"/>
                <a:ea typeface="Comfortaa"/>
                <a:cs typeface="Comfortaa"/>
                <a:sym typeface="Comfortaa"/>
              </a:rPr>
              <a:t>Automatic Sun Tracking System</a:t>
            </a:r>
            <a:endParaRPr sz="2300">
              <a:solidFill>
                <a:schemeClr val="lt1"/>
              </a:solidFill>
              <a:latin typeface="Caveat"/>
              <a:ea typeface="Caveat"/>
              <a:cs typeface="Caveat"/>
              <a:sym typeface="Caveat"/>
            </a:endParaRPr>
          </a:p>
          <a:p>
            <a:pPr indent="0" lvl="0" marL="0" rtl="0" algn="l">
              <a:spcBef>
                <a:spcPts val="0"/>
              </a:spcBef>
              <a:spcAft>
                <a:spcPts val="0"/>
              </a:spcAft>
              <a:buNone/>
            </a:pPr>
            <a:r>
              <a:rPr lang="en" sz="1700">
                <a:solidFill>
                  <a:schemeClr val="lt1"/>
                </a:solidFill>
                <a:latin typeface="Caveat"/>
                <a:ea typeface="Caveat"/>
                <a:cs typeface="Caveat"/>
                <a:sym typeface="Caveat"/>
              </a:rPr>
              <a:t>                                                       </a:t>
            </a:r>
            <a:r>
              <a:rPr lang="en">
                <a:solidFill>
                  <a:schemeClr val="lt1"/>
                </a:solidFill>
                <a:latin typeface="Caveat"/>
                <a:ea typeface="Caveat"/>
                <a:cs typeface="Caveat"/>
                <a:sym typeface="Caveat"/>
              </a:rPr>
              <a:t>(Using Arduino UNO)</a:t>
            </a:r>
            <a:endParaRPr>
              <a:solidFill>
                <a:schemeClr val="lt1"/>
              </a:solidFill>
              <a:latin typeface="Caveat"/>
              <a:ea typeface="Caveat"/>
              <a:cs typeface="Caveat"/>
              <a:sym typeface="Caveat"/>
            </a:endParaRPr>
          </a:p>
          <a:p>
            <a:pPr indent="0" lvl="0" marL="0" rtl="0" algn="l">
              <a:spcBef>
                <a:spcPts val="0"/>
              </a:spcBef>
              <a:spcAft>
                <a:spcPts val="0"/>
              </a:spcAft>
              <a:buNone/>
            </a:pPr>
            <a:r>
              <a:t/>
            </a:r>
            <a:endParaRPr>
              <a:solidFill>
                <a:schemeClr val="dk1"/>
              </a:solidFill>
            </a:endParaRPr>
          </a:p>
        </p:txBody>
      </p:sp>
      <p:sp>
        <p:nvSpPr>
          <p:cNvPr id="136" name="Google Shape;136;p13"/>
          <p:cNvSpPr txBox="1"/>
          <p:nvPr/>
        </p:nvSpPr>
        <p:spPr>
          <a:xfrm>
            <a:off x="6418475" y="3857625"/>
            <a:ext cx="2452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Amatic SC"/>
                <a:ea typeface="Amatic SC"/>
                <a:cs typeface="Amatic SC"/>
                <a:sym typeface="Amatic SC"/>
              </a:rPr>
              <a:t>112007017 Prajwal Deshmukh</a:t>
            </a:r>
            <a:endParaRPr sz="1600">
              <a:solidFill>
                <a:schemeClr val="lt1"/>
              </a:solidFill>
              <a:latin typeface="Amatic SC"/>
              <a:ea typeface="Amatic SC"/>
              <a:cs typeface="Amatic SC"/>
              <a:sym typeface="Amatic SC"/>
            </a:endParaRPr>
          </a:p>
          <a:p>
            <a:pPr indent="0" lvl="0" marL="0" rtl="0" algn="l">
              <a:spcBef>
                <a:spcPts val="0"/>
              </a:spcBef>
              <a:spcAft>
                <a:spcPts val="0"/>
              </a:spcAft>
              <a:buNone/>
            </a:pPr>
            <a:r>
              <a:rPr lang="en" sz="1600">
                <a:solidFill>
                  <a:schemeClr val="lt1"/>
                </a:solidFill>
                <a:latin typeface="Amatic SC"/>
                <a:ea typeface="Amatic SC"/>
                <a:cs typeface="Amatic SC"/>
                <a:sym typeface="Amatic SC"/>
              </a:rPr>
              <a:t>112007018 Ram Dhalpe</a:t>
            </a:r>
            <a:endParaRPr sz="1600">
              <a:solidFill>
                <a:schemeClr val="lt1"/>
              </a:solidFill>
              <a:latin typeface="Amatic SC"/>
              <a:ea typeface="Amatic SC"/>
              <a:cs typeface="Amatic SC"/>
              <a:sym typeface="Amatic SC"/>
            </a:endParaRPr>
          </a:p>
          <a:p>
            <a:pPr indent="0" lvl="0" marL="0" rtl="0" algn="l">
              <a:spcBef>
                <a:spcPts val="0"/>
              </a:spcBef>
              <a:spcAft>
                <a:spcPts val="0"/>
              </a:spcAft>
              <a:buNone/>
            </a:pPr>
            <a:r>
              <a:rPr lang="en" sz="1600">
                <a:solidFill>
                  <a:schemeClr val="lt1"/>
                </a:solidFill>
                <a:latin typeface="Amatic SC"/>
                <a:ea typeface="Amatic SC"/>
                <a:cs typeface="Amatic SC"/>
                <a:sym typeface="Amatic SC"/>
              </a:rPr>
              <a:t>112007019 Mithil Dharmik</a:t>
            </a:r>
            <a:endParaRPr sz="1600">
              <a:solidFill>
                <a:schemeClr val="lt1"/>
              </a:solidFill>
              <a:latin typeface="Amatic SC"/>
              <a:ea typeface="Amatic SC"/>
              <a:cs typeface="Amatic SC"/>
              <a:sym typeface="Amatic SC"/>
            </a:endParaRPr>
          </a:p>
          <a:p>
            <a:pPr indent="0" lvl="0" marL="0" rtl="0" algn="l">
              <a:spcBef>
                <a:spcPts val="0"/>
              </a:spcBef>
              <a:spcAft>
                <a:spcPts val="0"/>
              </a:spcAft>
              <a:buNone/>
            </a:pPr>
            <a:r>
              <a:rPr lang="en" sz="1600">
                <a:solidFill>
                  <a:schemeClr val="lt1"/>
                </a:solidFill>
                <a:latin typeface="Amatic SC"/>
                <a:ea typeface="Amatic SC"/>
                <a:cs typeface="Amatic SC"/>
                <a:sym typeface="Amatic SC"/>
              </a:rPr>
              <a:t>112007020 Guruprasad Dhore</a:t>
            </a:r>
            <a:endParaRPr sz="1600">
              <a:solidFill>
                <a:schemeClr val="lt1"/>
              </a:solidFill>
              <a:latin typeface="Amatic SC"/>
              <a:ea typeface="Amatic SC"/>
              <a:cs typeface="Amatic SC"/>
              <a:sym typeface="Amatic S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2"/>
          <p:cNvPicPr preferRelativeResize="0"/>
          <p:nvPr/>
        </p:nvPicPr>
        <p:blipFill>
          <a:blip r:embed="rId3">
            <a:alphaModFix/>
          </a:blip>
          <a:stretch>
            <a:fillRect/>
          </a:stretch>
        </p:blipFill>
        <p:spPr>
          <a:xfrm>
            <a:off x="2148900" y="582275"/>
            <a:ext cx="5559425" cy="4186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idx="1" type="body"/>
          </p:nvPr>
        </p:nvSpPr>
        <p:spPr>
          <a:xfrm>
            <a:off x="1232125" y="501300"/>
            <a:ext cx="7038900" cy="20706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 sz="1400">
                <a:latin typeface="Raleway SemiBold"/>
                <a:ea typeface="Raleway SemiBold"/>
                <a:cs typeface="Raleway SemiBold"/>
                <a:sym typeface="Raleway SemiBold"/>
              </a:rPr>
              <a:t>Solar panels are becoming more popular day by day</a:t>
            </a:r>
            <a:r>
              <a:rPr lang="en" sz="1500">
                <a:latin typeface="Raleway SemiBold"/>
                <a:ea typeface="Raleway SemiBold"/>
                <a:cs typeface="Raleway SemiBold"/>
                <a:sym typeface="Raleway SemiBold"/>
              </a:rPr>
              <a:t>.</a:t>
            </a:r>
            <a:r>
              <a:rPr lang="en" sz="1400">
                <a:latin typeface="Raleway SemiBold"/>
                <a:ea typeface="Raleway SemiBold"/>
                <a:cs typeface="Raleway SemiBold"/>
                <a:sym typeface="Raleway SemiBold"/>
              </a:rPr>
              <a:t>The position of the Sun with respect to the solar panel is not fixed due to the rotation of the Earth. For an efficient usage of the solar energy, the Solar panels should absorb energy to a maximum extent.This can be done only if the panels are continuously placed towards the direction of the Sun. So, solar panel should continuously rotate in the direction of Sun. This article describes about circuit that rotates solar panel.</a:t>
            </a:r>
            <a:endParaRPr sz="1600">
              <a:latin typeface="Raleway SemiBold"/>
              <a:ea typeface="Raleway SemiBold"/>
              <a:cs typeface="Raleway SemiBold"/>
              <a:sym typeface="Raleway SemiBold"/>
            </a:endParaRPr>
          </a:p>
          <a:p>
            <a:pPr indent="0" lvl="0" marL="0" rtl="0" algn="l">
              <a:spcBef>
                <a:spcPts val="1200"/>
              </a:spcBef>
              <a:spcAft>
                <a:spcPts val="1200"/>
              </a:spcAft>
              <a:buNone/>
            </a:pPr>
            <a:r>
              <a:t/>
            </a:r>
            <a:endParaRPr/>
          </a:p>
        </p:txBody>
      </p:sp>
      <p:pic>
        <p:nvPicPr>
          <p:cNvPr id="142" name="Google Shape;142;p14"/>
          <p:cNvPicPr preferRelativeResize="0"/>
          <p:nvPr/>
        </p:nvPicPr>
        <p:blipFill>
          <a:blip r:embed="rId3">
            <a:alphaModFix/>
          </a:blip>
          <a:stretch>
            <a:fillRect/>
          </a:stretch>
        </p:blipFill>
        <p:spPr>
          <a:xfrm>
            <a:off x="5349201" y="2912900"/>
            <a:ext cx="3462000" cy="1871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lnSpc>
                <a:spcPct val="150000"/>
              </a:lnSpc>
              <a:spcBef>
                <a:spcPts val="1200"/>
              </a:spcBef>
              <a:spcAft>
                <a:spcPts val="0"/>
              </a:spcAft>
              <a:buNone/>
            </a:pPr>
            <a:r>
              <a:rPr b="1" lang="en" sz="2066" u="sng">
                <a:latin typeface="Times New Roman"/>
                <a:ea typeface="Times New Roman"/>
                <a:cs typeface="Times New Roman"/>
                <a:sym typeface="Times New Roman"/>
              </a:rPr>
              <a:t>PRINCIPAL OF SOLAR TRACKING PANEL</a:t>
            </a:r>
            <a:endParaRPr b="1" sz="2066" u="sng">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48" name="Google Shape;148;p15"/>
          <p:cNvSpPr txBox="1"/>
          <p:nvPr>
            <p:ph idx="1" type="body"/>
          </p:nvPr>
        </p:nvSpPr>
        <p:spPr>
          <a:xfrm>
            <a:off x="367400" y="787275"/>
            <a:ext cx="7968900" cy="3691500"/>
          </a:xfrm>
          <a:prstGeom prst="rect">
            <a:avLst/>
          </a:prstGeom>
        </p:spPr>
        <p:txBody>
          <a:bodyPr anchorCtr="0" anchor="t" bIns="91425" lIns="91425" spcFirstLastPara="1" rIns="91425" wrap="square" tIns="91425">
            <a:normAutofit fontScale="92500" lnSpcReduction="10000"/>
          </a:bodyPr>
          <a:lstStyle/>
          <a:p>
            <a:pPr indent="0" lvl="0" marL="0" rtl="0" algn="l">
              <a:lnSpc>
                <a:spcPct val="150000"/>
              </a:lnSpc>
              <a:spcBef>
                <a:spcPts val="1200"/>
              </a:spcBef>
              <a:spcAft>
                <a:spcPts val="0"/>
              </a:spcAft>
              <a:buNone/>
            </a:pPr>
            <a:r>
              <a:rPr lang="en" sz="1500">
                <a:latin typeface="Raleway SemiBold"/>
                <a:ea typeface="Raleway SemiBold"/>
                <a:cs typeface="Raleway SemiBold"/>
                <a:sym typeface="Raleway SemiBold"/>
              </a:rPr>
              <a:t>Two light dependent resistors are arranged on the edges of the solar panel. Light dependent resistors produce low resistance when light falls on them. The servo motor connected to the panel rotates the panel in the direction of Sun. Panel is arranged in such a way that light on two LDRs is compared, and panel is rotated towards LDR which have high intensity i.e., low resistance compared to other. Servo motor rotates the panel at certain angle.</a:t>
            </a:r>
            <a:endParaRPr sz="1500">
              <a:latin typeface="Raleway SemiBold"/>
              <a:ea typeface="Raleway SemiBold"/>
              <a:cs typeface="Raleway SemiBold"/>
              <a:sym typeface="Raleway SemiBold"/>
            </a:endParaRPr>
          </a:p>
          <a:p>
            <a:pPr indent="0" lvl="0" marL="0" rtl="0" algn="l">
              <a:lnSpc>
                <a:spcPct val="150000"/>
              </a:lnSpc>
              <a:spcBef>
                <a:spcPts val="2400"/>
              </a:spcBef>
              <a:spcAft>
                <a:spcPts val="0"/>
              </a:spcAft>
              <a:buNone/>
            </a:pPr>
            <a:r>
              <a:rPr lang="en" sz="1500">
                <a:latin typeface="Raleway SemiBold"/>
                <a:ea typeface="Raleway SemiBold"/>
                <a:cs typeface="Raleway SemiBold"/>
                <a:sym typeface="Raleway SemiBold"/>
              </a:rPr>
              <a:t>When the intensity of the light falling on right LDR is more, panel slowly moves towards right and if intensity on the left LDR is more, panel slowly moves towards left. In the noon time, Sun is ahead and intensity of light on both the panels is same. In such cases, panel is constant and there is no rotation.</a:t>
            </a:r>
            <a:endParaRPr sz="1500">
              <a:latin typeface="Raleway SemiBold"/>
              <a:ea typeface="Raleway SemiBold"/>
              <a:cs typeface="Raleway SemiBold"/>
              <a:sym typeface="Raleway SemiBold"/>
            </a:endParaRPr>
          </a:p>
          <a:p>
            <a:pPr indent="0" lvl="0" marL="0" rtl="0" algn="l">
              <a:spcBef>
                <a:spcPts val="240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43025" y="936800"/>
            <a:ext cx="7038900" cy="92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Raleway SemiBold"/>
                <a:ea typeface="Raleway SemiBold"/>
                <a:cs typeface="Raleway SemiBold"/>
                <a:sym typeface="Raleway SemiBold"/>
              </a:rPr>
              <a:t>Components used :-</a:t>
            </a:r>
            <a:endParaRPr sz="2200">
              <a:latin typeface="Raleway SemiBold"/>
              <a:ea typeface="Raleway SemiBold"/>
              <a:cs typeface="Raleway SemiBold"/>
              <a:sym typeface="Raleway SemiBold"/>
            </a:endParaRPr>
          </a:p>
        </p:txBody>
      </p:sp>
      <p:sp>
        <p:nvSpPr>
          <p:cNvPr id="154" name="Google Shape;154;p16"/>
          <p:cNvSpPr txBox="1"/>
          <p:nvPr>
            <p:ph idx="1" type="body"/>
          </p:nvPr>
        </p:nvSpPr>
        <p:spPr>
          <a:xfrm>
            <a:off x="1243025" y="1959875"/>
            <a:ext cx="2619300" cy="5028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1200"/>
              </a:spcAft>
              <a:buNone/>
            </a:pPr>
            <a:r>
              <a:rPr b="1" i="1" lang="en" sz="5300">
                <a:latin typeface="Courier New"/>
                <a:ea typeface="Courier New"/>
                <a:cs typeface="Courier New"/>
                <a:sym typeface="Courier New"/>
              </a:rPr>
              <a:t>1</a:t>
            </a:r>
            <a:r>
              <a:rPr lang="en" sz="5300">
                <a:latin typeface="Raleway SemiBold"/>
                <a:ea typeface="Raleway SemiBold"/>
                <a:cs typeface="Raleway SemiBold"/>
                <a:sym typeface="Raleway SemiBold"/>
              </a:rPr>
              <a:t>.Solar panel</a:t>
            </a:r>
            <a:r>
              <a:rPr b="1" i="1" lang="en">
                <a:latin typeface="Courier New"/>
                <a:ea typeface="Courier New"/>
                <a:cs typeface="Courier New"/>
                <a:sym typeface="Courier New"/>
              </a:rPr>
              <a:t> </a:t>
            </a:r>
            <a:endParaRPr b="1" i="1">
              <a:latin typeface="Courier New"/>
              <a:ea typeface="Courier New"/>
              <a:cs typeface="Courier New"/>
              <a:sym typeface="Courier New"/>
            </a:endParaRPr>
          </a:p>
        </p:txBody>
      </p:sp>
      <p:pic>
        <p:nvPicPr>
          <p:cNvPr id="155" name="Google Shape;155;p16"/>
          <p:cNvPicPr preferRelativeResize="0"/>
          <p:nvPr/>
        </p:nvPicPr>
        <p:blipFill>
          <a:blip r:embed="rId3">
            <a:alphaModFix/>
          </a:blip>
          <a:stretch>
            <a:fillRect/>
          </a:stretch>
        </p:blipFill>
        <p:spPr>
          <a:xfrm>
            <a:off x="6156775" y="3116475"/>
            <a:ext cx="2619375" cy="1743075"/>
          </a:xfrm>
          <a:prstGeom prst="rect">
            <a:avLst/>
          </a:prstGeom>
          <a:noFill/>
          <a:ln>
            <a:noFill/>
          </a:ln>
        </p:spPr>
      </p:pic>
      <p:sp>
        <p:nvSpPr>
          <p:cNvPr id="156" name="Google Shape;156;p16"/>
          <p:cNvSpPr txBox="1"/>
          <p:nvPr/>
        </p:nvSpPr>
        <p:spPr>
          <a:xfrm>
            <a:off x="1329475" y="2898675"/>
            <a:ext cx="3432600" cy="45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50">
              <a:solidFill>
                <a:schemeClr val="lt1"/>
              </a:solidFill>
              <a:latin typeface="Comic Sans MS"/>
              <a:ea typeface="Comic Sans MS"/>
              <a:cs typeface="Comic Sans MS"/>
              <a:sym typeface="Comic Sans MS"/>
            </a:endParaRPr>
          </a:p>
        </p:txBody>
      </p:sp>
      <p:sp>
        <p:nvSpPr>
          <p:cNvPr id="157" name="Google Shape;157;p16"/>
          <p:cNvSpPr txBox="1"/>
          <p:nvPr/>
        </p:nvSpPr>
        <p:spPr>
          <a:xfrm>
            <a:off x="1329475" y="2560850"/>
            <a:ext cx="3977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00">
                <a:solidFill>
                  <a:schemeClr val="lt1"/>
                </a:solidFill>
                <a:latin typeface="Raleway SemiBold"/>
                <a:ea typeface="Raleway SemiBold"/>
                <a:cs typeface="Raleway SemiBold"/>
                <a:sym typeface="Raleway SemiBold"/>
              </a:rPr>
              <a:t>Solar panels use sunlight as a source of energy to generate direct current electricity.</a:t>
            </a:r>
            <a:endParaRPr i="1" sz="1600">
              <a:solidFill>
                <a:schemeClr val="lt1"/>
              </a:solidFill>
              <a:latin typeface="Raleway SemiBold"/>
              <a:ea typeface="Raleway SemiBold"/>
              <a:cs typeface="Raleway SemiBold"/>
              <a:sym typeface="Raleway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idx="1" type="body"/>
          </p:nvPr>
        </p:nvSpPr>
        <p:spPr>
          <a:xfrm>
            <a:off x="1232125" y="1569125"/>
            <a:ext cx="2647200" cy="11007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 sz="7317" u="sng">
                <a:latin typeface="Raleway SemiBold"/>
                <a:ea typeface="Raleway SemiBold"/>
                <a:cs typeface="Raleway SemiBold"/>
                <a:sym typeface="Raleway SemiBold"/>
              </a:rPr>
              <a:t>2. LDR</a:t>
            </a:r>
            <a:endParaRPr sz="7317" u="sng">
              <a:latin typeface="Raleway SemiBold"/>
              <a:ea typeface="Raleway SemiBold"/>
              <a:cs typeface="Raleway SemiBold"/>
              <a:sym typeface="Raleway SemiBold"/>
            </a:endParaRPr>
          </a:p>
          <a:p>
            <a:pPr indent="0" lvl="0" marL="0" rtl="0" algn="l">
              <a:lnSpc>
                <a:spcPct val="140000"/>
              </a:lnSpc>
              <a:spcBef>
                <a:spcPts val="1200"/>
              </a:spcBef>
              <a:spcAft>
                <a:spcPts val="0"/>
              </a:spcAft>
              <a:buNone/>
            </a:pPr>
            <a:r>
              <a:t/>
            </a:r>
            <a:endParaRPr i="1" sz="2400">
              <a:solidFill>
                <a:srgbClr val="333333"/>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b="1" i="1" sz="1800">
              <a:latin typeface="Courier New"/>
              <a:ea typeface="Courier New"/>
              <a:cs typeface="Courier New"/>
              <a:sym typeface="Courier New"/>
            </a:endParaRPr>
          </a:p>
        </p:txBody>
      </p:sp>
      <p:sp>
        <p:nvSpPr>
          <p:cNvPr id="163" name="Google Shape;163;p17"/>
          <p:cNvSpPr txBox="1"/>
          <p:nvPr/>
        </p:nvSpPr>
        <p:spPr>
          <a:xfrm>
            <a:off x="1296775" y="2288425"/>
            <a:ext cx="43806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Raleway SemiBold"/>
                <a:ea typeface="Raleway SemiBold"/>
                <a:cs typeface="Raleway SemiBold"/>
                <a:sym typeface="Raleway SemiBold"/>
              </a:rPr>
              <a:t>Light Dependent resistors are </a:t>
            </a:r>
            <a:r>
              <a:rPr lang="en" sz="1600">
                <a:solidFill>
                  <a:schemeClr val="lt1"/>
                </a:solidFill>
                <a:latin typeface="Raleway SemiBold"/>
                <a:ea typeface="Raleway SemiBold"/>
                <a:cs typeface="Raleway SemiBold"/>
                <a:sym typeface="Raleway SemiBold"/>
              </a:rPr>
              <a:t>electronic</a:t>
            </a:r>
            <a:r>
              <a:rPr lang="en" sz="1600">
                <a:solidFill>
                  <a:schemeClr val="lt1"/>
                </a:solidFill>
                <a:latin typeface="Raleway SemiBold"/>
                <a:ea typeface="Raleway SemiBold"/>
                <a:cs typeface="Raleway SemiBold"/>
                <a:sym typeface="Raleway SemiBold"/>
              </a:rPr>
              <a:t> components that are used to detect light&amp; change the operation of the circuit dependent upon the light levels.</a:t>
            </a:r>
            <a:endParaRPr sz="1600">
              <a:solidFill>
                <a:schemeClr val="lt1"/>
              </a:solidFill>
              <a:latin typeface="Raleway SemiBold"/>
              <a:ea typeface="Raleway SemiBold"/>
              <a:cs typeface="Raleway SemiBold"/>
              <a:sym typeface="Raleway SemiBold"/>
            </a:endParaRPr>
          </a:p>
        </p:txBody>
      </p:sp>
      <p:pic>
        <p:nvPicPr>
          <p:cNvPr id="164" name="Google Shape;164;p17"/>
          <p:cNvPicPr preferRelativeResize="0"/>
          <p:nvPr/>
        </p:nvPicPr>
        <p:blipFill>
          <a:blip r:embed="rId3">
            <a:alphaModFix/>
          </a:blip>
          <a:stretch>
            <a:fillRect/>
          </a:stretch>
        </p:blipFill>
        <p:spPr>
          <a:xfrm>
            <a:off x="6331050" y="593150"/>
            <a:ext cx="2609850" cy="1847850"/>
          </a:xfrm>
          <a:prstGeom prst="rect">
            <a:avLst/>
          </a:prstGeom>
          <a:noFill/>
          <a:ln>
            <a:noFill/>
          </a:ln>
        </p:spPr>
      </p:pic>
      <p:pic>
        <p:nvPicPr>
          <p:cNvPr id="165" name="Google Shape;165;p17"/>
          <p:cNvPicPr preferRelativeResize="0"/>
          <p:nvPr/>
        </p:nvPicPr>
        <p:blipFill>
          <a:blip r:embed="rId4">
            <a:alphaModFix/>
          </a:blip>
          <a:stretch>
            <a:fillRect/>
          </a:stretch>
        </p:blipFill>
        <p:spPr>
          <a:xfrm>
            <a:off x="6331050" y="2898500"/>
            <a:ext cx="2609850" cy="1838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18"/>
          <p:cNvPicPr preferRelativeResize="0"/>
          <p:nvPr/>
        </p:nvPicPr>
        <p:blipFill>
          <a:blip r:embed="rId3">
            <a:alphaModFix/>
          </a:blip>
          <a:stretch>
            <a:fillRect/>
          </a:stretch>
        </p:blipFill>
        <p:spPr>
          <a:xfrm>
            <a:off x="6329700" y="981075"/>
            <a:ext cx="2586775" cy="1590675"/>
          </a:xfrm>
          <a:prstGeom prst="rect">
            <a:avLst/>
          </a:prstGeom>
          <a:noFill/>
          <a:ln>
            <a:noFill/>
          </a:ln>
        </p:spPr>
      </p:pic>
      <p:pic>
        <p:nvPicPr>
          <p:cNvPr id="171" name="Google Shape;171;p18"/>
          <p:cNvPicPr preferRelativeResize="0"/>
          <p:nvPr/>
        </p:nvPicPr>
        <p:blipFill>
          <a:blip r:embed="rId4">
            <a:alphaModFix/>
          </a:blip>
          <a:stretch>
            <a:fillRect/>
          </a:stretch>
        </p:blipFill>
        <p:spPr>
          <a:xfrm>
            <a:off x="6329688" y="3207988"/>
            <a:ext cx="2543175" cy="1800225"/>
          </a:xfrm>
          <a:prstGeom prst="rect">
            <a:avLst/>
          </a:prstGeom>
          <a:noFill/>
          <a:ln>
            <a:noFill/>
          </a:ln>
        </p:spPr>
      </p:pic>
      <p:sp>
        <p:nvSpPr>
          <p:cNvPr id="172" name="Google Shape;172;p18"/>
          <p:cNvSpPr txBox="1"/>
          <p:nvPr/>
        </p:nvSpPr>
        <p:spPr>
          <a:xfrm>
            <a:off x="904450" y="1394875"/>
            <a:ext cx="254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chemeClr val="lt1"/>
                </a:solidFill>
                <a:latin typeface="Raleway SemiBold"/>
                <a:ea typeface="Raleway SemiBold"/>
                <a:cs typeface="Raleway SemiBold"/>
                <a:sym typeface="Raleway SemiBold"/>
              </a:rPr>
              <a:t>3.Servo Motor</a:t>
            </a:r>
            <a:endParaRPr sz="1800" u="sng">
              <a:solidFill>
                <a:schemeClr val="lt1"/>
              </a:solidFill>
              <a:latin typeface="Raleway SemiBold"/>
              <a:ea typeface="Raleway SemiBold"/>
              <a:cs typeface="Raleway SemiBold"/>
              <a:sym typeface="Raleway SemiBold"/>
            </a:endParaRPr>
          </a:p>
        </p:txBody>
      </p:sp>
      <p:sp>
        <p:nvSpPr>
          <p:cNvPr id="173" name="Google Shape;173;p18"/>
          <p:cNvSpPr txBox="1"/>
          <p:nvPr/>
        </p:nvSpPr>
        <p:spPr>
          <a:xfrm>
            <a:off x="991625" y="2332000"/>
            <a:ext cx="44571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Raleway SemiBold"/>
                <a:ea typeface="Raleway SemiBold"/>
                <a:cs typeface="Raleway SemiBold"/>
                <a:sym typeface="Raleway SemiBold"/>
              </a:rPr>
              <a:t>A servo motor is a rotary actuator that allows for precise control of angular position. It consists of a motor coupled to a sensor for position feedback. It also requires a servo drive to complete the system.</a:t>
            </a:r>
            <a:endParaRPr sz="1500">
              <a:solidFill>
                <a:schemeClr val="lt1"/>
              </a:solidFill>
              <a:latin typeface="Raleway SemiBold"/>
              <a:ea typeface="Raleway SemiBold"/>
              <a:cs typeface="Raleway SemiBold"/>
              <a:sym typeface="Raleway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idx="1" type="body"/>
          </p:nvPr>
        </p:nvSpPr>
        <p:spPr>
          <a:xfrm>
            <a:off x="916100" y="1198700"/>
            <a:ext cx="4347300" cy="100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u="sng">
                <a:latin typeface="Raleway SemiBold"/>
                <a:ea typeface="Raleway SemiBold"/>
                <a:cs typeface="Raleway SemiBold"/>
                <a:sym typeface="Raleway SemiBold"/>
              </a:rPr>
              <a:t>4.ATMega328 Microcontroller</a:t>
            </a:r>
            <a:endParaRPr sz="1800" u="sng">
              <a:latin typeface="Raleway SemiBold"/>
              <a:ea typeface="Raleway SemiBold"/>
              <a:cs typeface="Raleway SemiBold"/>
              <a:sym typeface="Raleway SemiBold"/>
            </a:endParaRPr>
          </a:p>
        </p:txBody>
      </p:sp>
      <p:pic>
        <p:nvPicPr>
          <p:cNvPr id="179" name="Google Shape;179;p19"/>
          <p:cNvPicPr preferRelativeResize="0"/>
          <p:nvPr/>
        </p:nvPicPr>
        <p:blipFill>
          <a:blip r:embed="rId3">
            <a:alphaModFix/>
          </a:blip>
          <a:stretch>
            <a:fillRect/>
          </a:stretch>
        </p:blipFill>
        <p:spPr>
          <a:xfrm>
            <a:off x="5579150" y="3116600"/>
            <a:ext cx="3367550" cy="1801700"/>
          </a:xfrm>
          <a:prstGeom prst="rect">
            <a:avLst/>
          </a:prstGeom>
          <a:noFill/>
          <a:ln>
            <a:noFill/>
          </a:ln>
        </p:spPr>
      </p:pic>
      <p:sp>
        <p:nvSpPr>
          <p:cNvPr id="180" name="Google Shape;180;p19"/>
          <p:cNvSpPr txBox="1"/>
          <p:nvPr/>
        </p:nvSpPr>
        <p:spPr>
          <a:xfrm>
            <a:off x="524850" y="2203700"/>
            <a:ext cx="4814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aleway SemiBold"/>
                <a:ea typeface="Raleway SemiBold"/>
                <a:cs typeface="Raleway SemiBold"/>
                <a:sym typeface="Raleway SemiBold"/>
              </a:rPr>
              <a:t>The Atmel ATmega328P is a low-power CMOS 8-bit microcontroller based on the AVR enhanced RISC architecture. By</a:t>
            </a:r>
            <a:endParaRPr>
              <a:solidFill>
                <a:schemeClr val="lt1"/>
              </a:solidFill>
              <a:latin typeface="Raleway SemiBold"/>
              <a:ea typeface="Raleway SemiBold"/>
              <a:cs typeface="Raleway SemiBold"/>
              <a:sym typeface="Raleway SemiBold"/>
            </a:endParaRPr>
          </a:p>
          <a:p>
            <a:pPr indent="0" lvl="0" marL="0" rtl="0" algn="l">
              <a:spcBef>
                <a:spcPts val="0"/>
              </a:spcBef>
              <a:spcAft>
                <a:spcPts val="0"/>
              </a:spcAft>
              <a:buNone/>
            </a:pPr>
            <a:r>
              <a:rPr lang="en">
                <a:solidFill>
                  <a:schemeClr val="lt1"/>
                </a:solidFill>
                <a:latin typeface="Raleway SemiBold"/>
                <a:ea typeface="Raleway SemiBold"/>
                <a:cs typeface="Raleway SemiBold"/>
                <a:sym typeface="Raleway SemiBold"/>
              </a:rPr>
              <a:t>executing powerful instructions in a single clock cycle, the ATmega328P achieves throughputs approaching 1MIPS per MHz allowing the system designer to optimize power consumption versus processing speed.</a:t>
            </a:r>
            <a:endParaRPr>
              <a:solidFill>
                <a:schemeClr val="lt1"/>
              </a:solidFill>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p:txBody>
      </p:sp>
      <p:pic>
        <p:nvPicPr>
          <p:cNvPr id="181" name="Google Shape;181;p19"/>
          <p:cNvPicPr preferRelativeResize="0"/>
          <p:nvPr/>
        </p:nvPicPr>
        <p:blipFill>
          <a:blip r:embed="rId4">
            <a:alphaModFix/>
          </a:blip>
          <a:stretch>
            <a:fillRect/>
          </a:stretch>
        </p:blipFill>
        <p:spPr>
          <a:xfrm>
            <a:off x="5579150" y="304950"/>
            <a:ext cx="3499628" cy="25375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0"/>
          <p:cNvPicPr preferRelativeResize="0"/>
          <p:nvPr/>
        </p:nvPicPr>
        <p:blipFill>
          <a:blip r:embed="rId3">
            <a:alphaModFix/>
          </a:blip>
          <a:stretch>
            <a:fillRect/>
          </a:stretch>
        </p:blipFill>
        <p:spPr>
          <a:xfrm>
            <a:off x="819576" y="931100"/>
            <a:ext cx="7525500" cy="4059999"/>
          </a:xfrm>
          <a:prstGeom prst="rect">
            <a:avLst/>
          </a:prstGeom>
          <a:noFill/>
          <a:ln>
            <a:noFill/>
          </a:ln>
        </p:spPr>
      </p:pic>
      <p:sp>
        <p:nvSpPr>
          <p:cNvPr id="187" name="Google Shape;187;p20"/>
          <p:cNvSpPr txBox="1"/>
          <p:nvPr/>
        </p:nvSpPr>
        <p:spPr>
          <a:xfrm>
            <a:off x="1896125" y="392300"/>
            <a:ext cx="524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300">
                <a:solidFill>
                  <a:schemeClr val="lt1"/>
                </a:solidFill>
                <a:latin typeface="Caveat"/>
                <a:ea typeface="Caveat"/>
                <a:cs typeface="Caveat"/>
                <a:sym typeface="Caveat"/>
              </a:rPr>
              <a:t>Schematic of working model :-</a:t>
            </a:r>
            <a:endParaRPr b="1" i="1" sz="2300">
              <a:solidFill>
                <a:schemeClr val="lt1"/>
              </a:solidFill>
              <a:latin typeface="Caveat"/>
              <a:ea typeface="Caveat"/>
              <a:cs typeface="Caveat"/>
              <a:sym typeface="Cave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3" name="Google Shape;19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21"/>
          <p:cNvPicPr preferRelativeResize="0"/>
          <p:nvPr/>
        </p:nvPicPr>
        <p:blipFill>
          <a:blip r:embed="rId3">
            <a:alphaModFix/>
          </a:blip>
          <a:stretch>
            <a:fillRect/>
          </a:stretch>
        </p:blipFill>
        <p:spPr>
          <a:xfrm>
            <a:off x="113150" y="0"/>
            <a:ext cx="8797400" cy="4959800"/>
          </a:xfrm>
          <a:prstGeom prst="rect">
            <a:avLst/>
          </a:prstGeom>
          <a:noFill/>
          <a:ln>
            <a:noFill/>
          </a:ln>
        </p:spPr>
      </p:pic>
      <p:sp>
        <p:nvSpPr>
          <p:cNvPr id="195" name="Google Shape;195;p21"/>
          <p:cNvSpPr txBox="1"/>
          <p:nvPr/>
        </p:nvSpPr>
        <p:spPr>
          <a:xfrm>
            <a:off x="6280350" y="804100"/>
            <a:ext cx="73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