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7"/>
  </p:notesMasterIdLst>
  <p:handoutMasterIdLst>
    <p:handoutMasterId r:id="rId18"/>
  </p:handoutMasterIdLst>
  <p:sldIdLst>
    <p:sldId id="462" r:id="rId8"/>
    <p:sldId id="972" r:id="rId9"/>
    <p:sldId id="1121" r:id="rId10"/>
    <p:sldId id="1147" r:id="rId11"/>
    <p:sldId id="1064" r:id="rId12"/>
    <p:sldId id="1144" r:id="rId13"/>
    <p:sldId id="1145" r:id="rId14"/>
    <p:sldId id="1146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4C5252"/>
    <a:srgbClr val="F9F9F9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5090" autoAdjust="0"/>
  </p:normalViewPr>
  <p:slideViewPr>
    <p:cSldViewPr snapToGrid="0">
      <p:cViewPr varScale="1">
        <p:scale>
          <a:sx n="86" d="100"/>
          <a:sy n="86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5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/>
              <a:t>CSS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 </a:t>
            </a:r>
            <a:r>
              <a:rPr lang="en-US" altLang="zh-CN"/>
              <a:t>CSS</a:t>
            </a:r>
            <a:r>
              <a:rPr lang="zh-CN" altLang="en-US"/>
              <a:t>？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37BEF0B-E4A2-42A5-8ABA-4A252519A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4866960" cy="2395515"/>
          </a:xfrm>
        </p:spPr>
        <p:txBody>
          <a:bodyPr/>
          <a:lstStyle/>
          <a:p>
            <a:r>
              <a:rPr lang="en-US" altLang="zh-CN"/>
              <a:t>CSS </a:t>
            </a:r>
            <a:r>
              <a:rPr lang="zh-CN" altLang="en-US"/>
              <a:t>是一门语言，用于控制网页表现</a:t>
            </a:r>
            <a:r>
              <a:rPr lang="en-US" altLang="zh-CN"/>
              <a:t>CSS(</a:t>
            </a:r>
            <a:r>
              <a:rPr lang="en-US" altLang="zh-CN">
                <a:solidFill>
                  <a:srgbClr val="C00000"/>
                </a:solidFill>
              </a:rPr>
              <a:t>C</a:t>
            </a:r>
            <a:r>
              <a:rPr lang="en-US" altLang="zh-CN"/>
              <a:t>ascading </a:t>
            </a:r>
            <a:r>
              <a:rPr lang="en-US" altLang="zh-CN">
                <a:solidFill>
                  <a:srgbClr val="C00000"/>
                </a:solidFill>
              </a:rPr>
              <a:t>S</a:t>
            </a:r>
            <a:r>
              <a:rPr lang="en-US" altLang="zh-CN"/>
              <a:t>tyle </a:t>
            </a:r>
            <a:r>
              <a:rPr lang="en-US" altLang="zh-CN">
                <a:solidFill>
                  <a:srgbClr val="C00000"/>
                </a:solidFill>
              </a:rPr>
              <a:t>S</a:t>
            </a:r>
            <a:r>
              <a:rPr lang="en-US" altLang="zh-CN"/>
              <a:t>heet)</a:t>
            </a:r>
            <a:r>
              <a:rPr lang="zh-CN" altLang="en-US"/>
              <a:t>：层叠样式表</a:t>
            </a:r>
            <a:endParaRPr lang="en-US" altLang="zh-CN"/>
          </a:p>
          <a:p>
            <a:r>
              <a:rPr lang="en-US" altLang="zh-CN"/>
              <a:t>W3C </a:t>
            </a:r>
            <a:r>
              <a:rPr lang="zh-CN" altLang="en-US"/>
              <a:t>标准：网页主要由三部分组成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/>
              <a:t>结构：</a:t>
            </a:r>
            <a:r>
              <a:rPr lang="en-US" altLang="zh-CN">
                <a:solidFill>
                  <a:srgbClr val="AD2B26"/>
                </a:solidFill>
              </a:rPr>
              <a:t>HTML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/>
              <a:t>表现：</a:t>
            </a:r>
            <a:r>
              <a:rPr lang="en-US" altLang="zh-CN">
                <a:solidFill>
                  <a:srgbClr val="AD2B26"/>
                </a:solidFill>
              </a:rPr>
              <a:t>CSS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/>
              <a:t>行为：</a:t>
            </a:r>
            <a:r>
              <a:rPr lang="en-US" altLang="zh-CN">
                <a:solidFill>
                  <a:srgbClr val="AD2B26"/>
                </a:solidFill>
              </a:rPr>
              <a:t>JavaScript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占位符 16">
            <a:extLst>
              <a:ext uri="{FF2B5EF4-FFF2-40B4-BE49-F238E27FC236}">
                <a16:creationId xmlns:a16="http://schemas.microsoft.com/office/drawing/2014/main" id="{EA135BDF-1D1D-44FE-B37D-BE2A57EBBF47}"/>
              </a:ext>
            </a:extLst>
          </p:cNvPr>
          <p:cNvSpPr txBox="1">
            <a:spLocks/>
          </p:cNvSpPr>
          <p:nvPr/>
        </p:nvSpPr>
        <p:spPr>
          <a:xfrm>
            <a:off x="960934" y="2801710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8D63E26-CA24-4D4C-84DB-A927DEABD489}"/>
              </a:ext>
            </a:extLst>
          </p:cNvPr>
          <p:cNvSpPr txBox="1"/>
          <p:nvPr/>
        </p:nvSpPr>
        <p:spPr>
          <a:xfrm>
            <a:off x="5985862" y="1772907"/>
            <a:ext cx="4001517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&lt;!DOCTYPE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lang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="en"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meta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charset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="UTF-8"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&gt;Title&lt;/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title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style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   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}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style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head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&gt;Hello CSS~&lt;/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body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99B85A-AF22-49DA-A175-511611B41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52" y="4179888"/>
            <a:ext cx="2796782" cy="187468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1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2936" y="1837676"/>
            <a:ext cx="5973761" cy="214839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导入方式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选择器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/>
              <a:t>属性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6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2936" y="1837676"/>
            <a:ext cx="5973761" cy="2148397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CSS </a:t>
            </a:r>
            <a:r>
              <a:rPr lang="zh-CN" altLang="en-US">
                <a:solidFill>
                  <a:srgbClr val="C00000"/>
                </a:solidFill>
              </a:rPr>
              <a:t>导入方式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选择器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/>
              <a:t>属性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45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D8858-CF54-4592-90B7-1A9D4448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CSS </a:t>
            </a:r>
            <a:r>
              <a:rPr lang="zh-CN" altLang="en-US" b="1"/>
              <a:t>导入方式</a:t>
            </a:r>
          </a:p>
        </p:txBody>
      </p:sp>
      <p:sp>
        <p:nvSpPr>
          <p:cNvPr id="5" name="文本占位符 16">
            <a:extLst>
              <a:ext uri="{FF2B5EF4-FFF2-40B4-BE49-F238E27FC236}">
                <a16:creationId xmlns:a16="http://schemas.microsoft.com/office/drawing/2014/main" id="{764FD051-9A63-4AA0-B9F0-8E98CBA749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18707"/>
            <a:ext cx="6448314" cy="50395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CSS </a:t>
            </a:r>
            <a:r>
              <a:rPr lang="zh-CN" altLang="en-US"/>
              <a:t>导入</a:t>
            </a:r>
            <a:r>
              <a:rPr lang="en-US" altLang="zh-CN"/>
              <a:t> HTML</a:t>
            </a:r>
            <a:r>
              <a:rPr lang="zh-CN" altLang="en-US"/>
              <a:t>有三种方式：</a:t>
            </a:r>
            <a:endParaRPr lang="en-US" altLang="zh-CN"/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内联样式：在标签内部使用</a:t>
            </a:r>
            <a:r>
              <a:rPr lang="en-US" altLang="zh-CN"/>
              <a:t>style</a:t>
            </a:r>
            <a:r>
              <a:rPr lang="zh-CN" altLang="en-US"/>
              <a:t>属性，属性值是</a:t>
            </a:r>
            <a:r>
              <a:rPr lang="en-US" altLang="zh-CN"/>
              <a:t>css</a:t>
            </a:r>
            <a:r>
              <a:rPr lang="zh-CN" altLang="en-US"/>
              <a:t>属性键值对</a:t>
            </a:r>
            <a:endParaRPr lang="en-US" altLang="zh-CN"/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内部样式：定义</a:t>
            </a:r>
            <a:r>
              <a:rPr lang="en-US" altLang="zh-CN"/>
              <a:t>&lt;style&gt;</a:t>
            </a:r>
            <a:r>
              <a:rPr lang="zh-CN" altLang="en-US"/>
              <a:t>标签，在标签内部定义</a:t>
            </a:r>
            <a:r>
              <a:rPr lang="en-US" altLang="zh-CN"/>
              <a:t>css</a:t>
            </a:r>
            <a:r>
              <a:rPr lang="zh-CN" altLang="en-US"/>
              <a:t>样式</a:t>
            </a:r>
            <a:endParaRPr lang="en-US" altLang="zh-CN"/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/>
          </a:p>
          <a:p>
            <a:pPr marL="1333475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外部样式：定义</a:t>
            </a:r>
            <a:r>
              <a:rPr lang="en-US" altLang="zh-CN"/>
              <a:t>link</a:t>
            </a:r>
            <a:r>
              <a:rPr lang="zh-CN" altLang="en-US"/>
              <a:t>标签，引入外部的</a:t>
            </a:r>
            <a:r>
              <a:rPr lang="en-US" altLang="zh-CN"/>
              <a:t>css</a:t>
            </a:r>
            <a:r>
              <a:rPr lang="zh-CN" altLang="en-US"/>
              <a:t>文件</a:t>
            </a:r>
            <a:endParaRPr lang="en-US" altLang="zh-CN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082CD5-CB7A-485C-955B-3B7C75D3D11B}"/>
              </a:ext>
            </a:extLst>
          </p:cNvPr>
          <p:cNvSpPr txBox="1"/>
          <p:nvPr/>
        </p:nvSpPr>
        <p:spPr>
          <a:xfrm>
            <a:off x="2115198" y="2592266"/>
            <a:ext cx="4402971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style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red"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&gt;Hello CSS~&lt;/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1759251-87A1-4A71-BB9A-BA3B625C3F8C}"/>
              </a:ext>
            </a:extLst>
          </p:cNvPr>
          <p:cNvSpPr txBox="1"/>
          <p:nvPr/>
        </p:nvSpPr>
        <p:spPr>
          <a:xfrm>
            <a:off x="2115198" y="3722831"/>
            <a:ext cx="4402971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style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type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="text/css"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style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C906170-26CE-4E3B-B5AC-7F447FAB7A26}"/>
              </a:ext>
            </a:extLst>
          </p:cNvPr>
          <p:cNvSpPr txBox="1"/>
          <p:nvPr/>
        </p:nvSpPr>
        <p:spPr>
          <a:xfrm>
            <a:off x="2115198" y="5830679"/>
            <a:ext cx="4402971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link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rel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="stylesheet" 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href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="demo.css"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B19A614-908A-4359-A99E-1133DEF9C2D8}"/>
              </a:ext>
            </a:extLst>
          </p:cNvPr>
          <p:cNvSpPr txBox="1"/>
          <p:nvPr/>
        </p:nvSpPr>
        <p:spPr>
          <a:xfrm>
            <a:off x="7159194" y="5827255"/>
            <a:ext cx="4402971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5" name="文本占位符 16">
            <a:extLst>
              <a:ext uri="{FF2B5EF4-FFF2-40B4-BE49-F238E27FC236}">
                <a16:creationId xmlns:a16="http://schemas.microsoft.com/office/drawing/2014/main" id="{1252CE57-5D8F-4325-A65E-E9713E712190}"/>
              </a:ext>
            </a:extLst>
          </p:cNvPr>
          <p:cNvSpPr txBox="1">
            <a:spLocks/>
          </p:cNvSpPr>
          <p:nvPr/>
        </p:nvSpPr>
        <p:spPr>
          <a:xfrm>
            <a:off x="7059895" y="5233245"/>
            <a:ext cx="1728998" cy="51719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demo.css</a:t>
            </a:r>
            <a:r>
              <a:rPr lang="zh-CN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5357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9" grpId="0" animBg="1"/>
      <p:bldP spid="12" grpId="0" animBg="1"/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2936" y="1837676"/>
            <a:ext cx="5973761" cy="214839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导入方式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CSS </a:t>
            </a:r>
            <a:r>
              <a:rPr lang="zh-CN" altLang="en-US">
                <a:solidFill>
                  <a:srgbClr val="C00000"/>
                </a:solidFill>
              </a:rPr>
              <a:t>选择器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/>
              <a:t>属性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1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D8858-CF54-4592-90B7-1A9D4448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CSS </a:t>
            </a:r>
            <a:r>
              <a:rPr lang="zh-CN" altLang="en-US" b="1"/>
              <a:t>选择器</a:t>
            </a:r>
          </a:p>
        </p:txBody>
      </p:sp>
      <p:sp>
        <p:nvSpPr>
          <p:cNvPr id="5" name="文本占位符 16">
            <a:extLst>
              <a:ext uri="{FF2B5EF4-FFF2-40B4-BE49-F238E27FC236}">
                <a16:creationId xmlns:a16="http://schemas.microsoft.com/office/drawing/2014/main" id="{764FD051-9A63-4AA0-B9F0-8E98CBA749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18707"/>
            <a:ext cx="10748056" cy="5039545"/>
          </a:xfrm>
        </p:spPr>
        <p:txBody>
          <a:bodyPr/>
          <a:lstStyle/>
          <a:p>
            <a:pPr marL="285750" indent="-285750"/>
            <a:r>
              <a:rPr lang="zh-CN" altLang="en-US"/>
              <a:t>概念：选择器是选取需设置样式的元素（标签）</a:t>
            </a:r>
            <a:endParaRPr lang="en-US" altLang="zh-CN"/>
          </a:p>
          <a:p>
            <a:pPr marL="285750" indent="-285750"/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285750" indent="-285750"/>
            <a:r>
              <a:rPr lang="zh-CN" altLang="en-US"/>
              <a:t>分类：</a:t>
            </a:r>
            <a:endParaRPr lang="en-US" altLang="zh-CN"/>
          </a:p>
          <a:p>
            <a:pPr marL="702038" lvl="1" indent="-342900">
              <a:buFont typeface="+mj-lt"/>
              <a:buAutoNum type="arabicPeriod"/>
            </a:pPr>
            <a:r>
              <a:rPr lang="zh-CN" altLang="en-US"/>
              <a:t>元素选择器</a:t>
            </a:r>
            <a:endParaRPr lang="en-US" altLang="zh-CN"/>
          </a:p>
          <a:p>
            <a:pPr marL="702038" lvl="1" indent="-342900">
              <a:buFont typeface="+mj-lt"/>
              <a:buAutoNum type="arabicPeriod"/>
            </a:pPr>
            <a:endParaRPr lang="en-US" altLang="zh-CN"/>
          </a:p>
          <a:p>
            <a:pPr marL="702038" lvl="1" indent="-342900">
              <a:buFont typeface="+mj-lt"/>
              <a:buAutoNum type="arabicPeriod"/>
            </a:pPr>
            <a:endParaRPr lang="en-US" altLang="zh-CN"/>
          </a:p>
          <a:p>
            <a:pPr marL="702038" lvl="1" indent="-342900">
              <a:buFont typeface="+mj-lt"/>
              <a:buAutoNum type="arabicPeriod"/>
            </a:pPr>
            <a:endParaRPr lang="en-US" altLang="zh-CN"/>
          </a:p>
          <a:p>
            <a:pPr marL="702038" lvl="1" indent="-342900">
              <a:buFont typeface="+mj-lt"/>
              <a:buAutoNum type="arabicPeriod"/>
            </a:pPr>
            <a:r>
              <a:rPr lang="en-US" altLang="zh-CN"/>
              <a:t>id</a:t>
            </a:r>
            <a:r>
              <a:rPr lang="zh-CN" altLang="en-US"/>
              <a:t>选择器</a:t>
            </a:r>
            <a:endParaRPr lang="en-US" altLang="zh-CN"/>
          </a:p>
          <a:p>
            <a:pPr marL="702038" lvl="1" indent="-342900">
              <a:buFont typeface="+mj-lt"/>
              <a:buAutoNum type="arabicPeriod"/>
            </a:pPr>
            <a:endParaRPr lang="en-US" altLang="zh-CN"/>
          </a:p>
          <a:p>
            <a:pPr marL="702038" lvl="1" indent="-342900">
              <a:buFont typeface="+mj-lt"/>
              <a:buAutoNum type="arabicPeriod"/>
            </a:pPr>
            <a:endParaRPr lang="en-US" altLang="zh-CN"/>
          </a:p>
          <a:p>
            <a:pPr marL="702038" lvl="1" indent="-342900">
              <a:buFont typeface="+mj-lt"/>
              <a:buAutoNum type="arabicPeriod"/>
            </a:pPr>
            <a:endParaRPr lang="en-US" altLang="zh-CN"/>
          </a:p>
          <a:p>
            <a:pPr marL="702038" lvl="1" indent="-342900">
              <a:buFont typeface="+mj-lt"/>
              <a:buAutoNum type="arabicPeriod"/>
            </a:pPr>
            <a:r>
              <a:rPr lang="zh-CN" altLang="en-US"/>
              <a:t>类选择器</a:t>
            </a:r>
            <a:endParaRPr lang="en-US" altLang="zh-CN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1759251-87A1-4A71-BB9A-BA3B625C3F8C}"/>
              </a:ext>
            </a:extLst>
          </p:cNvPr>
          <p:cNvSpPr txBox="1"/>
          <p:nvPr/>
        </p:nvSpPr>
        <p:spPr>
          <a:xfrm>
            <a:off x="1058755" y="2255270"/>
            <a:ext cx="3468857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C00000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CFDF945-51C2-4E15-B211-E16D2A580356}"/>
              </a:ext>
            </a:extLst>
          </p:cNvPr>
          <p:cNvSpPr txBox="1"/>
          <p:nvPr/>
        </p:nvSpPr>
        <p:spPr>
          <a:xfrm>
            <a:off x="1511517" y="4138479"/>
            <a:ext cx="346885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rgbClr val="C00000"/>
                </a:solidFill>
                <a:latin typeface="Arial Unicode MS"/>
                <a:ea typeface="JetBrains Mono"/>
              </a:rPr>
              <a:t>元素名称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;}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2F0B608-B908-4D9F-ACA2-37535159D1B8}"/>
              </a:ext>
            </a:extLst>
          </p:cNvPr>
          <p:cNvSpPr txBox="1"/>
          <p:nvPr/>
        </p:nvSpPr>
        <p:spPr>
          <a:xfrm>
            <a:off x="1511517" y="5199222"/>
            <a:ext cx="346885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#id</a:t>
            </a:r>
            <a:r>
              <a:rPr lang="zh-CN" altLang="en-US" sz="1400">
                <a:solidFill>
                  <a:srgbClr val="C00000"/>
                </a:solidFill>
                <a:latin typeface="Arial Unicode MS"/>
                <a:ea typeface="JetBrains Mono"/>
              </a:rPr>
              <a:t>属性值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;}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5D5A2B59-B5B1-4997-B137-72DBCBE32E94}"/>
              </a:ext>
            </a:extLst>
          </p:cNvPr>
          <p:cNvSpPr txBox="1"/>
          <p:nvPr/>
        </p:nvSpPr>
        <p:spPr>
          <a:xfrm>
            <a:off x="1511517" y="6177245"/>
            <a:ext cx="346885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.class</a:t>
            </a:r>
            <a:r>
              <a:rPr lang="zh-CN" altLang="en-US" sz="1400">
                <a:solidFill>
                  <a:srgbClr val="C00000"/>
                </a:solidFill>
                <a:latin typeface="Arial Unicode MS"/>
                <a:ea typeface="JetBrains Mono"/>
              </a:rPr>
              <a:t>属性值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;}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91D0000-D8BE-4F8F-98DD-52E673ACBE8C}"/>
              </a:ext>
            </a:extLst>
          </p:cNvPr>
          <p:cNvSpPr txBox="1"/>
          <p:nvPr/>
        </p:nvSpPr>
        <p:spPr>
          <a:xfrm>
            <a:off x="5477196" y="4123090"/>
            <a:ext cx="3468857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C00000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;}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024126D-730C-4483-9CB3-440BD26B2C00}"/>
              </a:ext>
            </a:extLst>
          </p:cNvPr>
          <p:cNvSpPr txBox="1"/>
          <p:nvPr/>
        </p:nvSpPr>
        <p:spPr>
          <a:xfrm>
            <a:off x="5477195" y="4920781"/>
            <a:ext cx="3468857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#name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;}</a:t>
            </a: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div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="name"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&gt;hello css2&lt;/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E34BBD8A-3116-41F1-985F-CD54A08037B0}"/>
              </a:ext>
            </a:extLst>
          </p:cNvPr>
          <p:cNvSpPr txBox="1"/>
          <p:nvPr/>
        </p:nvSpPr>
        <p:spPr>
          <a:xfrm>
            <a:off x="5477195" y="5961801"/>
            <a:ext cx="3468857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.cls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color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red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div </a:t>
            </a:r>
            <a:r>
              <a:rPr lang="en-US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class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en-US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cls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&gt;hello css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10" grpId="0" animBg="1"/>
      <p:bldP spid="13" grpId="0" animBg="1"/>
      <p:bldP spid="14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2936" y="1837676"/>
            <a:ext cx="5973761" cy="214839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导入方式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CSS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选择器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CSS 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5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12870</TotalTime>
  <Words>399</Words>
  <Application>Microsoft Office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CSS</vt:lpstr>
      <vt:lpstr>PowerPoint 演示文稿</vt:lpstr>
      <vt:lpstr>PowerPoint 演示文稿</vt:lpstr>
      <vt:lpstr>PowerPoint 演示文稿</vt:lpstr>
      <vt:lpstr>CSS 导入方式</vt:lpstr>
      <vt:lpstr>PowerPoint 演示文稿</vt:lpstr>
      <vt:lpstr>CSS 选择器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436</cp:revision>
  <dcterms:created xsi:type="dcterms:W3CDTF">2020-03-31T02:23:27Z</dcterms:created>
  <dcterms:modified xsi:type="dcterms:W3CDTF">2021-06-12T07:16:28Z</dcterms:modified>
</cp:coreProperties>
</file>