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4" r:id="rId2"/>
    <p:sldId id="265" r:id="rId3"/>
    <p:sldId id="266" r:id="rId4"/>
    <p:sldId id="274" r:id="rId5"/>
    <p:sldId id="267" r:id="rId6"/>
    <p:sldId id="256" r:id="rId7"/>
    <p:sldId id="268" r:id="rId8"/>
    <p:sldId id="262" r:id="rId9"/>
    <p:sldId id="269" r:id="rId10"/>
    <p:sldId id="263" r:id="rId11"/>
    <p:sldId id="270" r:id="rId12"/>
    <p:sldId id="260" r:id="rId13"/>
    <p:sldId id="271" r:id="rId14"/>
    <p:sldId id="259" r:id="rId15"/>
    <p:sldId id="272" r:id="rId16"/>
    <p:sldId id="261" r:id="rId17"/>
    <p:sldId id="273" r:id="rId18"/>
  </p:sldIdLst>
  <p:sldSz cx="7559675" cy="1069181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F0B"/>
    <a:srgbClr val="006C3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6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2E9FB33-7BEB-43C1-BA7E-187EF408D03A}"/>
              </a:ext>
            </a:extLst>
          </p:cNvPr>
          <p:cNvGrpSpPr/>
          <p:nvPr userDrawn="1"/>
        </p:nvGrpSpPr>
        <p:grpSpPr>
          <a:xfrm>
            <a:off x="361327" y="317007"/>
            <a:ext cx="6837020" cy="504825"/>
            <a:chOff x="361327" y="227067"/>
            <a:chExt cx="6837020" cy="50482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6A2A883-AFAA-4CB1-84CA-1E6F73F80DE3}"/>
                </a:ext>
              </a:extLst>
            </p:cNvPr>
            <p:cNvGrpSpPr/>
            <p:nvPr/>
          </p:nvGrpSpPr>
          <p:grpSpPr>
            <a:xfrm>
              <a:off x="361327" y="417374"/>
              <a:ext cx="6837020" cy="124210"/>
              <a:chOff x="1749292" y="1732865"/>
              <a:chExt cx="2947374" cy="689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2F0E8E-C465-4C16-9869-85256073DD8F}"/>
                  </a:ext>
                </a:extLst>
              </p:cNvPr>
              <p:cNvSpPr/>
              <p:nvPr/>
            </p:nvSpPr>
            <p:spPr>
              <a:xfrm>
                <a:off x="1749292" y="1732865"/>
                <a:ext cx="906118" cy="68952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2558" tIns="0" rIns="395120" bIns="0" rtlCol="0" anchor="ctr"/>
              <a:lstStyle/>
              <a:p>
                <a:pPr algn="r"/>
                <a:endParaRPr lang="zh-CN" altLang="en-US" sz="218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C25F8C8-3B18-4E5E-B312-4A53747CAD35}"/>
                  </a:ext>
                </a:extLst>
              </p:cNvPr>
              <p:cNvSpPr/>
              <p:nvPr/>
            </p:nvSpPr>
            <p:spPr>
              <a:xfrm>
                <a:off x="3811971" y="1732865"/>
                <a:ext cx="884695" cy="68952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2558" tIns="0" rIns="395120" bIns="0" rtlCol="0" anchor="ctr"/>
              <a:lstStyle/>
              <a:p>
                <a:pPr algn="r"/>
                <a:endParaRPr lang="zh-CN" altLang="en-US" sz="218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AB05ED4-8ECF-41EF-A3AB-0C2C0E864200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2392" y="227067"/>
              <a:ext cx="2294890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938E27-9FFD-4D2E-81A5-8B5430D2E980}"/>
              </a:ext>
            </a:extLst>
          </p:cNvPr>
          <p:cNvSpPr/>
          <p:nvPr userDrawn="1"/>
        </p:nvSpPr>
        <p:spPr>
          <a:xfrm>
            <a:off x="1" y="-1"/>
            <a:ext cx="7559674" cy="782381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6EB2F9-D700-4E1B-AD39-AF7B63F51C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5853" y="89341"/>
            <a:ext cx="2157884" cy="6039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3099E6-5EA1-422B-BEC9-F205889E14AB}"/>
              </a:ext>
            </a:extLst>
          </p:cNvPr>
          <p:cNvSpPr/>
          <p:nvPr userDrawn="1"/>
        </p:nvSpPr>
        <p:spPr>
          <a:xfrm>
            <a:off x="0" y="10329546"/>
            <a:ext cx="7559674" cy="362267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28CC8DD-2144-4CD8-B3C6-8B68A0A5940F}"/>
              </a:ext>
            </a:extLst>
          </p:cNvPr>
          <p:cNvSpPr/>
          <p:nvPr userDrawn="1"/>
        </p:nvSpPr>
        <p:spPr>
          <a:xfrm>
            <a:off x="1" y="-1"/>
            <a:ext cx="7559674" cy="782381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64A63A-1FD1-4A5B-91D6-25C4C19F36A8}"/>
              </a:ext>
            </a:extLst>
          </p:cNvPr>
          <p:cNvGrpSpPr/>
          <p:nvPr userDrawn="1"/>
        </p:nvGrpSpPr>
        <p:grpSpPr>
          <a:xfrm>
            <a:off x="2110374" y="89341"/>
            <a:ext cx="3338927" cy="603997"/>
            <a:chOff x="2775853" y="89341"/>
            <a:chExt cx="3338927" cy="6039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3A677D-25EF-4C8A-8CAF-E7530FE1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5853" y="89341"/>
              <a:ext cx="2157884" cy="603997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DB07ED1-435A-46D1-88D5-BE352F73888B}"/>
                </a:ext>
              </a:extLst>
            </p:cNvPr>
            <p:cNvCxnSpPr>
              <a:cxnSpLocks/>
            </p:cNvCxnSpPr>
            <p:nvPr/>
          </p:nvCxnSpPr>
          <p:spPr>
            <a:xfrm>
              <a:off x="4940269" y="195781"/>
              <a:ext cx="0" cy="4400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A85096-79AB-4219-B3FC-5A7E83DFA52C}"/>
                </a:ext>
              </a:extLst>
            </p:cNvPr>
            <p:cNvSpPr txBox="1"/>
            <p:nvPr/>
          </p:nvSpPr>
          <p:spPr>
            <a:xfrm>
              <a:off x="5011444" y="214289"/>
              <a:ext cx="1103336" cy="4180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个人简历</a:t>
              </a:r>
              <a:endPara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dist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5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PERSONAL RESUME</a:t>
              </a:r>
              <a:endParaRPr lang="zh-CN" altLang="zh-CN" sz="55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AB2FA86-D0F4-447F-BA82-9CBED38B4895}"/>
              </a:ext>
            </a:extLst>
          </p:cNvPr>
          <p:cNvSpPr/>
          <p:nvPr userDrawn="1"/>
        </p:nvSpPr>
        <p:spPr>
          <a:xfrm>
            <a:off x="0" y="10329546"/>
            <a:ext cx="7559674" cy="362267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22D5A89-4CA2-49ED-AD25-BDAEC4BCD012}"/>
              </a:ext>
            </a:extLst>
          </p:cNvPr>
          <p:cNvSpPr/>
          <p:nvPr userDrawn="1"/>
        </p:nvSpPr>
        <p:spPr>
          <a:xfrm>
            <a:off x="0" y="-957"/>
            <a:ext cx="7559675" cy="722680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DFC72-8A00-43C9-8FA8-784F020680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953" y="63598"/>
            <a:ext cx="2157884" cy="6039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332D86-3096-4796-8CE2-18E5B0D57CD5}"/>
              </a:ext>
            </a:extLst>
          </p:cNvPr>
          <p:cNvSpPr/>
          <p:nvPr userDrawn="1"/>
        </p:nvSpPr>
        <p:spPr>
          <a:xfrm>
            <a:off x="0" y="10329546"/>
            <a:ext cx="7559674" cy="362267"/>
          </a:xfrm>
          <a:prstGeom prst="rect">
            <a:avLst/>
          </a:pr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558" tIns="0" rIns="395120" bIns="0" rtlCol="0" anchor="ctr"/>
          <a:lstStyle/>
          <a:p>
            <a:pPr algn="r"/>
            <a:endParaRPr lang="zh-CN" altLang="en-US" sz="218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2244629-F5A0-4437-A225-2C0EB6F8F146}"/>
              </a:ext>
            </a:extLst>
          </p:cNvPr>
          <p:cNvSpPr/>
          <p:nvPr userDrawn="1"/>
        </p:nvSpPr>
        <p:spPr>
          <a:xfrm>
            <a:off x="0" y="0"/>
            <a:ext cx="2325542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994239-D4CD-4D34-ACF1-F5518A867D49}"/>
              </a:ext>
            </a:extLst>
          </p:cNvPr>
          <p:cNvGrpSpPr/>
          <p:nvPr userDrawn="1"/>
        </p:nvGrpSpPr>
        <p:grpSpPr>
          <a:xfrm>
            <a:off x="1" y="0"/>
            <a:ext cx="2325541" cy="1294219"/>
            <a:chOff x="4516582" y="2070074"/>
            <a:chExt cx="1579418" cy="1294219"/>
          </a:xfrm>
          <a:solidFill>
            <a:srgbClr val="006C3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0910A3-FCDF-434E-95AB-E56AD8790D0E}"/>
                </a:ext>
              </a:extLst>
            </p:cNvPr>
            <p:cNvSpPr/>
            <p:nvPr/>
          </p:nvSpPr>
          <p:spPr>
            <a:xfrm>
              <a:off x="4516582" y="2070074"/>
              <a:ext cx="1579418" cy="969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91B8C8D4-851F-49E5-9D29-2ED344A853A6}"/>
                </a:ext>
              </a:extLst>
            </p:cNvPr>
            <p:cNvSpPr/>
            <p:nvPr/>
          </p:nvSpPr>
          <p:spPr>
            <a:xfrm>
              <a:off x="4516582" y="2715491"/>
              <a:ext cx="1579418" cy="64880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F2ADDA-0C2F-49E9-8D95-C01ACE53DF25}"/>
              </a:ext>
            </a:extLst>
          </p:cNvPr>
          <p:cNvGrpSpPr/>
          <p:nvPr userDrawn="1"/>
        </p:nvGrpSpPr>
        <p:grpSpPr>
          <a:xfrm>
            <a:off x="744469" y="207170"/>
            <a:ext cx="836604" cy="836604"/>
            <a:chOff x="644235" y="207539"/>
            <a:chExt cx="1192152" cy="119215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BF58BCC-70ED-4360-9FBC-54C60633BDC6}"/>
                </a:ext>
              </a:extLst>
            </p:cNvPr>
            <p:cNvSpPr/>
            <p:nvPr/>
          </p:nvSpPr>
          <p:spPr>
            <a:xfrm>
              <a:off x="644235" y="207539"/>
              <a:ext cx="1192152" cy="1192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DE5CC05-9486-4B4E-8D2E-227D4310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1754" y="235859"/>
              <a:ext cx="1137115" cy="1135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57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61A5714-1DA1-45FE-BCF3-36E32E6B2858}"/>
              </a:ext>
            </a:extLst>
          </p:cNvPr>
          <p:cNvSpPr/>
          <p:nvPr userDrawn="1"/>
        </p:nvSpPr>
        <p:spPr>
          <a:xfrm>
            <a:off x="0" y="0"/>
            <a:ext cx="2325542" cy="10691813"/>
          </a:xfrm>
          <a:prstGeom prst="rect">
            <a:avLst/>
          </a:prstGeom>
          <a:solidFill>
            <a:srgbClr val="006C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362A5C8-390F-4863-B1CE-0293D89157D3}"/>
              </a:ext>
            </a:extLst>
          </p:cNvPr>
          <p:cNvGrpSpPr/>
          <p:nvPr userDrawn="1"/>
        </p:nvGrpSpPr>
        <p:grpSpPr>
          <a:xfrm>
            <a:off x="2577857" y="493993"/>
            <a:ext cx="4632128" cy="428365"/>
            <a:chOff x="380824" y="242651"/>
            <a:chExt cx="5458929" cy="504825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E40C05A-0E53-407C-9ACA-D9EB8939822A}"/>
                </a:ext>
              </a:extLst>
            </p:cNvPr>
            <p:cNvGrpSpPr/>
            <p:nvPr/>
          </p:nvGrpSpPr>
          <p:grpSpPr>
            <a:xfrm>
              <a:off x="380824" y="417360"/>
              <a:ext cx="5458929" cy="150589"/>
              <a:chOff x="1757697" y="1732865"/>
              <a:chExt cx="2353292" cy="83596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224770C-6B7B-451D-A232-BAF595BC09A1}"/>
                  </a:ext>
                </a:extLst>
              </p:cNvPr>
              <p:cNvSpPr/>
              <p:nvPr/>
            </p:nvSpPr>
            <p:spPr>
              <a:xfrm>
                <a:off x="1757697" y="1732865"/>
                <a:ext cx="577272" cy="83596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2558" tIns="0" rIns="395120" bIns="0" rtlCol="0" anchor="ctr"/>
              <a:lstStyle/>
              <a:p>
                <a:pPr algn="r"/>
                <a:endParaRPr lang="zh-CN" altLang="en-US" sz="218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6831CB7-70C6-456C-9FEC-B90553F995E3}"/>
                  </a:ext>
                </a:extLst>
              </p:cNvPr>
              <p:cNvSpPr/>
              <p:nvPr/>
            </p:nvSpPr>
            <p:spPr>
              <a:xfrm>
                <a:off x="3533716" y="1732865"/>
                <a:ext cx="577273" cy="83596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2558" tIns="0" rIns="395120" bIns="0" rtlCol="0" anchor="ctr"/>
              <a:lstStyle/>
              <a:p>
                <a:pPr algn="r"/>
                <a:endParaRPr lang="zh-CN" altLang="en-US" sz="218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E32E01C-1385-4E37-AE7B-9E1034BF048B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2842" y="242651"/>
              <a:ext cx="2294889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1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0AFD-8CE9-41D2-9433-62F1CFBF9AFE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B9C1-B5DA-40A8-9503-0199F823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0AFD-8CE9-41D2-9433-62F1CFBF9AFE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B9C1-B5DA-40A8-9503-0199F823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9" r:id="rId7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A4DE0BC-7DDF-42EB-9A3A-FCD4DD1CE27A}"/>
              </a:ext>
            </a:extLst>
          </p:cNvPr>
          <p:cNvSpPr txBox="1"/>
          <p:nvPr/>
        </p:nvSpPr>
        <p:spPr>
          <a:xfrm>
            <a:off x="936723" y="375551"/>
            <a:ext cx="5686229" cy="14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北京理工大学个人简历模板</a:t>
            </a:r>
            <a:endParaRPr lang="en-US" altLang="zh-CN" sz="3200" b="1" dirty="0">
              <a:solidFill>
                <a:srgbClr val="006C39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使用说明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E0CC2E-B5EB-45FB-B701-58E39718CBC2}"/>
              </a:ext>
            </a:extLst>
          </p:cNvPr>
          <p:cNvSpPr txBox="1"/>
          <p:nvPr/>
        </p:nvSpPr>
        <p:spPr>
          <a:xfrm>
            <a:off x="598001" y="3223626"/>
            <a:ext cx="6363671" cy="42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pc="150" dirty="0">
                <a:solidFill>
                  <a:prstClr val="black"/>
                </a:solidFill>
                <a:latin typeface="微软雅黑"/>
                <a:ea typeface="微软雅黑"/>
              </a:rPr>
              <a:t>　　欢迎使用北京理工大学简历模板，此模板取各优秀模板之优点，选用北理代表的绿色和褐色，融入校徽元素，设计了</a:t>
            </a:r>
            <a:r>
              <a:rPr lang="en-US" altLang="zh-CN" b="1" spc="150" dirty="0">
                <a:solidFill>
                  <a:srgbClr val="A13F0B"/>
                </a:solidFill>
                <a:latin typeface="微软雅黑"/>
                <a:ea typeface="微软雅黑"/>
              </a:rPr>
              <a:t>6</a:t>
            </a:r>
            <a:r>
              <a:rPr lang="zh-CN" altLang="en-US" b="1" spc="150" dirty="0">
                <a:solidFill>
                  <a:srgbClr val="A13F0B"/>
                </a:solidFill>
                <a:latin typeface="微软雅黑"/>
                <a:ea typeface="微软雅黑"/>
              </a:rPr>
              <a:t>种</a:t>
            </a:r>
            <a:r>
              <a:rPr lang="zh-CN" altLang="en-US" spc="150" dirty="0">
                <a:solidFill>
                  <a:prstClr val="black"/>
                </a:solidFill>
                <a:latin typeface="微软雅黑"/>
                <a:ea typeface="微软雅黑"/>
              </a:rPr>
              <a:t>简历模板，适合于应届毕业生求职使用。本模板不收费，开放共享给所有北理人，欢迎大家传播扩散分享给身边有需要的人。祝大家求职顺利、前程似锦</a:t>
            </a:r>
            <a:r>
              <a:rPr lang="en-US" altLang="zh-CN" spc="150" dirty="0">
                <a:solidFill>
                  <a:prstClr val="black"/>
                </a:solidFill>
                <a:latin typeface="微软雅黑"/>
                <a:ea typeface="微软雅黑"/>
              </a:rPr>
              <a:t>^_^</a:t>
            </a:r>
          </a:p>
          <a:p>
            <a:pPr algn="r" defTabSz="91440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pc="150" dirty="0">
                <a:solidFill>
                  <a:prstClr val="black"/>
                </a:solidFill>
                <a:latin typeface="微软雅黑"/>
                <a:ea typeface="微软雅黑"/>
              </a:rPr>
              <a:t>—— Designed By </a:t>
            </a:r>
            <a:r>
              <a:rPr lang="zh-CN" altLang="en-US" spc="150" dirty="0">
                <a:solidFill>
                  <a:prstClr val="black"/>
                </a:solidFill>
                <a:latin typeface="微软雅黑"/>
                <a:ea typeface="微软雅黑"/>
              </a:rPr>
              <a:t>北京理工大学 光电学院 </a:t>
            </a:r>
            <a:r>
              <a:rPr lang="en-US" altLang="zh-CN" spc="150" dirty="0">
                <a:solidFill>
                  <a:prstClr val="black"/>
                </a:solidFill>
                <a:latin typeface="微软雅黑"/>
                <a:ea typeface="微软雅黑"/>
              </a:rPr>
              <a:t>18</a:t>
            </a:r>
            <a:r>
              <a:rPr lang="zh-CN" altLang="en-US" spc="150" dirty="0">
                <a:solidFill>
                  <a:prstClr val="black"/>
                </a:solidFill>
                <a:latin typeface="微软雅黑"/>
                <a:ea typeface="微软雅黑"/>
              </a:rPr>
              <a:t>级博士</a:t>
            </a:r>
            <a:endParaRPr lang="en-US" altLang="zh-CN" spc="15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algn="r" defTabSz="91440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pc="15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spc="150" dirty="0" err="1">
                <a:solidFill>
                  <a:prstClr val="black"/>
                </a:solidFill>
                <a:latin typeface="微软雅黑"/>
                <a:ea typeface="微软雅黑"/>
              </a:rPr>
              <a:t>TicTok</a:t>
            </a:r>
            <a:endParaRPr lang="en-US" altLang="zh-CN" spc="15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algn="r" defTabSz="91440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pc="150" dirty="0">
                <a:solidFill>
                  <a:prstClr val="black"/>
                </a:solidFill>
                <a:latin typeface="微软雅黑"/>
                <a:ea typeface="微软雅黑"/>
              </a:rPr>
              <a:t>2021.9.10</a:t>
            </a:r>
            <a:endParaRPr lang="zh-CN" altLang="en-US" spc="15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2D5109-851D-45CF-8223-1DB1F5C06EFF}"/>
              </a:ext>
            </a:extLst>
          </p:cNvPr>
          <p:cNvGrpSpPr/>
          <p:nvPr/>
        </p:nvGrpSpPr>
        <p:grpSpPr>
          <a:xfrm>
            <a:off x="6362484" y="0"/>
            <a:ext cx="806209" cy="1400908"/>
            <a:chOff x="10962308" y="0"/>
            <a:chExt cx="806209" cy="14009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5475E0-5033-40A6-BBFA-3693C568B1FB}"/>
                </a:ext>
              </a:extLst>
            </p:cNvPr>
            <p:cNvSpPr/>
            <p:nvPr/>
          </p:nvSpPr>
          <p:spPr>
            <a:xfrm>
              <a:off x="10962310" y="0"/>
              <a:ext cx="806207" cy="1190694"/>
            </a:xfrm>
            <a:prstGeom prst="rect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144000" rtlCol="0" anchor="b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V1.0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26BF24C-5873-4C78-AD94-9F54CF867D9E}"/>
                </a:ext>
              </a:extLst>
            </p:cNvPr>
            <p:cNvGrpSpPr/>
            <p:nvPr/>
          </p:nvGrpSpPr>
          <p:grpSpPr>
            <a:xfrm>
              <a:off x="10962308" y="1176659"/>
              <a:ext cx="806209" cy="224249"/>
              <a:chOff x="10962308" y="1176659"/>
              <a:chExt cx="806209" cy="443684"/>
            </a:xfrm>
          </p:grpSpPr>
          <p:sp>
            <p:nvSpPr>
              <p:cNvPr id="16" name="直角三角形 15">
                <a:extLst>
                  <a:ext uri="{FF2B5EF4-FFF2-40B4-BE49-F238E27FC236}">
                    <a16:creationId xmlns:a16="http://schemas.microsoft.com/office/drawing/2014/main" id="{322E0799-494A-4BFB-A440-32ADC1FC3672}"/>
                  </a:ext>
                </a:extLst>
              </p:cNvPr>
              <p:cNvSpPr/>
              <p:nvPr/>
            </p:nvSpPr>
            <p:spPr>
              <a:xfrm rot="5400000">
                <a:off x="10962308" y="1176659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47901E32-0F19-4274-AE88-59CEB330ECAA}"/>
                  </a:ext>
                </a:extLst>
              </p:cNvPr>
              <p:cNvSpPr/>
              <p:nvPr/>
            </p:nvSpPr>
            <p:spPr>
              <a:xfrm rot="10800000">
                <a:off x="11330009" y="1181835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0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/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/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D3486E7-834D-4EDB-B76A-5FA768724B5A}"/>
              </a:ext>
            </a:extLst>
          </p:cNvPr>
          <p:cNvGrpSpPr/>
          <p:nvPr/>
        </p:nvGrpSpPr>
        <p:grpSpPr>
          <a:xfrm>
            <a:off x="362088" y="2843132"/>
            <a:ext cx="6835498" cy="289716"/>
            <a:chOff x="362088" y="2716078"/>
            <a:chExt cx="6835498" cy="28971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078D68F-EA56-46F9-9F54-C96A88152C8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AEE2E0B-E4B7-426E-A16D-6BA35E8A192E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0D14498-80E0-461C-8025-ACA7E5C57EC9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BE67BFD-6732-4B5D-811E-C2C44FED245A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2AFD07-289F-49CA-B7F3-F3837C9D430F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F1315F1-EEAF-467A-9D06-BC2A142F3C38}"/>
              </a:ext>
            </a:extLst>
          </p:cNvPr>
          <p:cNvGrpSpPr/>
          <p:nvPr/>
        </p:nvGrpSpPr>
        <p:grpSpPr>
          <a:xfrm>
            <a:off x="362088" y="5800455"/>
            <a:ext cx="6835498" cy="289716"/>
            <a:chOff x="362088" y="2716078"/>
            <a:chExt cx="6835498" cy="289716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834B039-1356-428B-993C-8D8065DC5652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79CB441-00C8-4EFD-ACD6-8978B73D518A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18396A5-635D-44E6-8174-53DA47CC72F4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917E322-E886-4CC5-83A5-B225AD246244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9A2D7E-2ABC-40FE-828E-D77520315C46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CC22583-605E-4C61-9CB7-A66488D8F8E2}"/>
              </a:ext>
            </a:extLst>
          </p:cNvPr>
          <p:cNvGrpSpPr/>
          <p:nvPr/>
        </p:nvGrpSpPr>
        <p:grpSpPr>
          <a:xfrm>
            <a:off x="362088" y="7410039"/>
            <a:ext cx="6835498" cy="289716"/>
            <a:chOff x="362088" y="2716078"/>
            <a:chExt cx="6835498" cy="28971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C084E8A-C1A2-48DC-BD8D-58488DE78095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6C97B2C-4700-4CD0-AFAB-C80ECD5C7BF3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17D5282-0A08-4E15-9426-741010342CB1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02824F5-C263-4835-A397-0FCB35C4CA1A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58D66D3-5D45-4A73-8C9E-6C98AD6EDA7E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AE23D2B-2FC2-4AF3-9578-F0195C011E54}"/>
              </a:ext>
            </a:extLst>
          </p:cNvPr>
          <p:cNvGrpSpPr/>
          <p:nvPr/>
        </p:nvGrpSpPr>
        <p:grpSpPr>
          <a:xfrm>
            <a:off x="362088" y="8262271"/>
            <a:ext cx="6835498" cy="289716"/>
            <a:chOff x="362088" y="2716078"/>
            <a:chExt cx="6835498" cy="28971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81D29D1-9C15-4077-8EDA-C7CC6AFF664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255796A-9274-4E25-A399-A8130595989B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E53FC43-CEB1-454A-9DD4-025D46C3CC36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01C2CB7-D496-44AD-9D8D-E01FB00BAAAF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E811B59-8CD1-4C6B-AAA3-8A557B94856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4A26D72-AE19-4D82-8E2F-FBED6FBA013F}"/>
              </a:ext>
            </a:extLst>
          </p:cNvPr>
          <p:cNvGrpSpPr/>
          <p:nvPr/>
        </p:nvGrpSpPr>
        <p:grpSpPr>
          <a:xfrm>
            <a:off x="362088" y="9345331"/>
            <a:ext cx="6835498" cy="289716"/>
            <a:chOff x="362088" y="2716078"/>
            <a:chExt cx="6835498" cy="28971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F0ABC02-CFA2-44A2-9C03-4C709AE8A125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219E321F-1049-40EC-A6A9-1226DD1B7170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0CF3D9-EC23-4217-ACCE-372FD003ED3F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9ECA9B1-0FC0-4624-9C1E-73526F5C18EE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9046041-8404-41AB-AC5E-1AB8E337B9A1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408C95D-9890-498F-AFC0-4E9CDEAFCDE1}"/>
              </a:ext>
            </a:extLst>
          </p:cNvPr>
          <p:cNvGrpSpPr/>
          <p:nvPr/>
        </p:nvGrpSpPr>
        <p:grpSpPr>
          <a:xfrm>
            <a:off x="362088" y="1214836"/>
            <a:ext cx="6835498" cy="289716"/>
            <a:chOff x="362088" y="2716078"/>
            <a:chExt cx="6835498" cy="28971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A16559A-305D-4043-AF95-9535866DA5B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876F985-3681-42E2-8820-E7CABC52F3F8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67556D1-7126-41DA-BD6D-2BB660E36FC2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93E7F39F-F2A8-4DE1-B25B-3C953157E1B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691E393-5843-44E8-BF81-0294BE1EF239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0CA25D5B-4AB1-4BAF-B0ED-222482346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19336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7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9972"/>
              </p:ext>
            </p:extLst>
          </p:nvPr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67735"/>
              </p:ext>
            </p:extLst>
          </p:nvPr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83451"/>
              </p:ext>
            </p:extLst>
          </p:nvPr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93374"/>
              </p:ext>
            </p:extLst>
          </p:nvPr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88270"/>
              </p:ext>
            </p:extLst>
          </p:nvPr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D3486E7-834D-4EDB-B76A-5FA768724B5A}"/>
              </a:ext>
            </a:extLst>
          </p:cNvPr>
          <p:cNvGrpSpPr/>
          <p:nvPr/>
        </p:nvGrpSpPr>
        <p:grpSpPr>
          <a:xfrm>
            <a:off x="362088" y="2843132"/>
            <a:ext cx="6835498" cy="289716"/>
            <a:chOff x="362088" y="2716078"/>
            <a:chExt cx="6835498" cy="28971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078D68F-EA56-46F9-9F54-C96A88152C8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AEE2E0B-E4B7-426E-A16D-6BA35E8A192E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0D14498-80E0-461C-8025-ACA7E5C57EC9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BE67BFD-6732-4B5D-811E-C2C44FED245A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2AFD07-289F-49CA-B7F3-F3837C9D430F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F1315F1-EEAF-467A-9D06-BC2A142F3C38}"/>
              </a:ext>
            </a:extLst>
          </p:cNvPr>
          <p:cNvGrpSpPr/>
          <p:nvPr/>
        </p:nvGrpSpPr>
        <p:grpSpPr>
          <a:xfrm>
            <a:off x="362088" y="5800455"/>
            <a:ext cx="6835498" cy="289716"/>
            <a:chOff x="362088" y="2716078"/>
            <a:chExt cx="6835498" cy="289716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834B039-1356-428B-993C-8D8065DC5652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79CB441-00C8-4EFD-ACD6-8978B73D518A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18396A5-635D-44E6-8174-53DA47CC72F4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917E322-E886-4CC5-83A5-B225AD246244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9A2D7E-2ABC-40FE-828E-D77520315C46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CC22583-605E-4C61-9CB7-A66488D8F8E2}"/>
              </a:ext>
            </a:extLst>
          </p:cNvPr>
          <p:cNvGrpSpPr/>
          <p:nvPr/>
        </p:nvGrpSpPr>
        <p:grpSpPr>
          <a:xfrm>
            <a:off x="362088" y="7410039"/>
            <a:ext cx="6835498" cy="289716"/>
            <a:chOff x="362088" y="2716078"/>
            <a:chExt cx="6835498" cy="28971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C084E8A-C1A2-48DC-BD8D-58488DE78095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6C97B2C-4700-4CD0-AFAB-C80ECD5C7BF3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17D5282-0A08-4E15-9426-741010342CB1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02824F5-C263-4835-A397-0FCB35C4CA1A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58D66D3-5D45-4A73-8C9E-6C98AD6EDA7E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AE23D2B-2FC2-4AF3-9578-F0195C011E54}"/>
              </a:ext>
            </a:extLst>
          </p:cNvPr>
          <p:cNvGrpSpPr/>
          <p:nvPr/>
        </p:nvGrpSpPr>
        <p:grpSpPr>
          <a:xfrm>
            <a:off x="362088" y="8262271"/>
            <a:ext cx="6835498" cy="289716"/>
            <a:chOff x="362088" y="2716078"/>
            <a:chExt cx="6835498" cy="28971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81D29D1-9C15-4077-8EDA-C7CC6AFF664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255796A-9274-4E25-A399-A8130595989B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E53FC43-CEB1-454A-9DD4-025D46C3CC36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01C2CB7-D496-44AD-9D8D-E01FB00BAAAF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E811B59-8CD1-4C6B-AAA3-8A557B94856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4A26D72-AE19-4D82-8E2F-FBED6FBA013F}"/>
              </a:ext>
            </a:extLst>
          </p:cNvPr>
          <p:cNvGrpSpPr/>
          <p:nvPr/>
        </p:nvGrpSpPr>
        <p:grpSpPr>
          <a:xfrm>
            <a:off x="362088" y="9345331"/>
            <a:ext cx="6835498" cy="289716"/>
            <a:chOff x="362088" y="2716078"/>
            <a:chExt cx="6835498" cy="28971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F0ABC02-CFA2-44A2-9C03-4C709AE8A125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219E321F-1049-40EC-A6A9-1226DD1B7170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0CF3D9-EC23-4217-ACCE-372FD003ED3F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9ECA9B1-0FC0-4624-9C1E-73526F5C18EE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9046041-8404-41AB-AC5E-1AB8E337B9A1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408C95D-9890-498F-AFC0-4E9CDEAFCDE1}"/>
              </a:ext>
            </a:extLst>
          </p:cNvPr>
          <p:cNvGrpSpPr/>
          <p:nvPr/>
        </p:nvGrpSpPr>
        <p:grpSpPr>
          <a:xfrm>
            <a:off x="362088" y="1214836"/>
            <a:ext cx="6835498" cy="289716"/>
            <a:chOff x="362088" y="2716078"/>
            <a:chExt cx="6835498" cy="28971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A16559A-305D-4043-AF95-9535866DA5BE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876F985-3681-42E2-8820-E7CABC52F3F8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67556D1-7126-41DA-BD6D-2BB660E36FC2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93E7F39F-F2A8-4DE1-B25B-3C953157E1B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691E393-5843-44E8-BF81-0294BE1EF239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0CA25D5B-4AB1-4BAF-B0ED-222482346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19336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9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9669"/>
              </p:ext>
            </p:extLst>
          </p:nvPr>
        </p:nvGraphicFramePr>
        <p:xfrm>
          <a:off x="624457" y="2317803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光学工程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2594"/>
              </p:ext>
            </p:extLst>
          </p:nvPr>
        </p:nvGraphicFramePr>
        <p:xfrm>
          <a:off x="624455" y="3883442"/>
          <a:ext cx="6310764" cy="812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光电信息科学与工程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语言程序设计、信号与系统、应用光学、物理光学、激光原理、半导体物理、光电探测与目标识别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21666"/>
              </p:ext>
            </p:extLst>
          </p:nvPr>
        </p:nvGraphicFramePr>
        <p:xfrm>
          <a:off x="624458" y="5200125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68021"/>
              </p:ext>
            </p:extLst>
          </p:nvPr>
        </p:nvGraphicFramePr>
        <p:xfrm>
          <a:off x="624458" y="5817484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24460" y="7411437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”创新创业大赛金奖、光电设计竞赛一等奖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24460" y="8330310"/>
            <a:ext cx="6310755" cy="898259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等深度学习框架以及常用机器学习算法，成像光学系统设计及性能评价，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Axure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Sketch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等产品原型设计软件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5" name="图片 9">
            <a:extLst>
              <a:ext uri="{FF2B5EF4-FFF2-40B4-BE49-F238E27FC236}">
                <a16:creationId xmlns:a16="http://schemas.microsoft.com/office/drawing/2014/main" id="{93EFF5AE-5413-49CB-A6F3-A56872B96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2088" y="566227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5DDCAA-9208-4673-B6CE-A7366ABC0A50}"/>
              </a:ext>
            </a:extLst>
          </p:cNvPr>
          <p:cNvGrpSpPr/>
          <p:nvPr/>
        </p:nvGrpSpPr>
        <p:grpSpPr>
          <a:xfrm>
            <a:off x="1718302" y="971228"/>
            <a:ext cx="1637223" cy="584407"/>
            <a:chOff x="1718302" y="915808"/>
            <a:chExt cx="1637223" cy="5844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863713-ECFA-47ED-8A5C-92046778F719}"/>
                </a:ext>
              </a:extLst>
            </p:cNvPr>
            <p:cNvSpPr txBox="1"/>
            <p:nvPr/>
          </p:nvSpPr>
          <p:spPr>
            <a:xfrm>
              <a:off x="1718302" y="915808"/>
              <a:ext cx="1245572" cy="289716"/>
            </a:xfrm>
            <a:prstGeom prst="rect">
              <a:avLst/>
            </a:prstGeom>
            <a:noFill/>
          </p:spPr>
          <p:txBody>
            <a:bodyPr wrap="square" lIns="91440" tIns="0" rIns="91440" bIns="0" rtlCol="0">
              <a:no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北小理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DD94CED-1F19-485F-A701-ED228A2ECAE3}"/>
                </a:ext>
              </a:extLst>
            </p:cNvPr>
            <p:cNvSpPr txBox="1"/>
            <p:nvPr/>
          </p:nvSpPr>
          <p:spPr>
            <a:xfrm>
              <a:off x="1729362" y="1331475"/>
              <a:ext cx="1626163" cy="168740"/>
            </a:xfrm>
            <a:prstGeom prst="rect">
              <a:avLst/>
            </a:prstGeom>
            <a:noFill/>
          </p:spPr>
          <p:txBody>
            <a:bodyPr wrap="square" lIns="91440" tIns="0" rIns="91440" bIns="0" rtlCol="0">
              <a:no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求职意向：产品经理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7" name="表格 16">
            <a:extLst>
              <a:ext uri="{FF2B5EF4-FFF2-40B4-BE49-F238E27FC236}">
                <a16:creationId xmlns:a16="http://schemas.microsoft.com/office/drawing/2014/main" id="{CFD35B92-8ACC-4104-9193-A4C70DCC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78080"/>
              </p:ext>
            </p:extLst>
          </p:nvPr>
        </p:nvGraphicFramePr>
        <p:xfrm>
          <a:off x="3630587" y="1130957"/>
          <a:ext cx="3611067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76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454226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719668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1999.01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</a:t>
                      </a: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E468D6D-11B9-46CD-A623-706AFCD539FD}"/>
              </a:ext>
            </a:extLst>
          </p:cNvPr>
          <p:cNvGrpSpPr/>
          <p:nvPr/>
        </p:nvGrpSpPr>
        <p:grpSpPr>
          <a:xfrm>
            <a:off x="362088" y="1929580"/>
            <a:ext cx="6835498" cy="289716"/>
            <a:chOff x="362088" y="2716078"/>
            <a:chExt cx="6835498" cy="28971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ED21194-92D7-4E43-83E6-D8B363348849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AF605F-7B0F-4C1F-9CC4-073018DDB9B4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53D4344-2B9A-4B8D-8D8B-6133D5E7938C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8193D8-1889-4BB9-85AF-F1D4763C932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F9EB52-92CB-442C-9920-B48F2EDE55F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5DA63E3-3D03-4F07-A449-F3B5AEFD1EF5}"/>
              </a:ext>
            </a:extLst>
          </p:cNvPr>
          <p:cNvGrpSpPr/>
          <p:nvPr/>
        </p:nvGrpSpPr>
        <p:grpSpPr>
          <a:xfrm>
            <a:off x="362087" y="4809709"/>
            <a:ext cx="6835498" cy="289716"/>
            <a:chOff x="362088" y="2716078"/>
            <a:chExt cx="6835498" cy="2897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3D712AD-D204-4D3D-B1A1-47096350B5CD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AABF49B-E36B-4F8A-A7D5-BB69A2EEF67F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5157822-5496-45A3-966F-803BAEFEF213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1BE0A83-4061-4D01-B032-8CA6874451D9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1F89601-FB74-460A-B8EF-A4E136B45B44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A27FB616-91D7-4A6B-9277-AA6710B7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87790"/>
              </p:ext>
            </p:extLst>
          </p:nvPr>
        </p:nvGraphicFramePr>
        <p:xfrm>
          <a:off x="624458" y="640007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94" name="组合 93">
            <a:extLst>
              <a:ext uri="{FF2B5EF4-FFF2-40B4-BE49-F238E27FC236}">
                <a16:creationId xmlns:a16="http://schemas.microsoft.com/office/drawing/2014/main" id="{E76432DA-41F9-4407-BC34-2B1D99B8C1AD}"/>
              </a:ext>
            </a:extLst>
          </p:cNvPr>
          <p:cNvGrpSpPr/>
          <p:nvPr/>
        </p:nvGrpSpPr>
        <p:grpSpPr>
          <a:xfrm>
            <a:off x="362087" y="7051763"/>
            <a:ext cx="6835498" cy="289716"/>
            <a:chOff x="362088" y="2716078"/>
            <a:chExt cx="6835498" cy="28971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D30E4F2-4B76-43E2-9B5B-E7F7FB8B6AE7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281D714-1C84-4737-B064-D81801F79583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CEF53A-E9EE-47BD-B4A4-36A824CB42E5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B4C354D-676D-4ECE-808A-9D5ECC71A996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D893684-B357-477A-8675-8DF1D610034D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EABF779-A443-42F7-833D-48381F306EAC}"/>
              </a:ext>
            </a:extLst>
          </p:cNvPr>
          <p:cNvGrpSpPr/>
          <p:nvPr/>
        </p:nvGrpSpPr>
        <p:grpSpPr>
          <a:xfrm>
            <a:off x="361088" y="7993638"/>
            <a:ext cx="6835498" cy="289716"/>
            <a:chOff x="362088" y="2716078"/>
            <a:chExt cx="6835498" cy="289716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4562F7C-FAC9-485A-8B7D-0CA73C45A38C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D742AE8-6EDA-47D2-836D-47BA76A59CF4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3516BB0-E69E-440C-8E12-E10B181ED37D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F668421-C23E-4277-A189-88DF041CD793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9BC2E26-690F-4231-A9F9-588442BC9DF6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6422DA7-8C1C-4461-9B32-BEF464173A47}"/>
              </a:ext>
            </a:extLst>
          </p:cNvPr>
          <p:cNvGrpSpPr/>
          <p:nvPr/>
        </p:nvGrpSpPr>
        <p:grpSpPr>
          <a:xfrm>
            <a:off x="361088" y="9295143"/>
            <a:ext cx="6835498" cy="289716"/>
            <a:chOff x="362088" y="2716078"/>
            <a:chExt cx="6835498" cy="289716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7B53840-3D1D-4B2D-A9F9-2A3BC0CD201D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04D3665A-8893-41A8-A8C8-158AE91CB57D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D0B9C9B-A0FA-4461-A9AE-2196320A3628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6D1B294-40DF-45A9-BCD7-9CBBE9C69CC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40532B1-745B-44CB-B5B5-DC9AAA1F652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59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2682"/>
              </p:ext>
            </p:extLst>
          </p:nvPr>
        </p:nvGraphicFramePr>
        <p:xfrm>
          <a:off x="624457" y="2317803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光学工程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97289"/>
              </p:ext>
            </p:extLst>
          </p:nvPr>
        </p:nvGraphicFramePr>
        <p:xfrm>
          <a:off x="624455" y="3883442"/>
          <a:ext cx="6310764" cy="812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光电信息科学与工程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语言程序设计、信号与系统、应用光学、物理光学、激光原理、半导体物理、光电探测与目标识别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4765"/>
              </p:ext>
            </p:extLst>
          </p:nvPr>
        </p:nvGraphicFramePr>
        <p:xfrm>
          <a:off x="624458" y="5200125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1749"/>
              </p:ext>
            </p:extLst>
          </p:nvPr>
        </p:nvGraphicFramePr>
        <p:xfrm>
          <a:off x="624458" y="5817484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24460" y="7411437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”创新创业大赛金奖、光电设计竞赛一等奖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24460" y="8330310"/>
            <a:ext cx="6310755" cy="898259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等深度学习框架以及常用机器学习算法，成像光学系统设计及性能评价，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Axure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Sketch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等产品原型设计软件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5" name="图片 9">
            <a:extLst>
              <a:ext uri="{FF2B5EF4-FFF2-40B4-BE49-F238E27FC236}">
                <a16:creationId xmlns:a16="http://schemas.microsoft.com/office/drawing/2014/main" id="{93EFF5AE-5413-49CB-A6F3-A56872B96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2088" y="566227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5DDCAA-9208-4673-B6CE-A7366ABC0A50}"/>
              </a:ext>
            </a:extLst>
          </p:cNvPr>
          <p:cNvGrpSpPr/>
          <p:nvPr/>
        </p:nvGrpSpPr>
        <p:grpSpPr>
          <a:xfrm>
            <a:off x="1718302" y="971228"/>
            <a:ext cx="1637223" cy="584407"/>
            <a:chOff x="1718302" y="915808"/>
            <a:chExt cx="1637223" cy="5844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863713-ECFA-47ED-8A5C-92046778F719}"/>
                </a:ext>
              </a:extLst>
            </p:cNvPr>
            <p:cNvSpPr txBox="1"/>
            <p:nvPr/>
          </p:nvSpPr>
          <p:spPr>
            <a:xfrm>
              <a:off x="1718302" y="915808"/>
              <a:ext cx="1245572" cy="289716"/>
            </a:xfrm>
            <a:prstGeom prst="rect">
              <a:avLst/>
            </a:prstGeom>
            <a:noFill/>
          </p:spPr>
          <p:txBody>
            <a:bodyPr wrap="square" lIns="91440" tIns="0" rIns="91440" bIns="0" rtlCol="0">
              <a:no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北小理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DD94CED-1F19-485F-A701-ED228A2ECAE3}"/>
                </a:ext>
              </a:extLst>
            </p:cNvPr>
            <p:cNvSpPr txBox="1"/>
            <p:nvPr/>
          </p:nvSpPr>
          <p:spPr>
            <a:xfrm>
              <a:off x="1729362" y="1331475"/>
              <a:ext cx="1626163" cy="168740"/>
            </a:xfrm>
            <a:prstGeom prst="rect">
              <a:avLst/>
            </a:prstGeom>
            <a:noFill/>
          </p:spPr>
          <p:txBody>
            <a:bodyPr wrap="square" lIns="91440" tIns="0" rIns="91440" bIns="0" rtlCol="0">
              <a:no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求职意向：产品经理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7" name="表格 16">
            <a:extLst>
              <a:ext uri="{FF2B5EF4-FFF2-40B4-BE49-F238E27FC236}">
                <a16:creationId xmlns:a16="http://schemas.microsoft.com/office/drawing/2014/main" id="{CFD35B92-8ACC-4104-9193-A4C70DCC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22212"/>
              </p:ext>
            </p:extLst>
          </p:nvPr>
        </p:nvGraphicFramePr>
        <p:xfrm>
          <a:off x="3630587" y="1130957"/>
          <a:ext cx="3611067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76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454226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719668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1999.01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</a:t>
                      </a: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E468D6D-11B9-46CD-A623-706AFCD539FD}"/>
              </a:ext>
            </a:extLst>
          </p:cNvPr>
          <p:cNvGrpSpPr/>
          <p:nvPr/>
        </p:nvGrpSpPr>
        <p:grpSpPr>
          <a:xfrm>
            <a:off x="362088" y="1929580"/>
            <a:ext cx="6835498" cy="289716"/>
            <a:chOff x="362088" y="2716078"/>
            <a:chExt cx="6835498" cy="28971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ED21194-92D7-4E43-83E6-D8B363348849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AF605F-7B0F-4C1F-9CC4-073018DDB9B4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53D4344-2B9A-4B8D-8D8B-6133D5E7938C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8193D8-1889-4BB9-85AF-F1D4763C932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F9EB52-92CB-442C-9920-B48F2EDE55F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5DA63E3-3D03-4F07-A449-F3B5AEFD1EF5}"/>
              </a:ext>
            </a:extLst>
          </p:cNvPr>
          <p:cNvGrpSpPr/>
          <p:nvPr/>
        </p:nvGrpSpPr>
        <p:grpSpPr>
          <a:xfrm>
            <a:off x="362087" y="4809709"/>
            <a:ext cx="6835498" cy="289716"/>
            <a:chOff x="362088" y="2716078"/>
            <a:chExt cx="6835498" cy="2897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3D712AD-D204-4D3D-B1A1-47096350B5CD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AABF49B-E36B-4F8A-A7D5-BB69A2EEF67F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5157822-5496-45A3-966F-803BAEFEF213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1BE0A83-4061-4D01-B032-8CA6874451D9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1F89601-FB74-460A-B8EF-A4E136B45B44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A27FB616-91D7-4A6B-9277-AA6710B7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14430"/>
              </p:ext>
            </p:extLst>
          </p:nvPr>
        </p:nvGraphicFramePr>
        <p:xfrm>
          <a:off x="624458" y="640007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94" name="组合 93">
            <a:extLst>
              <a:ext uri="{FF2B5EF4-FFF2-40B4-BE49-F238E27FC236}">
                <a16:creationId xmlns:a16="http://schemas.microsoft.com/office/drawing/2014/main" id="{E76432DA-41F9-4407-BC34-2B1D99B8C1AD}"/>
              </a:ext>
            </a:extLst>
          </p:cNvPr>
          <p:cNvGrpSpPr/>
          <p:nvPr/>
        </p:nvGrpSpPr>
        <p:grpSpPr>
          <a:xfrm>
            <a:off x="362087" y="7051763"/>
            <a:ext cx="6835498" cy="289716"/>
            <a:chOff x="362088" y="2716078"/>
            <a:chExt cx="6835498" cy="28971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D30E4F2-4B76-43E2-9B5B-E7F7FB8B6AE7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281D714-1C84-4737-B064-D81801F79583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CEF53A-E9EE-47BD-B4A4-36A824CB42E5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B4C354D-676D-4ECE-808A-9D5ECC71A996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D893684-B357-477A-8675-8DF1D610034D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EABF779-A443-42F7-833D-48381F306EAC}"/>
              </a:ext>
            </a:extLst>
          </p:cNvPr>
          <p:cNvGrpSpPr/>
          <p:nvPr/>
        </p:nvGrpSpPr>
        <p:grpSpPr>
          <a:xfrm>
            <a:off x="361088" y="7993638"/>
            <a:ext cx="6835498" cy="289716"/>
            <a:chOff x="362088" y="2716078"/>
            <a:chExt cx="6835498" cy="289716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4562F7C-FAC9-485A-8B7D-0CA73C45A38C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D742AE8-6EDA-47D2-836D-47BA76A59CF4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3516BB0-E69E-440C-8E12-E10B181ED37D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F668421-C23E-4277-A189-88DF041CD793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9BC2E26-690F-4231-A9F9-588442BC9DF6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6422DA7-8C1C-4461-9B32-BEF464173A47}"/>
              </a:ext>
            </a:extLst>
          </p:cNvPr>
          <p:cNvGrpSpPr/>
          <p:nvPr/>
        </p:nvGrpSpPr>
        <p:grpSpPr>
          <a:xfrm>
            <a:off x="361088" y="9295143"/>
            <a:ext cx="6835498" cy="289716"/>
            <a:chOff x="362088" y="2716078"/>
            <a:chExt cx="6835498" cy="289716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7B53840-3D1D-4B2D-A9F9-2A3BC0CD201D}"/>
                </a:ext>
              </a:extLst>
            </p:cNvPr>
            <p:cNvSpPr/>
            <p:nvPr/>
          </p:nvSpPr>
          <p:spPr>
            <a:xfrm>
              <a:off x="577995" y="2716078"/>
              <a:ext cx="920373" cy="28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04D3665A-8893-41A8-A8C8-158AE91CB57D}"/>
                </a:ext>
              </a:extLst>
            </p:cNvPr>
            <p:cNvGrpSpPr/>
            <p:nvPr/>
          </p:nvGrpSpPr>
          <p:grpSpPr>
            <a:xfrm>
              <a:off x="362088" y="2755358"/>
              <a:ext cx="215907" cy="210776"/>
              <a:chOff x="315330" y="2677423"/>
              <a:chExt cx="311526" cy="30412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D0B9C9B-A0FA-4461-A9AE-2196320A3628}"/>
                  </a:ext>
                </a:extLst>
              </p:cNvPr>
              <p:cNvSpPr/>
              <p:nvPr/>
            </p:nvSpPr>
            <p:spPr>
              <a:xfrm>
                <a:off x="362088" y="2716778"/>
                <a:ext cx="264768" cy="264768"/>
              </a:xfrm>
              <a:prstGeom prst="rect">
                <a:avLst/>
              </a:prstGeom>
              <a:solidFill>
                <a:srgbClr val="A13F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6D1B294-40DF-45A9-BCD7-9CBBE9C69CCC}"/>
                  </a:ext>
                </a:extLst>
              </p:cNvPr>
              <p:cNvSpPr/>
              <p:nvPr/>
            </p:nvSpPr>
            <p:spPr>
              <a:xfrm>
                <a:off x="315330" y="2677423"/>
                <a:ext cx="264768" cy="264768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40532B1-745B-44CB-B5B5-DC9AAA1F6527}"/>
                </a:ext>
              </a:extLst>
            </p:cNvPr>
            <p:cNvSpPr/>
            <p:nvPr/>
          </p:nvSpPr>
          <p:spPr>
            <a:xfrm>
              <a:off x="1498368" y="2839772"/>
              <a:ext cx="5699218" cy="47567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0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9">
            <a:extLst>
              <a:ext uri="{FF2B5EF4-FFF2-40B4-BE49-F238E27FC236}">
                <a16:creationId xmlns:a16="http://schemas.microsoft.com/office/drawing/2014/main" id="{E96E7DFA-779C-4137-868E-C2F9C1F6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631" y="1708576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4A97493-D82A-4DB6-8045-290510FBF9FE}"/>
              </a:ext>
            </a:extLst>
          </p:cNvPr>
          <p:cNvSpPr txBox="1"/>
          <p:nvPr/>
        </p:nvSpPr>
        <p:spPr>
          <a:xfrm>
            <a:off x="539985" y="3034381"/>
            <a:ext cx="1245572" cy="28971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北小理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F5E6F5-09E5-4C2E-A338-1E96BD693789}"/>
              </a:ext>
            </a:extLst>
          </p:cNvPr>
          <p:cNvSpPr txBox="1"/>
          <p:nvPr/>
        </p:nvSpPr>
        <p:spPr>
          <a:xfrm>
            <a:off x="349690" y="3504351"/>
            <a:ext cx="1626163" cy="168740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求职意向：产品经理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409A9D8-DCDB-4796-ABD4-D9EF824BF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96480"/>
              </p:ext>
            </p:extLst>
          </p:nvPr>
        </p:nvGraphicFramePr>
        <p:xfrm>
          <a:off x="622769" y="4906271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6D04299-08F1-4360-A1E5-1E65EC6D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7271"/>
              </p:ext>
            </p:extLst>
          </p:nvPr>
        </p:nvGraphicFramePr>
        <p:xfrm>
          <a:off x="271446" y="5944119"/>
          <a:ext cx="1782650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电子邮箱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beiligong@bit.edu.cn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0BDCD9D-8A6D-4A3B-A2F5-71692C9CF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21767"/>
              </p:ext>
            </p:extLst>
          </p:nvPr>
        </p:nvGraphicFramePr>
        <p:xfrm>
          <a:off x="271446" y="6981968"/>
          <a:ext cx="1782650" cy="35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个人技能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1A1917-AAEF-44B9-9F04-78DED5E69CD1}"/>
              </a:ext>
            </a:extLst>
          </p:cNvPr>
          <p:cNvGrpSpPr/>
          <p:nvPr/>
        </p:nvGrpSpPr>
        <p:grpSpPr>
          <a:xfrm>
            <a:off x="167256" y="7314742"/>
            <a:ext cx="1991031" cy="384169"/>
            <a:chOff x="340913" y="7253066"/>
            <a:chExt cx="1991031" cy="38416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84534E-E252-487F-B6E5-23AEFA4499D5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Axure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DB6AEE-BBA3-4D20-998A-6F744D6CB4BB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C70FA70-C732-4E50-B2FB-72BD76AE5CC5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4CB8CD-A804-4AA0-AB61-6EF70800D1D7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68288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5BA421-12C7-43DC-880B-19BC0AAF5E72}"/>
              </a:ext>
            </a:extLst>
          </p:cNvPr>
          <p:cNvGrpSpPr/>
          <p:nvPr/>
        </p:nvGrpSpPr>
        <p:grpSpPr>
          <a:xfrm>
            <a:off x="167256" y="7796265"/>
            <a:ext cx="1991031" cy="384169"/>
            <a:chOff x="340913" y="7253066"/>
            <a:chExt cx="1991031" cy="38416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44FC42-A70E-436F-8C31-B094A3A4D9F1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Sketch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0B04D22-1E2C-4B15-A6B4-CDFDA49283BC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A63861A-D339-4438-9922-856E507122A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A30B350-B4AE-4B38-93D6-FE8D7AD6E042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946829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129834-BBD3-4CC8-A262-121718EA7358}"/>
              </a:ext>
            </a:extLst>
          </p:cNvPr>
          <p:cNvGrpSpPr/>
          <p:nvPr/>
        </p:nvGrpSpPr>
        <p:grpSpPr>
          <a:xfrm>
            <a:off x="167256" y="8277788"/>
            <a:ext cx="1991031" cy="384169"/>
            <a:chOff x="340913" y="7253066"/>
            <a:chExt cx="1991031" cy="38416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2F1D86-5811-4169-906E-3C176F5978F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Photoshop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37C6CEF-A3EB-463F-86E5-F213FB572B12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A9E217-57CB-4D98-9E3F-16E9FD0D951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5F9494-46CA-4710-A44F-52C7F4DD2EC0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55719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850797-9FB2-4933-8206-AC1DAF565980}"/>
              </a:ext>
            </a:extLst>
          </p:cNvPr>
          <p:cNvGrpSpPr/>
          <p:nvPr/>
        </p:nvGrpSpPr>
        <p:grpSpPr>
          <a:xfrm>
            <a:off x="167256" y="8758362"/>
            <a:ext cx="1991031" cy="384169"/>
            <a:chOff x="340913" y="7253066"/>
            <a:chExt cx="1991031" cy="38416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5AE711-B1AB-4495-8F7B-BE99C32E937C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BB2B235-5BF3-4953-95CF-A8A8038600F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68CF75-EF25-4C13-9927-B60CDCA0AFC8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4F55E00-2CF1-4FF7-9D8C-6A1A54C32B7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321304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C940F28-5690-4231-BD1A-49DB3E9B91BC}"/>
              </a:ext>
            </a:extLst>
          </p:cNvPr>
          <p:cNvGrpSpPr/>
          <p:nvPr/>
        </p:nvGrpSpPr>
        <p:grpSpPr>
          <a:xfrm>
            <a:off x="167256" y="9211288"/>
            <a:ext cx="1991031" cy="384169"/>
            <a:chOff x="340913" y="7253066"/>
            <a:chExt cx="1991031" cy="38416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CB409D-C805-4756-B2E9-8B492704AF3F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E575CE-E6BE-45CF-8F40-3997FB78561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220218D-52C0-4958-8597-DD4B60AF992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3EF6482-AE91-4D14-A93F-1F7026761A36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748662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7FDC8EF-B018-423B-B832-50F9A514322C}"/>
              </a:ext>
            </a:extLst>
          </p:cNvPr>
          <p:cNvGrpSpPr/>
          <p:nvPr/>
        </p:nvGrpSpPr>
        <p:grpSpPr>
          <a:xfrm>
            <a:off x="167256" y="9664209"/>
            <a:ext cx="1991031" cy="384169"/>
            <a:chOff x="340913" y="7253066"/>
            <a:chExt cx="1991031" cy="38416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F6F1D5-F6DD-41DC-A464-249681AD38E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1A959BF-B1AE-4EA8-97D6-B94E32994DEA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83FF3C3-AB02-4BAF-AC81-D8AD921880E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6FC87B-1CCC-4880-BBFB-7BE2AF11F34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3704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6134B9F-CCAF-4CC5-B8A9-A41272AA40D7}"/>
              </a:ext>
            </a:extLst>
          </p:cNvPr>
          <p:cNvGrpSpPr/>
          <p:nvPr/>
        </p:nvGrpSpPr>
        <p:grpSpPr>
          <a:xfrm>
            <a:off x="2596988" y="523229"/>
            <a:ext cx="4632128" cy="183503"/>
            <a:chOff x="362088" y="2755356"/>
            <a:chExt cx="4632128" cy="1835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BD8CA4A-8225-4C44-AD2C-E30E952E6427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217006-96C3-4D21-82B4-F27A7A741AFA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DF88229-AC50-4F4B-A62E-8FED45FC82B3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5FDD9E26-D37F-405E-A2BA-C0180D2E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92865"/>
              </p:ext>
            </p:extLst>
          </p:nvPr>
        </p:nvGraphicFramePr>
        <p:xfrm>
          <a:off x="2596988" y="801843"/>
          <a:ext cx="4632128" cy="10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2084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83418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参与设计项目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产品相关工业设计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C1C588F-D0F0-405A-A12D-E4D3436F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65688"/>
              </p:ext>
            </p:extLst>
          </p:nvPr>
        </p:nvGraphicFramePr>
        <p:xfrm>
          <a:off x="2596988" y="1947289"/>
          <a:ext cx="4632128" cy="77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45047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工业设计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30486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主修课程：素描基础、色彩基础、设计工程基础、设计素描、人机工程学、平 面构成、色彩构成、立体构成、产品造型、设计表达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B584ED27-7A82-44FB-B1B9-7C59423D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75877"/>
              </p:ext>
            </p:extLst>
          </p:nvPr>
        </p:nvGraphicFramePr>
        <p:xfrm>
          <a:off x="622769" y="3994599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1997.12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CB09BD-B7EA-4023-9CAF-F07D2B8A99BB}"/>
              </a:ext>
            </a:extLst>
          </p:cNvPr>
          <p:cNvGrpSpPr/>
          <p:nvPr/>
        </p:nvGrpSpPr>
        <p:grpSpPr>
          <a:xfrm>
            <a:off x="2596988" y="3205018"/>
            <a:ext cx="4632128" cy="183503"/>
            <a:chOff x="362088" y="2755356"/>
            <a:chExt cx="4632128" cy="18350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993F3EB-7D39-46DB-994A-956CF31950BA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A035899-024F-4843-AE46-B4F5A3EF5DD4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DDB550B-0097-41E5-928B-1514A5C24162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9B65268-D664-4816-A898-72620F97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22708"/>
              </p:ext>
            </p:extLst>
          </p:nvPr>
        </p:nvGraphicFramePr>
        <p:xfrm>
          <a:off x="2596988" y="3505596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2019.09-2020.06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腾讯科技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产品实习生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87AB6A68-7E6D-48B1-8FDF-B2CADF2F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67966"/>
              </p:ext>
            </p:extLst>
          </p:nvPr>
        </p:nvGraphicFramePr>
        <p:xfrm>
          <a:off x="2596988" y="4108412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F6E5C7D2-49DE-4FF3-9B6B-18C859CD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71170"/>
              </p:ext>
            </p:extLst>
          </p:nvPr>
        </p:nvGraphicFramePr>
        <p:xfrm>
          <a:off x="2596988" y="4714794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7C42A0-F3D3-43ED-A63C-1663C3C38B2B}"/>
              </a:ext>
            </a:extLst>
          </p:cNvPr>
          <p:cNvGrpSpPr/>
          <p:nvPr/>
        </p:nvGrpSpPr>
        <p:grpSpPr>
          <a:xfrm>
            <a:off x="2596988" y="7704513"/>
            <a:ext cx="4632128" cy="183503"/>
            <a:chOff x="362088" y="2755356"/>
            <a:chExt cx="4632128" cy="18350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F1A564F-D777-4491-BB25-7E6C2D104AD2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D58E6B-7A95-4517-97A0-27C8F5CBFE4D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7E95179-E1D5-4691-8161-DD6A2D6CD506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8BFB1933-29FF-4B84-AA4E-5C42357321E7}"/>
              </a:ext>
            </a:extLst>
          </p:cNvPr>
          <p:cNvSpPr txBox="1"/>
          <p:nvPr/>
        </p:nvSpPr>
        <p:spPr>
          <a:xfrm>
            <a:off x="2596989" y="8021227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”创新创业大赛金奖、德国红点奖、德国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奖、中国好设计奖、北京理工大学优秀毕业生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、北京市优秀毕业生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2B85E69-A9E2-48A0-A290-0A4339FB2916}"/>
              </a:ext>
            </a:extLst>
          </p:cNvPr>
          <p:cNvGrpSpPr/>
          <p:nvPr/>
        </p:nvGrpSpPr>
        <p:grpSpPr>
          <a:xfrm>
            <a:off x="2596988" y="5714566"/>
            <a:ext cx="4632128" cy="183503"/>
            <a:chOff x="362088" y="2755356"/>
            <a:chExt cx="4632128" cy="1835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3083683-3FF4-4D6A-BC97-780E0F70E773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社团经历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4B533D-9D16-4142-BD99-F08731D30C14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09E1292-8FA6-40F6-A3EA-4D1BA0B021A1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E4C53EA3-3F01-4D0D-B44E-D3164A0D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26695"/>
              </p:ext>
            </p:extLst>
          </p:nvPr>
        </p:nvGraphicFramePr>
        <p:xfrm>
          <a:off x="2596988" y="6061696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2020.09-2021.06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北京理工大学研究生会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负责研会的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工作，分管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部门工作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E4A31756-0641-4560-B838-2D567E71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33288"/>
              </p:ext>
            </p:extLst>
          </p:nvPr>
        </p:nvGraphicFramePr>
        <p:xfrm>
          <a:off x="2596988" y="6663423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北京理工大学学生会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负责学生会全面工作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67EB3121-DF81-41F8-A16B-CC897AD7F92B}"/>
              </a:ext>
            </a:extLst>
          </p:cNvPr>
          <p:cNvGrpSpPr/>
          <p:nvPr/>
        </p:nvGrpSpPr>
        <p:grpSpPr>
          <a:xfrm>
            <a:off x="2596988" y="9194921"/>
            <a:ext cx="4632128" cy="183503"/>
            <a:chOff x="362088" y="2755356"/>
            <a:chExt cx="4632128" cy="1835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5CA6AD3-38A3-4638-AC10-9D3A43720800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C0387F5-A9AF-4B15-9910-C060F0FB2A47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14DFE12-0DC4-4BCC-A476-6C63861576BB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B752C-97E7-4538-9D03-3951F265BAA6}"/>
              </a:ext>
            </a:extLst>
          </p:cNvPr>
          <p:cNvSpPr txBox="1"/>
          <p:nvPr/>
        </p:nvSpPr>
        <p:spPr>
          <a:xfrm>
            <a:off x="2596988" y="9494795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0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9">
            <a:extLst>
              <a:ext uri="{FF2B5EF4-FFF2-40B4-BE49-F238E27FC236}">
                <a16:creationId xmlns:a16="http://schemas.microsoft.com/office/drawing/2014/main" id="{E96E7DFA-779C-4137-868E-C2F9C1F6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631" y="1708576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4A97493-D82A-4DB6-8045-290510FBF9FE}"/>
              </a:ext>
            </a:extLst>
          </p:cNvPr>
          <p:cNvSpPr txBox="1"/>
          <p:nvPr/>
        </p:nvSpPr>
        <p:spPr>
          <a:xfrm>
            <a:off x="539985" y="3034381"/>
            <a:ext cx="1245572" cy="28971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北小理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F5E6F5-09E5-4C2E-A338-1E96BD693789}"/>
              </a:ext>
            </a:extLst>
          </p:cNvPr>
          <p:cNvSpPr txBox="1"/>
          <p:nvPr/>
        </p:nvSpPr>
        <p:spPr>
          <a:xfrm>
            <a:off x="349690" y="3504351"/>
            <a:ext cx="1626163" cy="168740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求职意向：产品经理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409A9D8-DCDB-4796-ABD4-D9EF824BF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91311"/>
              </p:ext>
            </p:extLst>
          </p:nvPr>
        </p:nvGraphicFramePr>
        <p:xfrm>
          <a:off x="622769" y="4906271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6D04299-08F1-4360-A1E5-1E65EC6D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77950"/>
              </p:ext>
            </p:extLst>
          </p:nvPr>
        </p:nvGraphicFramePr>
        <p:xfrm>
          <a:off x="271446" y="5944119"/>
          <a:ext cx="1782650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电子邮箱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beiligong@bit.edu.cn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0BDCD9D-8A6D-4A3B-A2F5-71692C9CF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92796"/>
              </p:ext>
            </p:extLst>
          </p:nvPr>
        </p:nvGraphicFramePr>
        <p:xfrm>
          <a:off x="271446" y="6981968"/>
          <a:ext cx="1782650" cy="35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个人技能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1A1917-AAEF-44B9-9F04-78DED5E69CD1}"/>
              </a:ext>
            </a:extLst>
          </p:cNvPr>
          <p:cNvGrpSpPr/>
          <p:nvPr/>
        </p:nvGrpSpPr>
        <p:grpSpPr>
          <a:xfrm>
            <a:off x="167256" y="7314742"/>
            <a:ext cx="1991031" cy="384169"/>
            <a:chOff x="340913" y="7253066"/>
            <a:chExt cx="1991031" cy="38416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84534E-E252-487F-B6E5-23AEFA4499D5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Axure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DB6AEE-BBA3-4D20-998A-6F744D6CB4BB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C70FA70-C732-4E50-B2FB-72BD76AE5CC5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4CB8CD-A804-4AA0-AB61-6EF70800D1D7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68288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5BA421-12C7-43DC-880B-19BC0AAF5E72}"/>
              </a:ext>
            </a:extLst>
          </p:cNvPr>
          <p:cNvGrpSpPr/>
          <p:nvPr/>
        </p:nvGrpSpPr>
        <p:grpSpPr>
          <a:xfrm>
            <a:off x="167256" y="7796265"/>
            <a:ext cx="1991031" cy="384169"/>
            <a:chOff x="340913" y="7253066"/>
            <a:chExt cx="1991031" cy="38416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44FC42-A70E-436F-8C31-B094A3A4D9F1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Sketch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0B04D22-1E2C-4B15-A6B4-CDFDA49283BC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A63861A-D339-4438-9922-856E507122A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A30B350-B4AE-4B38-93D6-FE8D7AD6E042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946829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129834-BBD3-4CC8-A262-121718EA7358}"/>
              </a:ext>
            </a:extLst>
          </p:cNvPr>
          <p:cNvGrpSpPr/>
          <p:nvPr/>
        </p:nvGrpSpPr>
        <p:grpSpPr>
          <a:xfrm>
            <a:off x="167256" y="8277788"/>
            <a:ext cx="1991031" cy="384169"/>
            <a:chOff x="340913" y="7253066"/>
            <a:chExt cx="1991031" cy="38416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2F1D86-5811-4169-906E-3C176F5978F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Photoshop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37C6CEF-A3EB-463F-86E5-F213FB572B12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A9E217-57CB-4D98-9E3F-16E9FD0D951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5F9494-46CA-4710-A44F-52C7F4DD2EC0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55719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850797-9FB2-4933-8206-AC1DAF565980}"/>
              </a:ext>
            </a:extLst>
          </p:cNvPr>
          <p:cNvGrpSpPr/>
          <p:nvPr/>
        </p:nvGrpSpPr>
        <p:grpSpPr>
          <a:xfrm>
            <a:off x="167256" y="8758362"/>
            <a:ext cx="1991031" cy="384169"/>
            <a:chOff x="340913" y="7253066"/>
            <a:chExt cx="1991031" cy="38416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5AE711-B1AB-4495-8F7B-BE99C32E937C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BB2B235-5BF3-4953-95CF-A8A8038600F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68CF75-EF25-4C13-9927-B60CDCA0AFC8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4F55E00-2CF1-4FF7-9D8C-6A1A54C32B7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321304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C940F28-5690-4231-BD1A-49DB3E9B91BC}"/>
              </a:ext>
            </a:extLst>
          </p:cNvPr>
          <p:cNvGrpSpPr/>
          <p:nvPr/>
        </p:nvGrpSpPr>
        <p:grpSpPr>
          <a:xfrm>
            <a:off x="167256" y="9211288"/>
            <a:ext cx="1991031" cy="384169"/>
            <a:chOff x="340913" y="7253066"/>
            <a:chExt cx="1991031" cy="38416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CB409D-C805-4756-B2E9-8B492704AF3F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E575CE-E6BE-45CF-8F40-3997FB78561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220218D-52C0-4958-8597-DD4B60AF992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3EF6482-AE91-4D14-A93F-1F7026761A36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748662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7FDC8EF-B018-423B-B832-50F9A514322C}"/>
              </a:ext>
            </a:extLst>
          </p:cNvPr>
          <p:cNvGrpSpPr/>
          <p:nvPr/>
        </p:nvGrpSpPr>
        <p:grpSpPr>
          <a:xfrm>
            <a:off x="167256" y="9664209"/>
            <a:ext cx="1991031" cy="384169"/>
            <a:chOff x="340913" y="7253066"/>
            <a:chExt cx="1991031" cy="38416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F6F1D5-F6DD-41DC-A464-249681AD38E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0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zh-CN" altLang="zh-CN" sz="1100" b="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1A959BF-B1AE-4EA8-97D6-B94E32994DEA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83FF3C3-AB02-4BAF-AC81-D8AD921880E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noFill/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6FC87B-1CCC-4880-BBFB-7BE2AF11F34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3704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rgbClr val="A13F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6134B9F-CCAF-4CC5-B8A9-A41272AA40D7}"/>
              </a:ext>
            </a:extLst>
          </p:cNvPr>
          <p:cNvGrpSpPr/>
          <p:nvPr/>
        </p:nvGrpSpPr>
        <p:grpSpPr>
          <a:xfrm>
            <a:off x="2596988" y="523229"/>
            <a:ext cx="4632128" cy="183503"/>
            <a:chOff x="362088" y="2755356"/>
            <a:chExt cx="4632128" cy="1835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BD8CA4A-8225-4C44-AD2C-E30E952E6427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217006-96C3-4D21-82B4-F27A7A741AFA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DF88229-AC50-4F4B-A62E-8FED45FC82B3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5FDD9E26-D37F-405E-A2BA-C0180D2E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6896"/>
              </p:ext>
            </p:extLst>
          </p:nvPr>
        </p:nvGraphicFramePr>
        <p:xfrm>
          <a:off x="2596988" y="801843"/>
          <a:ext cx="4632128" cy="10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2084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83418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参与设计项目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产品相关工业设计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C1C588F-D0F0-405A-A12D-E4D3436F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21624"/>
              </p:ext>
            </p:extLst>
          </p:nvPr>
        </p:nvGraphicFramePr>
        <p:xfrm>
          <a:off x="2596988" y="1947289"/>
          <a:ext cx="4632128" cy="77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45047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工业设计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30486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主修课程：素描基础、色彩基础、设计工程基础、设计素描、人机工程学、平 面构成、色彩构成、立体构成、产品造型、设计表达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B584ED27-7A82-44FB-B1B9-7C59423D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53089"/>
              </p:ext>
            </p:extLst>
          </p:nvPr>
        </p:nvGraphicFramePr>
        <p:xfrm>
          <a:off x="622769" y="3994599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1997.12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CB09BD-B7EA-4023-9CAF-F07D2B8A99BB}"/>
              </a:ext>
            </a:extLst>
          </p:cNvPr>
          <p:cNvGrpSpPr/>
          <p:nvPr/>
        </p:nvGrpSpPr>
        <p:grpSpPr>
          <a:xfrm>
            <a:off x="2596988" y="3205018"/>
            <a:ext cx="4632128" cy="183503"/>
            <a:chOff x="362088" y="2755356"/>
            <a:chExt cx="4632128" cy="18350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993F3EB-7D39-46DB-994A-956CF31950BA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A035899-024F-4843-AE46-B4F5A3EF5DD4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DDB550B-0097-41E5-928B-1514A5C24162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9B65268-D664-4816-A898-72620F97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41046"/>
              </p:ext>
            </p:extLst>
          </p:nvPr>
        </p:nvGraphicFramePr>
        <p:xfrm>
          <a:off x="2596988" y="3505596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2019.09-2020.06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腾讯科技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产品实习生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87AB6A68-7E6D-48B1-8FDF-B2CADF2F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6768"/>
              </p:ext>
            </p:extLst>
          </p:nvPr>
        </p:nvGraphicFramePr>
        <p:xfrm>
          <a:off x="2596988" y="4108412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F6E5C7D2-49DE-4FF3-9B6B-18C859CD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8175"/>
              </p:ext>
            </p:extLst>
          </p:nvPr>
        </p:nvGraphicFramePr>
        <p:xfrm>
          <a:off x="2596988" y="4714794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7C42A0-F3D3-43ED-A63C-1663C3C38B2B}"/>
              </a:ext>
            </a:extLst>
          </p:cNvPr>
          <p:cNvGrpSpPr/>
          <p:nvPr/>
        </p:nvGrpSpPr>
        <p:grpSpPr>
          <a:xfrm>
            <a:off x="2596988" y="7704513"/>
            <a:ext cx="4632128" cy="183503"/>
            <a:chOff x="362088" y="2755356"/>
            <a:chExt cx="4632128" cy="18350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F1A564F-D777-4491-BB25-7E6C2D104AD2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D58E6B-7A95-4517-97A0-27C8F5CBFE4D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7E95179-E1D5-4691-8161-DD6A2D6CD506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8BFB1933-29FF-4B84-AA4E-5C42357321E7}"/>
              </a:ext>
            </a:extLst>
          </p:cNvPr>
          <p:cNvSpPr txBox="1"/>
          <p:nvPr/>
        </p:nvSpPr>
        <p:spPr>
          <a:xfrm>
            <a:off x="2596989" y="8021227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”创新创业大赛金奖、德国红点奖、德国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奖、中国好设计奖、北京理工大学优秀毕业生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、北京市优秀毕业生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2B85E69-A9E2-48A0-A290-0A4339FB2916}"/>
              </a:ext>
            </a:extLst>
          </p:cNvPr>
          <p:cNvGrpSpPr/>
          <p:nvPr/>
        </p:nvGrpSpPr>
        <p:grpSpPr>
          <a:xfrm>
            <a:off x="2596988" y="5714566"/>
            <a:ext cx="4632128" cy="183503"/>
            <a:chOff x="362088" y="2755356"/>
            <a:chExt cx="4632128" cy="1835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3083683-3FF4-4D6A-BC97-780E0F70E773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社团经历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4B533D-9D16-4142-BD99-F08731D30C14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09E1292-8FA6-40F6-A3EA-4D1BA0B021A1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E4C53EA3-3F01-4D0D-B44E-D3164A0D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00475"/>
              </p:ext>
            </p:extLst>
          </p:nvPr>
        </p:nvGraphicFramePr>
        <p:xfrm>
          <a:off x="2596988" y="6061696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2020.09-2021.06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北京理工大学研究生会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负责研会的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工作，分管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部门工作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E4A31756-0641-4560-B838-2D567E71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50819"/>
              </p:ext>
            </p:extLst>
          </p:nvPr>
        </p:nvGraphicFramePr>
        <p:xfrm>
          <a:off x="2596988" y="6663423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北京理工大学学生会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负责学生会全面工作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67EB3121-DF81-41F8-A16B-CC897AD7F92B}"/>
              </a:ext>
            </a:extLst>
          </p:cNvPr>
          <p:cNvGrpSpPr/>
          <p:nvPr/>
        </p:nvGrpSpPr>
        <p:grpSpPr>
          <a:xfrm>
            <a:off x="2596988" y="9194921"/>
            <a:ext cx="4632128" cy="183503"/>
            <a:chOff x="362088" y="2755356"/>
            <a:chExt cx="4632128" cy="1835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5CA6AD3-38A3-4638-AC10-9D3A43720800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C0387F5-A9AF-4B15-9910-C060F0FB2A47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14DFE12-0DC4-4BCC-A476-6C63861576BB}"/>
                </a:ext>
              </a:extLst>
            </p:cNvPr>
            <p:cNvSpPr/>
            <p:nvPr/>
          </p:nvSpPr>
          <p:spPr>
            <a:xfrm flipV="1">
              <a:off x="1498368" y="2755356"/>
              <a:ext cx="3495848" cy="183501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B752C-97E7-4538-9D03-3951F265BAA6}"/>
              </a:ext>
            </a:extLst>
          </p:cNvPr>
          <p:cNvSpPr txBox="1"/>
          <p:nvPr/>
        </p:nvSpPr>
        <p:spPr>
          <a:xfrm>
            <a:off x="2596988" y="9494795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9">
            <a:extLst>
              <a:ext uri="{FF2B5EF4-FFF2-40B4-BE49-F238E27FC236}">
                <a16:creationId xmlns:a16="http://schemas.microsoft.com/office/drawing/2014/main" id="{E96E7DFA-779C-4137-868E-C2F9C1F6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631" y="714066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4A97493-D82A-4DB6-8045-290510FBF9FE}"/>
              </a:ext>
            </a:extLst>
          </p:cNvPr>
          <p:cNvSpPr txBox="1"/>
          <p:nvPr/>
        </p:nvSpPr>
        <p:spPr>
          <a:xfrm>
            <a:off x="539985" y="2069310"/>
            <a:ext cx="1245572" cy="28971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北小理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F5E6F5-09E5-4C2E-A338-1E96BD693789}"/>
              </a:ext>
            </a:extLst>
          </p:cNvPr>
          <p:cNvSpPr txBox="1"/>
          <p:nvPr/>
        </p:nvSpPr>
        <p:spPr>
          <a:xfrm>
            <a:off x="349690" y="2532955"/>
            <a:ext cx="1626163" cy="168740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求职意向：产品经理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409A9D8-DCDB-4796-ABD4-D9EF824BF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15375"/>
              </p:ext>
            </p:extLst>
          </p:nvPr>
        </p:nvGraphicFramePr>
        <p:xfrm>
          <a:off x="622769" y="4567652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6D04299-08F1-4360-A1E5-1E65EC6D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8556"/>
              </p:ext>
            </p:extLst>
          </p:nvPr>
        </p:nvGraphicFramePr>
        <p:xfrm>
          <a:off x="271446" y="5774810"/>
          <a:ext cx="1782650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电子邮箱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beiligong@bit.edu.cn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0BDCD9D-8A6D-4A3B-A2F5-71692C9CF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43701"/>
              </p:ext>
            </p:extLst>
          </p:nvPr>
        </p:nvGraphicFramePr>
        <p:xfrm>
          <a:off x="271446" y="6981968"/>
          <a:ext cx="1782650" cy="35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个人技能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1A1917-AAEF-44B9-9F04-78DED5E69CD1}"/>
              </a:ext>
            </a:extLst>
          </p:cNvPr>
          <p:cNvGrpSpPr/>
          <p:nvPr/>
        </p:nvGrpSpPr>
        <p:grpSpPr>
          <a:xfrm>
            <a:off x="167256" y="7314742"/>
            <a:ext cx="1991031" cy="384169"/>
            <a:chOff x="340913" y="7253066"/>
            <a:chExt cx="1991031" cy="38416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84534E-E252-487F-B6E5-23AEFA4499D5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Axure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DB6AEE-BBA3-4D20-998A-6F744D6CB4BB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C70FA70-C732-4E50-B2FB-72BD76AE5CC5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4CB8CD-A804-4AA0-AB61-6EF70800D1D7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68288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5BA421-12C7-43DC-880B-19BC0AAF5E72}"/>
              </a:ext>
            </a:extLst>
          </p:cNvPr>
          <p:cNvGrpSpPr/>
          <p:nvPr/>
        </p:nvGrpSpPr>
        <p:grpSpPr>
          <a:xfrm>
            <a:off x="167256" y="7796265"/>
            <a:ext cx="1991031" cy="384169"/>
            <a:chOff x="340913" y="7253066"/>
            <a:chExt cx="1991031" cy="38416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44FC42-A70E-436F-8C31-B094A3A4D9F1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Sketch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0B04D22-1E2C-4B15-A6B4-CDFDA49283BC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A63861A-D339-4438-9922-856E507122A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A30B350-B4AE-4B38-93D6-FE8D7AD6E042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946829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129834-BBD3-4CC8-A262-121718EA7358}"/>
              </a:ext>
            </a:extLst>
          </p:cNvPr>
          <p:cNvGrpSpPr/>
          <p:nvPr/>
        </p:nvGrpSpPr>
        <p:grpSpPr>
          <a:xfrm>
            <a:off x="167256" y="8277788"/>
            <a:ext cx="1991031" cy="384169"/>
            <a:chOff x="340913" y="7253066"/>
            <a:chExt cx="1991031" cy="38416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2F1D86-5811-4169-906E-3C176F5978F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Photoshop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37C6CEF-A3EB-463F-86E5-F213FB572B12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A9E217-57CB-4D98-9E3F-16E9FD0D951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5F9494-46CA-4710-A44F-52C7F4DD2EC0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55719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850797-9FB2-4933-8206-AC1DAF565980}"/>
              </a:ext>
            </a:extLst>
          </p:cNvPr>
          <p:cNvGrpSpPr/>
          <p:nvPr/>
        </p:nvGrpSpPr>
        <p:grpSpPr>
          <a:xfrm>
            <a:off x="167256" y="8758362"/>
            <a:ext cx="1991031" cy="384169"/>
            <a:chOff x="340913" y="7253066"/>
            <a:chExt cx="1991031" cy="38416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5AE711-B1AB-4495-8F7B-BE99C32E937C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BB2B235-5BF3-4953-95CF-A8A8038600F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68CF75-EF25-4C13-9927-B60CDCA0AFC8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4F55E00-2CF1-4FF7-9D8C-6A1A54C32B7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321304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C940F28-5690-4231-BD1A-49DB3E9B91BC}"/>
              </a:ext>
            </a:extLst>
          </p:cNvPr>
          <p:cNvGrpSpPr/>
          <p:nvPr/>
        </p:nvGrpSpPr>
        <p:grpSpPr>
          <a:xfrm>
            <a:off x="167256" y="9211288"/>
            <a:ext cx="1991031" cy="384169"/>
            <a:chOff x="340913" y="7253066"/>
            <a:chExt cx="1991031" cy="38416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CB409D-C805-4756-B2E9-8B492704AF3F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E575CE-E6BE-45CF-8F40-3997FB78561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220218D-52C0-4958-8597-DD4B60AF992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3EF6482-AE91-4D14-A93F-1F7026761A36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748662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7FDC8EF-B018-423B-B832-50F9A514322C}"/>
              </a:ext>
            </a:extLst>
          </p:cNvPr>
          <p:cNvGrpSpPr/>
          <p:nvPr/>
        </p:nvGrpSpPr>
        <p:grpSpPr>
          <a:xfrm>
            <a:off x="167256" y="9664209"/>
            <a:ext cx="1991031" cy="384169"/>
            <a:chOff x="340913" y="7253066"/>
            <a:chExt cx="1991031" cy="38416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F6F1D5-F6DD-41DC-A464-249681AD38E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1A959BF-B1AE-4EA8-97D6-B94E32994DEA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83FF3C3-AB02-4BAF-AC81-D8AD921880E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6FC87B-1CCC-4880-BBFB-7BE2AF11F34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3704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6134B9F-CCAF-4CC5-B8A9-A41272AA40D7}"/>
              </a:ext>
            </a:extLst>
          </p:cNvPr>
          <p:cNvGrpSpPr/>
          <p:nvPr/>
        </p:nvGrpSpPr>
        <p:grpSpPr>
          <a:xfrm>
            <a:off x="2577857" y="1455149"/>
            <a:ext cx="4632128" cy="183503"/>
            <a:chOff x="362088" y="2755356"/>
            <a:chExt cx="4632128" cy="1835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BD8CA4A-8225-4C44-AD2C-E30E952E6427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217006-96C3-4D21-82B4-F27A7A741AFA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DF88229-AC50-4F4B-A62E-8FED45FC82B3}"/>
                </a:ext>
              </a:extLst>
            </p:cNvPr>
            <p:cNvSpPr/>
            <p:nvPr/>
          </p:nvSpPr>
          <p:spPr>
            <a:xfrm flipV="1">
              <a:off x="1498368" y="2818924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5FDD9E26-D37F-405E-A2BA-C0180D2E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47360"/>
              </p:ext>
            </p:extLst>
          </p:nvPr>
        </p:nvGraphicFramePr>
        <p:xfrm>
          <a:off x="2577857" y="1749805"/>
          <a:ext cx="4632128" cy="10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2084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83418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参与设计项目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产品相关工业设计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C1C588F-D0F0-405A-A12D-E4D3436F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39267"/>
              </p:ext>
            </p:extLst>
          </p:nvPr>
        </p:nvGraphicFramePr>
        <p:xfrm>
          <a:off x="2577857" y="2895251"/>
          <a:ext cx="4632128" cy="77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45047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工业设计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30486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主修课程：素描基础、色彩基础、设计工程基础、设计素描、人机工程学、平 面构成、色彩构成、立体构成、产品造型、设计表达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B584ED27-7A82-44FB-B1B9-7C59423D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30921"/>
              </p:ext>
            </p:extLst>
          </p:nvPr>
        </p:nvGraphicFramePr>
        <p:xfrm>
          <a:off x="622769" y="3505596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1997.12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9B65268-D664-4816-A898-72620F97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02969"/>
              </p:ext>
            </p:extLst>
          </p:nvPr>
        </p:nvGraphicFramePr>
        <p:xfrm>
          <a:off x="2596988" y="4222635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2019.09-2020.06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腾讯科技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产品实习生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87AB6A68-7E6D-48B1-8FDF-B2CADF2F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26394"/>
              </p:ext>
            </p:extLst>
          </p:nvPr>
        </p:nvGraphicFramePr>
        <p:xfrm>
          <a:off x="2596988" y="4825451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F6E5C7D2-49DE-4FF3-9B6B-18C859CD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09840"/>
              </p:ext>
            </p:extLst>
          </p:nvPr>
        </p:nvGraphicFramePr>
        <p:xfrm>
          <a:off x="2596988" y="5431833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BFB1933-29FF-4B84-AA4E-5C42357321E7}"/>
              </a:ext>
            </a:extLst>
          </p:cNvPr>
          <p:cNvSpPr txBox="1"/>
          <p:nvPr/>
        </p:nvSpPr>
        <p:spPr>
          <a:xfrm>
            <a:off x="2596988" y="8256941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”创新创业大赛金奖、德国红点奖、德国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奖、中国好设计奖、北京理工大学优秀毕业生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、北京市优秀毕业生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E4C53EA3-3F01-4D0D-B44E-D3164A0D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40568"/>
              </p:ext>
            </p:extLst>
          </p:nvPr>
        </p:nvGraphicFramePr>
        <p:xfrm>
          <a:off x="2596988" y="6585858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2020.09-2021.06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北京理工大学研究生会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负责研会的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工作，分管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部门工作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E4A31756-0641-4560-B838-2D567E71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1303"/>
              </p:ext>
            </p:extLst>
          </p:nvPr>
        </p:nvGraphicFramePr>
        <p:xfrm>
          <a:off x="2596988" y="7187585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北京理工大学学生会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负责学生会全面工作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AF7B752C-97E7-4538-9D03-3951F265BAA6}"/>
              </a:ext>
            </a:extLst>
          </p:cNvPr>
          <p:cNvSpPr txBox="1"/>
          <p:nvPr/>
        </p:nvSpPr>
        <p:spPr>
          <a:xfrm>
            <a:off x="2596988" y="9424839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74B1E2-E984-445E-8100-58E92FCF58A4}"/>
              </a:ext>
            </a:extLst>
          </p:cNvPr>
          <p:cNvGrpSpPr/>
          <p:nvPr/>
        </p:nvGrpSpPr>
        <p:grpSpPr>
          <a:xfrm>
            <a:off x="2596988" y="3922057"/>
            <a:ext cx="4612997" cy="183503"/>
            <a:chOff x="2596988" y="3777679"/>
            <a:chExt cx="4612997" cy="183503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CB09BD-B7EA-4023-9CAF-F07D2B8A99BB}"/>
                </a:ext>
              </a:extLst>
            </p:cNvPr>
            <p:cNvGrpSpPr/>
            <p:nvPr/>
          </p:nvGrpSpPr>
          <p:grpSpPr>
            <a:xfrm>
              <a:off x="2596988" y="3777679"/>
              <a:ext cx="1136280" cy="183503"/>
              <a:chOff x="362088" y="2755356"/>
              <a:chExt cx="1136280" cy="18350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93F3EB-7D39-46DB-994A-956CF31950BA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实习经历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A035899-024F-4843-AE46-B4F5A3EF5DD4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3CBF697-F439-46BC-A141-EED3CF0B5414}"/>
                </a:ext>
              </a:extLst>
            </p:cNvPr>
            <p:cNvSpPr/>
            <p:nvPr/>
          </p:nvSpPr>
          <p:spPr>
            <a:xfrm flipV="1">
              <a:off x="3714137" y="3842113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718CDC-5CFA-4267-8656-17AA46B1809C}"/>
              </a:ext>
            </a:extLst>
          </p:cNvPr>
          <p:cNvGrpSpPr/>
          <p:nvPr/>
        </p:nvGrpSpPr>
        <p:grpSpPr>
          <a:xfrm>
            <a:off x="2596988" y="6238728"/>
            <a:ext cx="4612997" cy="183503"/>
            <a:chOff x="2596988" y="6094350"/>
            <a:chExt cx="4612997" cy="18350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2B85E69-A9E2-48A0-A290-0A4339FB2916}"/>
                </a:ext>
              </a:extLst>
            </p:cNvPr>
            <p:cNvGrpSpPr/>
            <p:nvPr/>
          </p:nvGrpSpPr>
          <p:grpSpPr>
            <a:xfrm>
              <a:off x="2596988" y="6094350"/>
              <a:ext cx="1136280" cy="183503"/>
              <a:chOff x="362088" y="2755356"/>
              <a:chExt cx="1136280" cy="183503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3083683-3FF4-4D6A-BC97-780E0F70E773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社团经历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74B533D-9D16-4142-BD99-F08731D30C14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0BBFBCE-7220-4FDE-97E8-E857A70361BB}"/>
                </a:ext>
              </a:extLst>
            </p:cNvPr>
            <p:cNvSpPr/>
            <p:nvPr/>
          </p:nvSpPr>
          <p:spPr>
            <a:xfrm flipV="1">
              <a:off x="3714137" y="6161708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FD360D-0499-469B-8473-5DE6240DB11A}"/>
              </a:ext>
            </a:extLst>
          </p:cNvPr>
          <p:cNvGrpSpPr/>
          <p:nvPr/>
        </p:nvGrpSpPr>
        <p:grpSpPr>
          <a:xfrm>
            <a:off x="2596987" y="7940227"/>
            <a:ext cx="4612998" cy="183503"/>
            <a:chOff x="2596987" y="7795849"/>
            <a:chExt cx="4612998" cy="18350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B7C42A0-F3D3-43ED-A63C-1663C3C38B2B}"/>
                </a:ext>
              </a:extLst>
            </p:cNvPr>
            <p:cNvGrpSpPr/>
            <p:nvPr/>
          </p:nvGrpSpPr>
          <p:grpSpPr>
            <a:xfrm>
              <a:off x="2596987" y="7795849"/>
              <a:ext cx="1136280" cy="183503"/>
              <a:chOff x="362088" y="2755356"/>
              <a:chExt cx="1136280" cy="183503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F1A564F-D777-4491-BB25-7E6C2D104AD2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个人荣誉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CD58E6B-7A95-4517-97A0-27C8F5CBFE4D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BABF3F0-F02C-4C44-B213-4392EBC7629C}"/>
                </a:ext>
              </a:extLst>
            </p:cNvPr>
            <p:cNvSpPr/>
            <p:nvPr/>
          </p:nvSpPr>
          <p:spPr>
            <a:xfrm flipV="1">
              <a:off x="3714137" y="7857003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F5B228-25DB-4882-9DCD-12D3F56B5531}"/>
              </a:ext>
            </a:extLst>
          </p:cNvPr>
          <p:cNvGrpSpPr/>
          <p:nvPr/>
        </p:nvGrpSpPr>
        <p:grpSpPr>
          <a:xfrm>
            <a:off x="2596988" y="9124965"/>
            <a:ext cx="4612997" cy="183503"/>
            <a:chOff x="2596988" y="8980587"/>
            <a:chExt cx="4612997" cy="18350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7EB3121-DF81-41F8-A16B-CC897AD7F92B}"/>
                </a:ext>
              </a:extLst>
            </p:cNvPr>
            <p:cNvGrpSpPr/>
            <p:nvPr/>
          </p:nvGrpSpPr>
          <p:grpSpPr>
            <a:xfrm>
              <a:off x="2596988" y="8980587"/>
              <a:ext cx="1136280" cy="183503"/>
              <a:chOff x="362088" y="2755356"/>
              <a:chExt cx="1136280" cy="183503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5CA6AD3-38A3-4638-AC10-9D3A43720800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自我评价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C0387F5-A9AF-4B15-9910-C060F0FB2A47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06D6DF3-8907-4AA3-8D0B-7F610EE4EE89}"/>
                </a:ext>
              </a:extLst>
            </p:cNvPr>
            <p:cNvSpPr/>
            <p:nvPr/>
          </p:nvSpPr>
          <p:spPr>
            <a:xfrm flipV="1">
              <a:off x="3714137" y="9055789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5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9">
            <a:extLst>
              <a:ext uri="{FF2B5EF4-FFF2-40B4-BE49-F238E27FC236}">
                <a16:creationId xmlns:a16="http://schemas.microsoft.com/office/drawing/2014/main" id="{E96E7DFA-779C-4137-868E-C2F9C1F6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631" y="714066"/>
            <a:ext cx="1136280" cy="113628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4A97493-D82A-4DB6-8045-290510FBF9FE}"/>
              </a:ext>
            </a:extLst>
          </p:cNvPr>
          <p:cNvSpPr txBox="1"/>
          <p:nvPr/>
        </p:nvSpPr>
        <p:spPr>
          <a:xfrm>
            <a:off x="539985" y="2069310"/>
            <a:ext cx="1245572" cy="28971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北小理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F5E6F5-09E5-4C2E-A338-1E96BD693789}"/>
              </a:ext>
            </a:extLst>
          </p:cNvPr>
          <p:cNvSpPr txBox="1"/>
          <p:nvPr/>
        </p:nvSpPr>
        <p:spPr>
          <a:xfrm>
            <a:off x="349690" y="2532955"/>
            <a:ext cx="1626163" cy="168740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求职意向：产品经理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409A9D8-DCDB-4796-ABD4-D9EF824BF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1155"/>
              </p:ext>
            </p:extLst>
          </p:nvPr>
        </p:nvGraphicFramePr>
        <p:xfrm>
          <a:off x="622769" y="4567652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联系电话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6D04299-08F1-4360-A1E5-1E65EC6D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28072"/>
              </p:ext>
            </p:extLst>
          </p:nvPr>
        </p:nvGraphicFramePr>
        <p:xfrm>
          <a:off x="271446" y="5774810"/>
          <a:ext cx="1782650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电子邮箱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beiligong@bit.edu.cn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0BDCD9D-8A6D-4A3B-A2F5-71692C9CF60D}"/>
              </a:ext>
            </a:extLst>
          </p:cNvPr>
          <p:cNvGraphicFramePr>
            <a:graphicFrameLocks noGrp="1"/>
          </p:cNvGraphicFramePr>
          <p:nvPr/>
        </p:nvGraphicFramePr>
        <p:xfrm>
          <a:off x="271446" y="6981968"/>
          <a:ext cx="1782650" cy="35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50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个人技能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1A1917-AAEF-44B9-9F04-78DED5E69CD1}"/>
              </a:ext>
            </a:extLst>
          </p:cNvPr>
          <p:cNvGrpSpPr/>
          <p:nvPr/>
        </p:nvGrpSpPr>
        <p:grpSpPr>
          <a:xfrm>
            <a:off x="167256" y="7314742"/>
            <a:ext cx="1991031" cy="384169"/>
            <a:chOff x="340913" y="7253066"/>
            <a:chExt cx="1991031" cy="38416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584534E-E252-487F-B6E5-23AEFA4499D5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Axure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DB6AEE-BBA3-4D20-998A-6F744D6CB4BB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C70FA70-C732-4E50-B2FB-72BD76AE5CC5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4CB8CD-A804-4AA0-AB61-6EF70800D1D7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68288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5BA421-12C7-43DC-880B-19BC0AAF5E72}"/>
              </a:ext>
            </a:extLst>
          </p:cNvPr>
          <p:cNvGrpSpPr/>
          <p:nvPr/>
        </p:nvGrpSpPr>
        <p:grpSpPr>
          <a:xfrm>
            <a:off x="167256" y="7796265"/>
            <a:ext cx="1991031" cy="384169"/>
            <a:chOff x="340913" y="7253066"/>
            <a:chExt cx="1991031" cy="38416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44FC42-A70E-436F-8C31-B094A3A4D9F1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Sketch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0B04D22-1E2C-4B15-A6B4-CDFDA49283BC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A63861A-D339-4438-9922-856E507122A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A30B350-B4AE-4B38-93D6-FE8D7AD6E042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946829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129834-BBD3-4CC8-A262-121718EA7358}"/>
              </a:ext>
            </a:extLst>
          </p:cNvPr>
          <p:cNvGrpSpPr/>
          <p:nvPr/>
        </p:nvGrpSpPr>
        <p:grpSpPr>
          <a:xfrm>
            <a:off x="167256" y="8277788"/>
            <a:ext cx="1991031" cy="384169"/>
            <a:chOff x="340913" y="7253066"/>
            <a:chExt cx="1991031" cy="38416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2F1D86-5811-4169-906E-3C176F5978F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Photoshop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37C6CEF-A3EB-463F-86E5-F213FB572B12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A9E217-57CB-4D98-9E3F-16E9FD0D951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5F9494-46CA-4710-A44F-52C7F4DD2EC0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55719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850797-9FB2-4933-8206-AC1DAF565980}"/>
              </a:ext>
            </a:extLst>
          </p:cNvPr>
          <p:cNvGrpSpPr/>
          <p:nvPr/>
        </p:nvGrpSpPr>
        <p:grpSpPr>
          <a:xfrm>
            <a:off x="167256" y="8758362"/>
            <a:ext cx="1991031" cy="384169"/>
            <a:chOff x="340913" y="7253066"/>
            <a:chExt cx="1991031" cy="38416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5AE711-B1AB-4495-8F7B-BE99C32E937C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BB2B235-5BF3-4953-95CF-A8A8038600F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F68CF75-EF25-4C13-9927-B60CDCA0AFC8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4F55E00-2CF1-4FF7-9D8C-6A1A54C32B7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321304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C940F28-5690-4231-BD1A-49DB3E9B91BC}"/>
              </a:ext>
            </a:extLst>
          </p:cNvPr>
          <p:cNvGrpSpPr/>
          <p:nvPr/>
        </p:nvGrpSpPr>
        <p:grpSpPr>
          <a:xfrm>
            <a:off x="167256" y="9211288"/>
            <a:ext cx="1991031" cy="384169"/>
            <a:chOff x="340913" y="7253066"/>
            <a:chExt cx="1991031" cy="38416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CB409D-C805-4756-B2E9-8B492704AF3F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E575CE-E6BE-45CF-8F40-3997FB78561F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220218D-52C0-4958-8597-DD4B60AF992B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3EF6482-AE91-4D14-A93F-1F7026761A36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748662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7FDC8EF-B018-423B-B832-50F9A514322C}"/>
              </a:ext>
            </a:extLst>
          </p:cNvPr>
          <p:cNvGrpSpPr/>
          <p:nvPr/>
        </p:nvGrpSpPr>
        <p:grpSpPr>
          <a:xfrm>
            <a:off x="167256" y="9664209"/>
            <a:ext cx="1991031" cy="384169"/>
            <a:chOff x="340913" y="7253066"/>
            <a:chExt cx="1991031" cy="38416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F6F1D5-F6DD-41DC-A464-249681AD38E9}"/>
                </a:ext>
              </a:extLst>
            </p:cNvPr>
            <p:cNvSpPr txBox="1"/>
            <p:nvPr/>
          </p:nvSpPr>
          <p:spPr>
            <a:xfrm>
              <a:off x="340913" y="7253066"/>
              <a:ext cx="19910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75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zh-CN" altLang="zh-CN" sz="1100" b="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1A959BF-B1AE-4EA8-97D6-B94E32994DEA}"/>
                </a:ext>
              </a:extLst>
            </p:cNvPr>
            <p:cNvGrpSpPr/>
            <p:nvPr/>
          </p:nvGrpSpPr>
          <p:grpSpPr>
            <a:xfrm>
              <a:off x="604685" y="7534621"/>
              <a:ext cx="1467378" cy="102614"/>
              <a:chOff x="3679723" y="5869858"/>
              <a:chExt cx="2109019" cy="14748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83FF3C3-AB02-4BAF-AC81-D8AD921880EF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2109019" cy="1474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6FC87B-1CCC-4880-BBFB-7BE2AF11F34C}"/>
                  </a:ext>
                </a:extLst>
              </p:cNvPr>
              <p:cNvSpPr/>
              <p:nvPr/>
            </p:nvSpPr>
            <p:spPr>
              <a:xfrm>
                <a:off x="3679723" y="5869858"/>
                <a:ext cx="1837043" cy="147484"/>
              </a:xfrm>
              <a:prstGeom prst="rect">
                <a:avLst/>
              </a:prstGeom>
              <a:solidFill>
                <a:srgbClr val="A13F0B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6134B9F-CCAF-4CC5-B8A9-A41272AA40D7}"/>
              </a:ext>
            </a:extLst>
          </p:cNvPr>
          <p:cNvGrpSpPr/>
          <p:nvPr/>
        </p:nvGrpSpPr>
        <p:grpSpPr>
          <a:xfrm>
            <a:off x="2577857" y="1455149"/>
            <a:ext cx="4632128" cy="183503"/>
            <a:chOff x="362088" y="2755356"/>
            <a:chExt cx="4632128" cy="1835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BD8CA4A-8225-4C44-AD2C-E30E952E6427}"/>
                </a:ext>
              </a:extLst>
            </p:cNvPr>
            <p:cNvSpPr/>
            <p:nvPr/>
          </p:nvSpPr>
          <p:spPr>
            <a:xfrm>
              <a:off x="545589" y="2755356"/>
              <a:ext cx="952779" cy="183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3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217006-96C3-4D21-82B4-F27A7A741AFA}"/>
                </a:ext>
              </a:extLst>
            </p:cNvPr>
            <p:cNvSpPr/>
            <p:nvPr/>
          </p:nvSpPr>
          <p:spPr>
            <a:xfrm>
              <a:off x="362088" y="2755358"/>
              <a:ext cx="183501" cy="183501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DF88229-AC50-4F4B-A62E-8FED45FC82B3}"/>
                </a:ext>
              </a:extLst>
            </p:cNvPr>
            <p:cNvSpPr/>
            <p:nvPr/>
          </p:nvSpPr>
          <p:spPr>
            <a:xfrm flipV="1">
              <a:off x="1498368" y="2818924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5FDD9E26-D37F-405E-A2BA-C0180D2E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55924"/>
              </p:ext>
            </p:extLst>
          </p:nvPr>
        </p:nvGraphicFramePr>
        <p:xfrm>
          <a:off x="2577857" y="1749805"/>
          <a:ext cx="4632128" cy="10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2084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83418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参与设计项目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产品相关工业设计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C1C588F-D0F0-405A-A12D-E4D3436F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13636"/>
              </p:ext>
            </p:extLst>
          </p:nvPr>
        </p:nvGraphicFramePr>
        <p:xfrm>
          <a:off x="2577857" y="2895251"/>
          <a:ext cx="4632128" cy="77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45047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工业设计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30486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主修课程：素描基础、色彩基础、设计工程基础、设计素描、人机工程学、平 面构成、色彩构成、立体构成、产品造型、设计表达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B584ED27-7A82-44FB-B1B9-7C59423D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59131"/>
              </p:ext>
            </p:extLst>
          </p:nvPr>
        </p:nvGraphicFramePr>
        <p:xfrm>
          <a:off x="622769" y="3505596"/>
          <a:ext cx="1080005" cy="5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5">
                  <a:extLst>
                    <a:ext uri="{9D8B030D-6E8A-4147-A177-3AD203B41FA5}">
                      <a16:colId xmlns:a16="http://schemas.microsoft.com/office/drawing/2014/main" val="1603033241"/>
                    </a:ext>
                  </a:extLst>
                </a:gridCol>
              </a:tblGrid>
              <a:tr h="35360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lang="zh-CN" altLang="zh-CN" sz="11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1597"/>
                  </a:ext>
                </a:extLst>
              </a:tr>
              <a:tr h="166347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1997.12</a:t>
                      </a:r>
                      <a:endParaRPr lang="zh-CN" altLang="zh-CN" sz="1100" b="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2088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9B65268-D664-4816-A898-72620F97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62340"/>
              </p:ext>
            </p:extLst>
          </p:nvPr>
        </p:nvGraphicFramePr>
        <p:xfrm>
          <a:off x="2596988" y="4222635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2019.09-2020.06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腾讯科技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产品实习生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协助产品经理进行微信视频号部分功能的产品设计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87AB6A68-7E6D-48B1-8FDF-B2CADF2F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49384"/>
              </p:ext>
            </p:extLst>
          </p:nvPr>
        </p:nvGraphicFramePr>
        <p:xfrm>
          <a:off x="2596988" y="4825451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2016.09-2017.02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小米科技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MIUI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安全管家产品设计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F6E5C7D2-49DE-4FF3-9B6B-18C859CD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50558"/>
              </p:ext>
            </p:extLst>
          </p:nvPr>
        </p:nvGraphicFramePr>
        <p:xfrm>
          <a:off x="2596988" y="5431833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滴滴出行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产品实习生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滴滴顺风车安全模块产品流程设计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BFB1933-29FF-4B84-AA4E-5C42357321E7}"/>
              </a:ext>
            </a:extLst>
          </p:cNvPr>
          <p:cNvSpPr txBox="1"/>
          <p:nvPr/>
        </p:nvSpPr>
        <p:spPr>
          <a:xfrm>
            <a:off x="2596988" y="8256941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“挑战杯”全国一等奖、“互联网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”创新创业大赛金奖、德国红点奖、德国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奖、中国好设计奖、北京理工大学优秀毕业生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、北京市优秀毕业生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E4C53EA3-3F01-4D0D-B44E-D3164A0D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50323"/>
              </p:ext>
            </p:extLst>
          </p:nvPr>
        </p:nvGraphicFramePr>
        <p:xfrm>
          <a:off x="2596988" y="6585858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2020.09-2021.06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北京理工大学研究生会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负责研会的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工作，分管</a:t>
                      </a:r>
                      <a:r>
                        <a:rPr lang="en-US" altLang="zh-CN" sz="11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部门工作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E4A31756-0641-4560-B838-2D567E71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1250"/>
              </p:ext>
            </p:extLst>
          </p:nvPr>
        </p:nvGraphicFramePr>
        <p:xfrm>
          <a:off x="2596988" y="7187585"/>
          <a:ext cx="4632128" cy="547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625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1518969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159853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018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北京理工大学学生会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主席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8776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负责学生会全面工作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AF7B752C-97E7-4538-9D03-3951F265BAA6}"/>
              </a:ext>
            </a:extLst>
          </p:cNvPr>
          <p:cNvSpPr txBox="1"/>
          <p:nvPr/>
        </p:nvSpPr>
        <p:spPr>
          <a:xfrm>
            <a:off x="2596988" y="9424839"/>
            <a:ext cx="4632128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74B1E2-E984-445E-8100-58E92FCF58A4}"/>
              </a:ext>
            </a:extLst>
          </p:cNvPr>
          <p:cNvGrpSpPr/>
          <p:nvPr/>
        </p:nvGrpSpPr>
        <p:grpSpPr>
          <a:xfrm>
            <a:off x="2596988" y="3922057"/>
            <a:ext cx="4612997" cy="183503"/>
            <a:chOff x="2596988" y="3777679"/>
            <a:chExt cx="4612997" cy="183503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CB09BD-B7EA-4023-9CAF-F07D2B8A99BB}"/>
                </a:ext>
              </a:extLst>
            </p:cNvPr>
            <p:cNvGrpSpPr/>
            <p:nvPr/>
          </p:nvGrpSpPr>
          <p:grpSpPr>
            <a:xfrm>
              <a:off x="2596988" y="3777679"/>
              <a:ext cx="1136280" cy="183503"/>
              <a:chOff x="362088" y="2755356"/>
              <a:chExt cx="1136280" cy="18350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93F3EB-7D39-46DB-994A-956CF31950BA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实习经历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A035899-024F-4843-AE46-B4F5A3EF5DD4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3CBF697-F439-46BC-A141-EED3CF0B5414}"/>
                </a:ext>
              </a:extLst>
            </p:cNvPr>
            <p:cNvSpPr/>
            <p:nvPr/>
          </p:nvSpPr>
          <p:spPr>
            <a:xfrm flipV="1">
              <a:off x="3714137" y="3842113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718CDC-5CFA-4267-8656-17AA46B1809C}"/>
              </a:ext>
            </a:extLst>
          </p:cNvPr>
          <p:cNvGrpSpPr/>
          <p:nvPr/>
        </p:nvGrpSpPr>
        <p:grpSpPr>
          <a:xfrm>
            <a:off x="2596988" y="6238728"/>
            <a:ext cx="4612997" cy="183503"/>
            <a:chOff x="2596988" y="6094350"/>
            <a:chExt cx="4612997" cy="18350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2B85E69-A9E2-48A0-A290-0A4339FB2916}"/>
                </a:ext>
              </a:extLst>
            </p:cNvPr>
            <p:cNvGrpSpPr/>
            <p:nvPr/>
          </p:nvGrpSpPr>
          <p:grpSpPr>
            <a:xfrm>
              <a:off x="2596988" y="6094350"/>
              <a:ext cx="1136280" cy="183503"/>
              <a:chOff x="362088" y="2755356"/>
              <a:chExt cx="1136280" cy="183503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3083683-3FF4-4D6A-BC97-780E0F70E773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社团经历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74B533D-9D16-4142-BD99-F08731D30C14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0BBFBCE-7220-4FDE-97E8-E857A70361BB}"/>
                </a:ext>
              </a:extLst>
            </p:cNvPr>
            <p:cNvSpPr/>
            <p:nvPr/>
          </p:nvSpPr>
          <p:spPr>
            <a:xfrm flipV="1">
              <a:off x="3714137" y="6161708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FD360D-0499-469B-8473-5DE6240DB11A}"/>
              </a:ext>
            </a:extLst>
          </p:cNvPr>
          <p:cNvGrpSpPr/>
          <p:nvPr/>
        </p:nvGrpSpPr>
        <p:grpSpPr>
          <a:xfrm>
            <a:off x="2596987" y="7940227"/>
            <a:ext cx="4612998" cy="183503"/>
            <a:chOff x="2596987" y="7795849"/>
            <a:chExt cx="4612998" cy="18350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B7C42A0-F3D3-43ED-A63C-1663C3C38B2B}"/>
                </a:ext>
              </a:extLst>
            </p:cNvPr>
            <p:cNvGrpSpPr/>
            <p:nvPr/>
          </p:nvGrpSpPr>
          <p:grpSpPr>
            <a:xfrm>
              <a:off x="2596987" y="7795849"/>
              <a:ext cx="1136280" cy="183503"/>
              <a:chOff x="362088" y="2755356"/>
              <a:chExt cx="1136280" cy="183503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F1A564F-D777-4491-BB25-7E6C2D104AD2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个人荣誉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CD58E6B-7A95-4517-97A0-27C8F5CBFE4D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BABF3F0-F02C-4C44-B213-4392EBC7629C}"/>
                </a:ext>
              </a:extLst>
            </p:cNvPr>
            <p:cNvSpPr/>
            <p:nvPr/>
          </p:nvSpPr>
          <p:spPr>
            <a:xfrm flipV="1">
              <a:off x="3714137" y="7857003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F5B228-25DB-4882-9DCD-12D3F56B5531}"/>
              </a:ext>
            </a:extLst>
          </p:cNvPr>
          <p:cNvGrpSpPr/>
          <p:nvPr/>
        </p:nvGrpSpPr>
        <p:grpSpPr>
          <a:xfrm>
            <a:off x="2596988" y="9124965"/>
            <a:ext cx="4612997" cy="183503"/>
            <a:chOff x="2596988" y="8980587"/>
            <a:chExt cx="4612997" cy="18350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7EB3121-DF81-41F8-A16B-CC897AD7F92B}"/>
                </a:ext>
              </a:extLst>
            </p:cNvPr>
            <p:cNvGrpSpPr/>
            <p:nvPr/>
          </p:nvGrpSpPr>
          <p:grpSpPr>
            <a:xfrm>
              <a:off x="2596988" y="8980587"/>
              <a:ext cx="1136280" cy="183503"/>
              <a:chOff x="362088" y="2755356"/>
              <a:chExt cx="1136280" cy="183503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5CA6AD3-38A3-4638-AC10-9D3A43720800}"/>
                  </a:ext>
                </a:extLst>
              </p:cNvPr>
              <p:cNvSpPr/>
              <p:nvPr/>
            </p:nvSpPr>
            <p:spPr>
              <a:xfrm>
                <a:off x="545589" y="2755356"/>
                <a:ext cx="952779" cy="183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3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自我评价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C0387F5-A9AF-4B15-9910-C060F0FB2A47}"/>
                  </a:ext>
                </a:extLst>
              </p:cNvPr>
              <p:cNvSpPr/>
              <p:nvPr/>
            </p:nvSpPr>
            <p:spPr>
              <a:xfrm>
                <a:off x="362088" y="2755358"/>
                <a:ext cx="183501" cy="183501"/>
              </a:xfrm>
              <a:prstGeom prst="rect">
                <a:avLst/>
              </a:prstGeom>
              <a:solidFill>
                <a:srgbClr val="006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06D6DF3-8907-4AA3-8D0B-7F610EE4EE89}"/>
                </a:ext>
              </a:extLst>
            </p:cNvPr>
            <p:cNvSpPr/>
            <p:nvPr/>
          </p:nvSpPr>
          <p:spPr>
            <a:xfrm flipV="1">
              <a:off x="3714137" y="9055789"/>
              <a:ext cx="3495848" cy="61193"/>
            </a:xfrm>
            <a:prstGeom prst="rect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19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A4DE0BC-7DDF-42EB-9A3A-FCD4DD1CE27A}"/>
              </a:ext>
            </a:extLst>
          </p:cNvPr>
          <p:cNvSpPr txBox="1"/>
          <p:nvPr/>
        </p:nvSpPr>
        <p:spPr>
          <a:xfrm>
            <a:off x="936723" y="375551"/>
            <a:ext cx="5686229" cy="14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北京理工大学个人简历模板</a:t>
            </a:r>
            <a:endParaRPr lang="en-US" altLang="zh-CN" sz="3200" b="1" dirty="0">
              <a:solidFill>
                <a:srgbClr val="006C39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设计说明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2D5109-851D-45CF-8223-1DB1F5C06EFF}"/>
              </a:ext>
            </a:extLst>
          </p:cNvPr>
          <p:cNvGrpSpPr/>
          <p:nvPr/>
        </p:nvGrpSpPr>
        <p:grpSpPr>
          <a:xfrm>
            <a:off x="6362484" y="0"/>
            <a:ext cx="806209" cy="1400908"/>
            <a:chOff x="10962308" y="0"/>
            <a:chExt cx="806209" cy="14009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5475E0-5033-40A6-BBFA-3693C568B1FB}"/>
                </a:ext>
              </a:extLst>
            </p:cNvPr>
            <p:cNvSpPr/>
            <p:nvPr/>
          </p:nvSpPr>
          <p:spPr>
            <a:xfrm>
              <a:off x="10962310" y="0"/>
              <a:ext cx="806207" cy="1190694"/>
            </a:xfrm>
            <a:prstGeom prst="rect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144000" rtlCol="0" anchor="b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V1.0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26BF24C-5873-4C78-AD94-9F54CF867D9E}"/>
                </a:ext>
              </a:extLst>
            </p:cNvPr>
            <p:cNvGrpSpPr/>
            <p:nvPr/>
          </p:nvGrpSpPr>
          <p:grpSpPr>
            <a:xfrm>
              <a:off x="10962308" y="1176659"/>
              <a:ext cx="806209" cy="224249"/>
              <a:chOff x="10962308" y="1176659"/>
              <a:chExt cx="806209" cy="443684"/>
            </a:xfrm>
          </p:grpSpPr>
          <p:sp>
            <p:nvSpPr>
              <p:cNvPr id="16" name="直角三角形 15">
                <a:extLst>
                  <a:ext uri="{FF2B5EF4-FFF2-40B4-BE49-F238E27FC236}">
                    <a16:creationId xmlns:a16="http://schemas.microsoft.com/office/drawing/2014/main" id="{322E0799-494A-4BFB-A440-32ADC1FC3672}"/>
                  </a:ext>
                </a:extLst>
              </p:cNvPr>
              <p:cNvSpPr/>
              <p:nvPr/>
            </p:nvSpPr>
            <p:spPr>
              <a:xfrm rot="5400000">
                <a:off x="10962308" y="1176659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47901E32-0F19-4274-AE88-59CEB330ECAA}"/>
                  </a:ext>
                </a:extLst>
              </p:cNvPr>
              <p:cNvSpPr/>
              <p:nvPr/>
            </p:nvSpPr>
            <p:spPr>
              <a:xfrm rot="10800000">
                <a:off x="11330009" y="1181835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737A990-646E-42FB-9FC4-DC70AB936186}"/>
              </a:ext>
            </a:extLst>
          </p:cNvPr>
          <p:cNvSpPr txBox="1"/>
          <p:nvPr/>
        </p:nvSpPr>
        <p:spPr>
          <a:xfrm>
            <a:off x="2432509" y="3389888"/>
            <a:ext cx="3433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颜色代码：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R0 G108 B57</a:t>
            </a:r>
            <a:endParaRPr lang="zh-CN" altLang="en-US" sz="2000" spc="15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9F4114-ED14-442A-A4DB-BBA5DDA37C58}"/>
              </a:ext>
            </a:extLst>
          </p:cNvPr>
          <p:cNvSpPr/>
          <p:nvPr/>
        </p:nvSpPr>
        <p:spPr>
          <a:xfrm>
            <a:off x="1625113" y="3290741"/>
            <a:ext cx="651753" cy="651753"/>
          </a:xfrm>
          <a:prstGeom prst="rect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A44F21-6D07-4DBB-BF95-4FAE4E19566B}"/>
              </a:ext>
            </a:extLst>
          </p:cNvPr>
          <p:cNvSpPr/>
          <p:nvPr/>
        </p:nvSpPr>
        <p:spPr>
          <a:xfrm>
            <a:off x="1625112" y="4406180"/>
            <a:ext cx="651753" cy="651753"/>
          </a:xfrm>
          <a:prstGeom prst="rect">
            <a:avLst/>
          </a:prstGeom>
          <a:solidFill>
            <a:srgbClr val="A13F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D43741-5187-4594-9832-1E324DA834D7}"/>
              </a:ext>
            </a:extLst>
          </p:cNvPr>
          <p:cNvSpPr/>
          <p:nvPr/>
        </p:nvSpPr>
        <p:spPr>
          <a:xfrm>
            <a:off x="1625112" y="5490535"/>
            <a:ext cx="651753" cy="651753"/>
          </a:xfrm>
          <a:prstGeom prst="rect">
            <a:avLst/>
          </a:prstGeom>
          <a:solidFill>
            <a:srgbClr val="A2A2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A3224E-E88A-48AB-A1D9-E53C3358E545}"/>
              </a:ext>
            </a:extLst>
          </p:cNvPr>
          <p:cNvSpPr txBox="1"/>
          <p:nvPr/>
        </p:nvSpPr>
        <p:spPr>
          <a:xfrm>
            <a:off x="2432508" y="4485834"/>
            <a:ext cx="3628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颜色代码：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R161 G63 B11</a:t>
            </a:r>
            <a:endParaRPr lang="zh-CN" altLang="en-US" sz="2000" spc="15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0E0315-BEEC-4BEF-BAD0-A463BCC44D85}"/>
              </a:ext>
            </a:extLst>
          </p:cNvPr>
          <p:cNvSpPr txBox="1"/>
          <p:nvPr/>
        </p:nvSpPr>
        <p:spPr>
          <a:xfrm>
            <a:off x="2432508" y="5570189"/>
            <a:ext cx="3929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颜色代码：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R162 G162 B162</a:t>
            </a:r>
            <a:endParaRPr lang="zh-CN" altLang="en-US" sz="2000" spc="15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C4F5BA-50C8-412A-8FBF-B5F28B216BF9}"/>
              </a:ext>
            </a:extLst>
          </p:cNvPr>
          <p:cNvSpPr txBox="1"/>
          <p:nvPr/>
        </p:nvSpPr>
        <p:spPr>
          <a:xfrm>
            <a:off x="1964007" y="6896346"/>
            <a:ext cx="3631659" cy="10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使用字体：微软雅黑</a:t>
            </a:r>
            <a:endParaRPr lang="en-US" altLang="zh-CN" sz="2000" spc="15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algn="ctr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（字体已内嵌入模板之中）</a:t>
            </a:r>
          </a:p>
        </p:txBody>
      </p:sp>
    </p:spTree>
    <p:extLst>
      <p:ext uri="{BB962C8B-B14F-4D97-AF65-F5344CB8AC3E}">
        <p14:creationId xmlns:p14="http://schemas.microsoft.com/office/powerpoint/2010/main" val="187589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93A5A2-F310-4BAB-8B15-04AC93BFC9DB}"/>
              </a:ext>
            </a:extLst>
          </p:cNvPr>
          <p:cNvSpPr txBox="1"/>
          <p:nvPr/>
        </p:nvSpPr>
        <p:spPr>
          <a:xfrm>
            <a:off x="936723" y="2027147"/>
            <a:ext cx="548721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 hangingPunct="0">
              <a:lnSpc>
                <a:spcPct val="130000"/>
              </a:lnSpc>
            </a:pPr>
            <a:r>
              <a:rPr lang="en-US" altLang="zh-CN" sz="2000" b="1" spc="150" dirty="0">
                <a:solidFill>
                  <a:srgbClr val="006C39"/>
                </a:solidFill>
                <a:latin typeface="微软雅黑"/>
                <a:ea typeface="微软雅黑"/>
              </a:rPr>
              <a:t>V1.0</a:t>
            </a:r>
            <a:r>
              <a:rPr lang="zh-CN" altLang="en-US" sz="2000" b="1" spc="150" dirty="0">
                <a:solidFill>
                  <a:srgbClr val="006C39"/>
                </a:solidFill>
                <a:latin typeface="微软雅黑"/>
                <a:ea typeface="微软雅黑"/>
              </a:rPr>
              <a:t>：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首套简历模板正式发布，撒花！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B42D97-4B90-46A9-A9C6-226EA84799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24" y="4020562"/>
            <a:ext cx="6003861" cy="19874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22E13A-4C90-4E1C-B0B0-336D843D8CB3}"/>
              </a:ext>
            </a:extLst>
          </p:cNvPr>
          <p:cNvSpPr txBox="1"/>
          <p:nvPr/>
        </p:nvSpPr>
        <p:spPr>
          <a:xfrm>
            <a:off x="936723" y="6227914"/>
            <a:ext cx="5487210" cy="180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A13F0B"/>
              </a:buClr>
              <a:buFont typeface="Wingdings" panose="05000000000000000000" pitchFamily="2" charset="2"/>
              <a:buChar char="l"/>
            </a:pPr>
            <a:r>
              <a:rPr lang="zh-CN" altLang="en-US" sz="2000" b="1" spc="150" dirty="0">
                <a:solidFill>
                  <a:srgbClr val="006C39"/>
                </a:solidFill>
                <a:latin typeface="微软雅黑"/>
                <a:ea typeface="微软雅黑"/>
              </a:rPr>
              <a:t>关注微信公众号，获取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/>
              </a:rPr>
              <a:t>模板最新版本</a:t>
            </a:r>
            <a:endParaRPr lang="en-US" altLang="zh-CN" sz="2000" b="1" spc="150" dirty="0">
              <a:solidFill>
                <a:srgbClr val="A13F0B"/>
              </a:solidFill>
              <a:latin typeface="微软雅黑"/>
              <a:ea typeface="微软雅黑"/>
            </a:endParaRPr>
          </a:p>
          <a:p>
            <a:pPr marL="342900" indent="-342900" algn="just" defTabSz="914400" fontAlgn="base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A13F0B"/>
              </a:buClr>
              <a:buFont typeface="Wingdings" panose="05000000000000000000" pitchFamily="2" charset="2"/>
              <a:buChar char="l"/>
            </a:pPr>
            <a:r>
              <a:rPr lang="zh-CN" altLang="en-US" sz="2000" b="1" spc="150" dirty="0">
                <a:solidFill>
                  <a:srgbClr val="006C39"/>
                </a:solidFill>
                <a:latin typeface="微软雅黑"/>
                <a:ea typeface="微软雅黑" panose="020B0503020204020204" pitchFamily="34" charset="-122"/>
              </a:rPr>
              <a:t>问题、建议与反馈：直接发送微信消息到公众号后台</a:t>
            </a:r>
            <a:r>
              <a:rPr lang="en-US" altLang="zh-CN" sz="2000" b="1" spc="150" dirty="0">
                <a:solidFill>
                  <a:srgbClr val="006C39"/>
                </a:solidFill>
                <a:latin typeface="微软雅黑"/>
                <a:ea typeface="微软雅黑" panose="020B0503020204020204" pitchFamily="34" charset="-122"/>
              </a:rPr>
              <a:t>/</a:t>
            </a:r>
            <a:r>
              <a:rPr lang="zh-CN" altLang="en-US" sz="2000" b="1" spc="150" dirty="0">
                <a:solidFill>
                  <a:srgbClr val="006C39"/>
                </a:solidFill>
                <a:latin typeface="微软雅黑"/>
                <a:ea typeface="微软雅黑" panose="020B0503020204020204" pitchFamily="34" charset="-122"/>
              </a:rPr>
              <a:t>发送邮件至：</a:t>
            </a:r>
            <a:r>
              <a:rPr lang="en-US" altLang="zh-CN" sz="2000" b="1" spc="150" dirty="0">
                <a:solidFill>
                  <a:srgbClr val="006C39"/>
                </a:solidFill>
                <a:latin typeface="微软雅黑"/>
                <a:ea typeface="微软雅黑" panose="020B0503020204020204" pitchFamily="34" charset="-122"/>
              </a:rPr>
              <a:t>han.yu@outlook.com</a:t>
            </a:r>
            <a:endParaRPr lang="zh-CN" altLang="en-US" sz="2000" b="1" spc="150" dirty="0">
              <a:solidFill>
                <a:srgbClr val="006C39"/>
              </a:solidFill>
              <a:latin typeface="微软雅黑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43A57-03AB-4F4A-A2C8-AE71DF62E16C}"/>
              </a:ext>
            </a:extLst>
          </p:cNvPr>
          <p:cNvSpPr txBox="1"/>
          <p:nvPr/>
        </p:nvSpPr>
        <p:spPr>
          <a:xfrm>
            <a:off x="936723" y="375551"/>
            <a:ext cx="5686229" cy="14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北京理工大学个人简历模板</a:t>
            </a:r>
            <a:endParaRPr lang="en-US" altLang="zh-CN" sz="3200" b="1" dirty="0">
              <a:solidFill>
                <a:srgbClr val="006C39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更新日志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9D1972-9A03-469C-81A9-C3FF8CBFC412}"/>
              </a:ext>
            </a:extLst>
          </p:cNvPr>
          <p:cNvGrpSpPr/>
          <p:nvPr/>
        </p:nvGrpSpPr>
        <p:grpSpPr>
          <a:xfrm>
            <a:off x="6362484" y="0"/>
            <a:ext cx="806209" cy="1400908"/>
            <a:chOff x="10962308" y="0"/>
            <a:chExt cx="806209" cy="14009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378456-B93F-48E1-BD70-DB3CB98A5E78}"/>
                </a:ext>
              </a:extLst>
            </p:cNvPr>
            <p:cNvSpPr/>
            <p:nvPr/>
          </p:nvSpPr>
          <p:spPr>
            <a:xfrm>
              <a:off x="10962310" y="0"/>
              <a:ext cx="806207" cy="1190694"/>
            </a:xfrm>
            <a:prstGeom prst="rect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144000" rtlCol="0" anchor="b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V1.0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00C6687-676A-4D23-95F9-AF216D97F1EB}"/>
                </a:ext>
              </a:extLst>
            </p:cNvPr>
            <p:cNvGrpSpPr/>
            <p:nvPr/>
          </p:nvGrpSpPr>
          <p:grpSpPr>
            <a:xfrm>
              <a:off x="10962308" y="1176659"/>
              <a:ext cx="806209" cy="224249"/>
              <a:chOff x="10962308" y="1176659"/>
              <a:chExt cx="806209" cy="443684"/>
            </a:xfrm>
          </p:grpSpPr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4E5F64DF-9F42-48FF-AC28-51210F92EE5B}"/>
                  </a:ext>
                </a:extLst>
              </p:cNvPr>
              <p:cNvSpPr/>
              <p:nvPr/>
            </p:nvSpPr>
            <p:spPr>
              <a:xfrm rot="5400000">
                <a:off x="10962308" y="1176659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D655FC55-F9AC-43AB-BF87-CB9E400B24BC}"/>
                  </a:ext>
                </a:extLst>
              </p:cNvPr>
              <p:cNvSpPr/>
              <p:nvPr/>
            </p:nvSpPr>
            <p:spPr>
              <a:xfrm rot="10800000">
                <a:off x="11330009" y="1181835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8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44D0835-C826-40AB-8509-FA962BE46CF6}"/>
              </a:ext>
            </a:extLst>
          </p:cNvPr>
          <p:cNvSpPr txBox="1"/>
          <p:nvPr/>
        </p:nvSpPr>
        <p:spPr>
          <a:xfrm>
            <a:off x="1604278" y="482808"/>
            <a:ext cx="435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微软雅黑"/>
                <a:ea typeface="微软雅黑"/>
              </a:rPr>
              <a:t>使用方法</a:t>
            </a:r>
            <a:r>
              <a:rPr lang="en-US" altLang="zh-CN" sz="3200" b="1" dirty="0">
                <a:solidFill>
                  <a:srgbClr val="006C39"/>
                </a:solidFill>
                <a:latin typeface="微软雅黑"/>
                <a:ea typeface="微软雅黑"/>
              </a:rPr>
              <a:t>-Step1</a:t>
            </a:r>
            <a:endParaRPr lang="zh-CN" altLang="en-US" sz="3200" b="1" dirty="0">
              <a:solidFill>
                <a:srgbClr val="006C39"/>
              </a:solidFill>
              <a:latin typeface="微软雅黑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7CD643-5247-44A3-AA2E-E337867628DF}"/>
              </a:ext>
            </a:extLst>
          </p:cNvPr>
          <p:cNvSpPr txBox="1"/>
          <p:nvPr/>
        </p:nvSpPr>
        <p:spPr>
          <a:xfrm>
            <a:off x="906086" y="2627928"/>
            <a:ext cx="5747503" cy="3161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 fontAlgn="base" hangingPunct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rgbClr val="006C39"/>
              </a:buClr>
              <a:buFont typeface="Wingdings" panose="05000000000000000000" pitchFamily="2" charset="2"/>
              <a:buChar char="n"/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每种模板提供隐藏表格边框版本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最终效果示意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和显示表格边框版本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便于编辑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，建议使用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/>
              </a:rPr>
              <a:t>显示表格边框版本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录入个人信息进行编辑调整，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/>
              </a:rPr>
              <a:t>待完成后隐藏表格边框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。</a:t>
            </a:r>
            <a:endParaRPr lang="en-US" altLang="zh-CN" sz="2000" spc="15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342900" indent="-342900" algn="just" defTabSz="914400" fontAlgn="base" hangingPunct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rgbClr val="006C39"/>
              </a:buClr>
              <a:buFont typeface="Wingdings" panose="05000000000000000000" pitchFamily="2" charset="2"/>
              <a:buChar char="n"/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隐藏表格边框方法如下：鼠标单击相应表格，选择「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 panose="020B0503020204020204" pitchFamily="34" charset="-122"/>
              </a:rPr>
              <a:t>表格工具→设计→边框→无框线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」即可。</a:t>
            </a:r>
            <a:endParaRPr lang="en-US" altLang="zh-CN" sz="2000" spc="15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9E2951-2D30-4BA8-80B2-A9774D331BFD}"/>
              </a:ext>
            </a:extLst>
          </p:cNvPr>
          <p:cNvGrpSpPr/>
          <p:nvPr/>
        </p:nvGrpSpPr>
        <p:grpSpPr>
          <a:xfrm>
            <a:off x="6362484" y="0"/>
            <a:ext cx="806209" cy="1400908"/>
            <a:chOff x="10962308" y="0"/>
            <a:chExt cx="806209" cy="14009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053FED-541D-4F33-9AAE-B644071162FA}"/>
                </a:ext>
              </a:extLst>
            </p:cNvPr>
            <p:cNvSpPr/>
            <p:nvPr/>
          </p:nvSpPr>
          <p:spPr>
            <a:xfrm>
              <a:off x="10962310" y="0"/>
              <a:ext cx="806207" cy="1190694"/>
            </a:xfrm>
            <a:prstGeom prst="rect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144000" rtlCol="0" anchor="b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V1.0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9C8FEF5-C67D-43A1-A86B-48ABE316262F}"/>
                </a:ext>
              </a:extLst>
            </p:cNvPr>
            <p:cNvGrpSpPr/>
            <p:nvPr/>
          </p:nvGrpSpPr>
          <p:grpSpPr>
            <a:xfrm>
              <a:off x="10962308" y="1176659"/>
              <a:ext cx="806209" cy="224249"/>
              <a:chOff x="10962308" y="1176659"/>
              <a:chExt cx="806209" cy="443684"/>
            </a:xfrm>
          </p:grpSpPr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6D27DDEA-3A25-4971-9FE6-19201BFFA5C8}"/>
                  </a:ext>
                </a:extLst>
              </p:cNvPr>
              <p:cNvSpPr/>
              <p:nvPr/>
            </p:nvSpPr>
            <p:spPr>
              <a:xfrm rot="5400000">
                <a:off x="10962308" y="1176659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2" name="直角三角形 21">
                <a:extLst>
                  <a:ext uri="{FF2B5EF4-FFF2-40B4-BE49-F238E27FC236}">
                    <a16:creationId xmlns:a16="http://schemas.microsoft.com/office/drawing/2014/main" id="{796F878B-DE24-4AE7-9689-F066D0696C54}"/>
                  </a:ext>
                </a:extLst>
              </p:cNvPr>
              <p:cNvSpPr/>
              <p:nvPr/>
            </p:nvSpPr>
            <p:spPr>
              <a:xfrm rot="10800000">
                <a:off x="11330009" y="1181835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BAD75A-22B1-4C89-8410-AA2704E7D0DE}"/>
              </a:ext>
            </a:extLst>
          </p:cNvPr>
          <p:cNvGrpSpPr/>
          <p:nvPr/>
        </p:nvGrpSpPr>
        <p:grpSpPr>
          <a:xfrm>
            <a:off x="906085" y="6276345"/>
            <a:ext cx="5541817" cy="2216728"/>
            <a:chOff x="1173991" y="4433454"/>
            <a:chExt cx="5541817" cy="221672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299D03-AF49-4F49-96EF-A1B928506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60000">
              <a:off x="1173991" y="4433454"/>
              <a:ext cx="5541817" cy="22167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5715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686E23-E94E-45BC-B021-C43C82283C9E}"/>
                </a:ext>
              </a:extLst>
            </p:cNvPr>
            <p:cNvSpPr/>
            <p:nvPr/>
          </p:nvSpPr>
          <p:spPr>
            <a:xfrm>
              <a:off x="4700659" y="4999333"/>
              <a:ext cx="716816" cy="156229"/>
            </a:xfrm>
            <a:prstGeom prst="rect">
              <a:avLst/>
            </a:prstGeom>
            <a:noFill/>
            <a:ln>
              <a:solidFill>
                <a:srgbClr val="A13F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6C9EFED5-FB01-4B7E-9235-D30D13451949}"/>
                </a:ext>
              </a:extLst>
            </p:cNvPr>
            <p:cNvSpPr/>
            <p:nvPr/>
          </p:nvSpPr>
          <p:spPr>
            <a:xfrm rot="20006319">
              <a:off x="3493087" y="5319491"/>
              <a:ext cx="1236190" cy="119470"/>
            </a:xfrm>
            <a:prstGeom prst="rightArrow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2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44D0835-C826-40AB-8509-FA962BE46CF6}"/>
              </a:ext>
            </a:extLst>
          </p:cNvPr>
          <p:cNvSpPr txBox="1"/>
          <p:nvPr/>
        </p:nvSpPr>
        <p:spPr>
          <a:xfrm>
            <a:off x="1604278" y="482808"/>
            <a:ext cx="435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6C39"/>
                </a:solidFill>
                <a:latin typeface="微软雅黑"/>
                <a:ea typeface="微软雅黑"/>
              </a:rPr>
              <a:t>使用方法</a:t>
            </a:r>
            <a:r>
              <a:rPr lang="en-US" altLang="zh-CN" sz="3200" b="1" dirty="0">
                <a:solidFill>
                  <a:srgbClr val="006C39"/>
                </a:solidFill>
                <a:latin typeface="微软雅黑"/>
                <a:ea typeface="微软雅黑"/>
              </a:rPr>
              <a:t>-Step2</a:t>
            </a:r>
            <a:endParaRPr lang="zh-CN" altLang="en-US" sz="3200" b="1" dirty="0">
              <a:solidFill>
                <a:srgbClr val="006C39"/>
              </a:solidFill>
              <a:latin typeface="微软雅黑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7CD643-5247-44A3-AA2E-E337867628DF}"/>
              </a:ext>
            </a:extLst>
          </p:cNvPr>
          <p:cNvSpPr txBox="1"/>
          <p:nvPr/>
        </p:nvSpPr>
        <p:spPr>
          <a:xfrm>
            <a:off x="906086" y="7952912"/>
            <a:ext cx="5747503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 fontAlgn="base" hangingPunct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rgbClr val="006C39"/>
              </a:buClr>
              <a:buFont typeface="Wingdings" panose="05000000000000000000" pitchFamily="2" charset="2"/>
              <a:buChar char="n"/>
            </a:pP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文件→打印→ 「</a:t>
            </a:r>
            <a:r>
              <a:rPr lang="zh-CN" altLang="en-US" sz="2000" b="1" spc="150" dirty="0">
                <a:latin typeface="微软雅黑"/>
                <a:ea typeface="微软雅黑" panose="020B0503020204020204" pitchFamily="34" charset="-122"/>
              </a:rPr>
              <a:t>打印机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」</a:t>
            </a:r>
            <a:r>
              <a:rPr lang="zh-CN" altLang="en-US" sz="2000" spc="150" dirty="0">
                <a:latin typeface="微软雅黑"/>
                <a:ea typeface="微软雅黑" panose="020B0503020204020204" pitchFamily="34" charset="-122"/>
              </a:rPr>
              <a:t>选择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「 </a:t>
            </a:r>
            <a:r>
              <a:rPr lang="en-US" altLang="zh-CN" sz="2000" b="1" spc="150" dirty="0">
                <a:solidFill>
                  <a:srgbClr val="A13F0B"/>
                </a:solidFill>
                <a:latin typeface="微软雅黑"/>
                <a:ea typeface="微软雅黑" panose="020B0503020204020204" pitchFamily="34" charset="-122"/>
              </a:rPr>
              <a:t>Microsoft Print to PDF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 」 </a:t>
            </a:r>
            <a:r>
              <a:rPr lang="zh-CN" altLang="en-US" sz="2000" b="1" spc="150" dirty="0">
                <a:latin typeface="微软雅黑"/>
                <a:ea typeface="微软雅黑" panose="020B0503020204020204" pitchFamily="34" charset="-122"/>
              </a:rPr>
              <a:t>→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 panose="020B0503020204020204" pitchFamily="34" charset="-122"/>
              </a:rPr>
              <a:t>打印</a:t>
            </a:r>
            <a:r>
              <a:rPr lang="zh-CN" altLang="en-US" sz="2000" b="1" spc="150" dirty="0">
                <a:latin typeface="微软雅黑"/>
                <a:ea typeface="微软雅黑" panose="020B0503020204020204" pitchFamily="34" charset="-122"/>
              </a:rPr>
              <a:t>→</a:t>
            </a:r>
            <a:r>
              <a:rPr lang="zh-CN" altLang="en-US" sz="2000" spc="150" dirty="0">
                <a:latin typeface="微软雅黑"/>
                <a:ea typeface="微软雅黑" panose="020B0503020204020204" pitchFamily="34" charset="-122"/>
              </a:rPr>
              <a:t>弹出窗口中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 panose="020B0503020204020204" pitchFamily="34" charset="-122"/>
              </a:rPr>
              <a:t>输入文件名</a:t>
            </a:r>
            <a:r>
              <a:rPr lang="zh-CN" altLang="en-US" sz="2000" spc="150" dirty="0">
                <a:latin typeface="微软雅黑"/>
                <a:ea typeface="微软雅黑" panose="020B0503020204020204" pitchFamily="34" charset="-122"/>
              </a:rPr>
              <a:t>并</a:t>
            </a:r>
            <a:r>
              <a:rPr lang="zh-CN" altLang="en-US" sz="2000" b="1" spc="150" dirty="0">
                <a:solidFill>
                  <a:srgbClr val="A13F0B"/>
                </a:solidFill>
                <a:latin typeface="微软雅黑"/>
                <a:ea typeface="微软雅黑" panose="020B0503020204020204" pitchFamily="34" charset="-122"/>
              </a:rPr>
              <a:t>选择路径保存</a:t>
            </a:r>
            <a:r>
              <a:rPr lang="zh-CN" altLang="en-US" sz="2000" spc="150" dirty="0">
                <a:latin typeface="微软雅黑"/>
                <a:ea typeface="微软雅黑" panose="020B0503020204020204" pitchFamily="34" charset="-122"/>
              </a:rPr>
              <a:t>即可</a:t>
            </a:r>
            <a:r>
              <a:rPr lang="zh-CN" altLang="en-US" sz="2000" spc="150" dirty="0">
                <a:solidFill>
                  <a:prstClr val="black"/>
                </a:solidFill>
                <a:latin typeface="微软雅黑"/>
                <a:ea typeface="微软雅黑"/>
              </a:rPr>
              <a:t>。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zh-CN" altLang="en-US" sz="2000" b="1" spc="150" dirty="0">
                <a:solidFill>
                  <a:prstClr val="black"/>
                </a:solidFill>
                <a:latin typeface="微软雅黑"/>
                <a:ea typeface="微软雅黑"/>
              </a:rPr>
              <a:t>切记不要直接另存为</a:t>
            </a:r>
            <a:r>
              <a:rPr lang="en-US" altLang="zh-CN" sz="2000" b="1" spc="150" dirty="0">
                <a:solidFill>
                  <a:prstClr val="black"/>
                </a:solidFill>
                <a:latin typeface="微软雅黑"/>
                <a:ea typeface="微软雅黑"/>
              </a:rPr>
              <a:t>PDF</a:t>
            </a:r>
            <a:r>
              <a:rPr lang="zh-CN" altLang="en-US" sz="2000" b="1" spc="150" dirty="0">
                <a:solidFill>
                  <a:prstClr val="black"/>
                </a:solidFill>
                <a:latin typeface="微软雅黑"/>
                <a:ea typeface="微软雅黑"/>
              </a:rPr>
              <a:t>，会导致图片质量显著降低</a:t>
            </a:r>
            <a:r>
              <a:rPr lang="en-US" altLang="zh-CN" sz="2000" spc="15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9E2951-2D30-4BA8-80B2-A9774D331BFD}"/>
              </a:ext>
            </a:extLst>
          </p:cNvPr>
          <p:cNvGrpSpPr/>
          <p:nvPr/>
        </p:nvGrpSpPr>
        <p:grpSpPr>
          <a:xfrm>
            <a:off x="6362484" y="0"/>
            <a:ext cx="806209" cy="1400908"/>
            <a:chOff x="10962308" y="0"/>
            <a:chExt cx="806209" cy="14009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053FED-541D-4F33-9AAE-B644071162FA}"/>
                </a:ext>
              </a:extLst>
            </p:cNvPr>
            <p:cNvSpPr/>
            <p:nvPr/>
          </p:nvSpPr>
          <p:spPr>
            <a:xfrm>
              <a:off x="10962310" y="0"/>
              <a:ext cx="806207" cy="1190694"/>
            </a:xfrm>
            <a:prstGeom prst="rect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144000" rtlCol="0" anchor="b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V1.0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9C8FEF5-C67D-43A1-A86B-48ABE316262F}"/>
                </a:ext>
              </a:extLst>
            </p:cNvPr>
            <p:cNvGrpSpPr/>
            <p:nvPr/>
          </p:nvGrpSpPr>
          <p:grpSpPr>
            <a:xfrm>
              <a:off x="10962308" y="1176659"/>
              <a:ext cx="806209" cy="224249"/>
              <a:chOff x="10962308" y="1176659"/>
              <a:chExt cx="806209" cy="443684"/>
            </a:xfrm>
          </p:grpSpPr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6D27DDEA-3A25-4971-9FE6-19201BFFA5C8}"/>
                  </a:ext>
                </a:extLst>
              </p:cNvPr>
              <p:cNvSpPr/>
              <p:nvPr/>
            </p:nvSpPr>
            <p:spPr>
              <a:xfrm rot="5400000">
                <a:off x="10962308" y="1176659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2" name="直角三角形 21">
                <a:extLst>
                  <a:ext uri="{FF2B5EF4-FFF2-40B4-BE49-F238E27FC236}">
                    <a16:creationId xmlns:a16="http://schemas.microsoft.com/office/drawing/2014/main" id="{796F878B-DE24-4AE7-9689-F066D0696C54}"/>
                  </a:ext>
                </a:extLst>
              </p:cNvPr>
              <p:cNvSpPr/>
              <p:nvPr/>
            </p:nvSpPr>
            <p:spPr>
              <a:xfrm rot="10800000">
                <a:off x="11330009" y="1181835"/>
                <a:ext cx="438508" cy="438508"/>
              </a:xfrm>
              <a:prstGeom prst="rtTriangle">
                <a:avLst/>
              </a:prstGeom>
              <a:solidFill>
                <a:srgbClr val="A13F0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9DB5617-1A40-4212-BECD-4755039A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77" y="1398292"/>
            <a:ext cx="5060119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FF28A8-C8B9-4D0B-BC46-EB5FA1C9F86E}"/>
              </a:ext>
            </a:extLst>
          </p:cNvPr>
          <p:cNvGrpSpPr/>
          <p:nvPr/>
        </p:nvGrpSpPr>
        <p:grpSpPr>
          <a:xfrm>
            <a:off x="362089" y="1119206"/>
            <a:ext cx="6835497" cy="393828"/>
            <a:chOff x="1634247" y="768205"/>
            <a:chExt cx="6765894" cy="389817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7C2F949-9747-44FD-A8A6-9A6AE47CBA58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E18ADF3E-096B-476E-BD70-7E66C83751C2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1E13506-77B5-4FA4-8746-AF9EBD5D851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106882-7BEE-4459-9F02-17E364DA538B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8D77C9F0-F138-4EC1-A282-290015C017D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04C25A-8A3C-4BC6-B608-B584B43D9BD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3B47DD-6FBE-4168-BFFC-504AA61BD406}"/>
              </a:ext>
            </a:extLst>
          </p:cNvPr>
          <p:cNvCxnSpPr>
            <a:cxnSpLocks/>
          </p:cNvCxnSpPr>
          <p:nvPr/>
        </p:nvCxnSpPr>
        <p:spPr>
          <a:xfrm>
            <a:off x="594548" y="1416773"/>
            <a:ext cx="0" cy="87531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A7F866-6A1B-493E-B929-A7B9A0577D03}"/>
              </a:ext>
            </a:extLst>
          </p:cNvPr>
          <p:cNvGrpSpPr/>
          <p:nvPr/>
        </p:nvGrpSpPr>
        <p:grpSpPr>
          <a:xfrm>
            <a:off x="362089" y="2728503"/>
            <a:ext cx="6835497" cy="393828"/>
            <a:chOff x="1634247" y="768205"/>
            <a:chExt cx="6765894" cy="389817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26DD1559-7062-44B0-8A23-AE2D60E885DF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929F18F-DC5D-420F-91A8-70AE7E9276E3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BA777F2-D31E-447B-8C18-8BC5E90BC216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2BAB7B3-52AB-401F-9EA2-7DD33C04CB2E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7718292B-835B-44F5-99BF-0D25A1CDEE01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7DA6DCC-FC80-44CF-896D-593A5B5448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58EB0-3050-407C-A94A-3EE42B033EE2}"/>
              </a:ext>
            </a:extLst>
          </p:cNvPr>
          <p:cNvGrpSpPr/>
          <p:nvPr/>
        </p:nvGrpSpPr>
        <p:grpSpPr>
          <a:xfrm>
            <a:off x="362089" y="5686411"/>
            <a:ext cx="6835497" cy="393828"/>
            <a:chOff x="1634247" y="768205"/>
            <a:chExt cx="6765894" cy="38981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EA77CC5-EDCA-44A7-A9EF-663655BC442C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A2733814-28AC-433E-A949-C014D283CAE8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9FCFD9E-AAA1-4F82-9501-90D3B2C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7644A8B-947A-468D-BA74-B35536E7D0E6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14B66D13-3C35-451F-BB80-D86FBCFB6BE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F2505E8-E27B-4B29-9ACE-452E59AB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144C41-7D52-4B08-83B9-6A0E256E8E8B}"/>
              </a:ext>
            </a:extLst>
          </p:cNvPr>
          <p:cNvGrpSpPr/>
          <p:nvPr/>
        </p:nvGrpSpPr>
        <p:grpSpPr>
          <a:xfrm>
            <a:off x="362089" y="7320107"/>
            <a:ext cx="6835497" cy="393828"/>
            <a:chOff x="1634247" y="768205"/>
            <a:chExt cx="6765894" cy="389817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3AC12444-4E0C-4ABF-BC69-357628740380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E0621924-F94D-4D06-9C32-F753571B86EE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173BA34-3E02-4323-8D43-C68BA75FC7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053AE8C-584E-4765-9C3F-25CD4430780A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DFE349A3-08AD-4DCE-830B-F85F6615A736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7341A0F-DE0B-4C42-A554-63375C7D688B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60E38BF-B42A-40F8-9E90-FB6C08038CCD}"/>
              </a:ext>
            </a:extLst>
          </p:cNvPr>
          <p:cNvGrpSpPr/>
          <p:nvPr/>
        </p:nvGrpSpPr>
        <p:grpSpPr>
          <a:xfrm>
            <a:off x="362089" y="8207679"/>
            <a:ext cx="6835497" cy="393828"/>
            <a:chOff x="1634247" y="768205"/>
            <a:chExt cx="6765894" cy="389817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9AB1DF7C-4198-46DC-B364-E755BD2BA9D9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4DC1E1B9-351D-4B7A-BD33-5E0509DB49AF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7DC53AC-31B3-4823-8872-6004EC28A13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6F63245-02A7-4920-B509-2482C57E64D4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502E4314-B0CC-4703-9BD2-40DCE3492E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6138FD0-1437-4A7B-85FB-B9C990A3F19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A060B9F-CACF-4BA7-A65F-56F6C767F9AC}"/>
              </a:ext>
            </a:extLst>
          </p:cNvPr>
          <p:cNvGrpSpPr/>
          <p:nvPr/>
        </p:nvGrpSpPr>
        <p:grpSpPr>
          <a:xfrm>
            <a:off x="362089" y="9292164"/>
            <a:ext cx="6835497" cy="393828"/>
            <a:chOff x="1634247" y="768205"/>
            <a:chExt cx="6765894" cy="38981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96DA652-678B-485C-9829-3F1CAECCB6DA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CA016938-A8CE-40FF-94A9-38F0856BDECC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A0ACB8-E39E-499A-940C-905216C41415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BDBB86A-4DC6-4EE9-A479-76D41B48CB98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E9194F14-08E6-4AD1-A48B-193111E212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5CD417A-2B9C-4A0A-9EB7-10F91820975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20791"/>
              </p:ext>
            </p:extLst>
          </p:nvPr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83477"/>
              </p:ext>
            </p:extLst>
          </p:nvPr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80700"/>
              </p:ext>
            </p:extLst>
          </p:nvPr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69027"/>
              </p:ext>
            </p:extLst>
          </p:nvPr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2292"/>
              </p:ext>
            </p:extLst>
          </p:nvPr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04D34197-D940-4900-A18C-0E60F80B7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41370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FF28A8-C8B9-4D0B-BC46-EB5FA1C9F86E}"/>
              </a:ext>
            </a:extLst>
          </p:cNvPr>
          <p:cNvGrpSpPr/>
          <p:nvPr/>
        </p:nvGrpSpPr>
        <p:grpSpPr>
          <a:xfrm>
            <a:off x="362089" y="1119206"/>
            <a:ext cx="6835497" cy="393828"/>
            <a:chOff x="1634247" y="768205"/>
            <a:chExt cx="6765894" cy="389817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7C2F949-9747-44FD-A8A6-9A6AE47CBA58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E18ADF3E-096B-476E-BD70-7E66C83751C2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1E13506-77B5-4FA4-8746-AF9EBD5D851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106882-7BEE-4459-9F02-17E364DA538B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8D77C9F0-F138-4EC1-A282-290015C017D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04C25A-8A3C-4BC6-B608-B584B43D9BD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3B47DD-6FBE-4168-BFFC-504AA61BD406}"/>
              </a:ext>
            </a:extLst>
          </p:cNvPr>
          <p:cNvCxnSpPr>
            <a:cxnSpLocks/>
          </p:cNvCxnSpPr>
          <p:nvPr/>
        </p:nvCxnSpPr>
        <p:spPr>
          <a:xfrm>
            <a:off x="594548" y="1416773"/>
            <a:ext cx="0" cy="87531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A7F866-6A1B-493E-B929-A7B9A0577D03}"/>
              </a:ext>
            </a:extLst>
          </p:cNvPr>
          <p:cNvGrpSpPr/>
          <p:nvPr/>
        </p:nvGrpSpPr>
        <p:grpSpPr>
          <a:xfrm>
            <a:off x="362089" y="2728503"/>
            <a:ext cx="6835497" cy="393828"/>
            <a:chOff x="1634247" y="768205"/>
            <a:chExt cx="6765894" cy="389817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26DD1559-7062-44B0-8A23-AE2D60E885DF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929F18F-DC5D-420F-91A8-70AE7E9276E3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BA777F2-D31E-447B-8C18-8BC5E90BC216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2BAB7B3-52AB-401F-9EA2-7DD33C04CB2E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7718292B-835B-44F5-99BF-0D25A1CDEE01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7DA6DCC-FC80-44CF-896D-593A5B5448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58EB0-3050-407C-A94A-3EE42B033EE2}"/>
              </a:ext>
            </a:extLst>
          </p:cNvPr>
          <p:cNvGrpSpPr/>
          <p:nvPr/>
        </p:nvGrpSpPr>
        <p:grpSpPr>
          <a:xfrm>
            <a:off x="362089" y="5686411"/>
            <a:ext cx="6835497" cy="393828"/>
            <a:chOff x="1634247" y="768205"/>
            <a:chExt cx="6765894" cy="38981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EA77CC5-EDCA-44A7-A9EF-663655BC442C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A2733814-28AC-433E-A949-C014D283CAE8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9FCFD9E-AAA1-4F82-9501-90D3B2C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7644A8B-947A-468D-BA74-B35536E7D0E6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14B66D13-3C35-451F-BB80-D86FBCFB6BE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F2505E8-E27B-4B29-9ACE-452E59AB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144C41-7D52-4B08-83B9-6A0E256E8E8B}"/>
              </a:ext>
            </a:extLst>
          </p:cNvPr>
          <p:cNvGrpSpPr/>
          <p:nvPr/>
        </p:nvGrpSpPr>
        <p:grpSpPr>
          <a:xfrm>
            <a:off x="362089" y="7320107"/>
            <a:ext cx="6835497" cy="393828"/>
            <a:chOff x="1634247" y="768205"/>
            <a:chExt cx="6765894" cy="389817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3AC12444-4E0C-4ABF-BC69-357628740380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E0621924-F94D-4D06-9C32-F753571B86EE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173BA34-3E02-4323-8D43-C68BA75FC7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053AE8C-584E-4765-9C3F-25CD4430780A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DFE349A3-08AD-4DCE-830B-F85F6615A736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7341A0F-DE0B-4C42-A554-63375C7D688B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60E38BF-B42A-40F8-9E90-FB6C08038CCD}"/>
              </a:ext>
            </a:extLst>
          </p:cNvPr>
          <p:cNvGrpSpPr/>
          <p:nvPr/>
        </p:nvGrpSpPr>
        <p:grpSpPr>
          <a:xfrm>
            <a:off x="362089" y="8207679"/>
            <a:ext cx="6835497" cy="393828"/>
            <a:chOff x="1634247" y="768205"/>
            <a:chExt cx="6765894" cy="389817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9AB1DF7C-4198-46DC-B364-E755BD2BA9D9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4DC1E1B9-351D-4B7A-BD33-5E0509DB49AF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7DC53AC-31B3-4823-8872-6004EC28A13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6F63245-02A7-4920-B509-2482C57E64D4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502E4314-B0CC-4703-9BD2-40DCE3492E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6138FD0-1437-4A7B-85FB-B9C990A3F19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A060B9F-CACF-4BA7-A65F-56F6C767F9AC}"/>
              </a:ext>
            </a:extLst>
          </p:cNvPr>
          <p:cNvGrpSpPr/>
          <p:nvPr/>
        </p:nvGrpSpPr>
        <p:grpSpPr>
          <a:xfrm>
            <a:off x="362089" y="9292164"/>
            <a:ext cx="6835497" cy="393828"/>
            <a:chOff x="1634247" y="768205"/>
            <a:chExt cx="6765894" cy="38981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96DA652-678B-485C-9829-3F1CAECCB6DA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CA016938-A8CE-40FF-94A9-38F0856BDECC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A0ACB8-E39E-499A-940C-905216C41415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BDBB86A-4DC6-4EE9-A479-76D41B48CB98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E9194F14-08E6-4AD1-A48B-193111E212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5CD417A-2B9C-4A0A-9EB7-10F91820975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76558"/>
              </p:ext>
            </p:extLst>
          </p:nvPr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23831"/>
              </p:ext>
            </p:extLst>
          </p:nvPr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07907"/>
              </p:ext>
            </p:extLst>
          </p:nvPr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77022"/>
              </p:ext>
            </p:extLst>
          </p:nvPr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39892"/>
              </p:ext>
            </p:extLst>
          </p:nvPr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04D34197-D940-4900-A18C-0E60F80B7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41370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FF28A8-C8B9-4D0B-BC46-EB5FA1C9F86E}"/>
              </a:ext>
            </a:extLst>
          </p:cNvPr>
          <p:cNvGrpSpPr/>
          <p:nvPr/>
        </p:nvGrpSpPr>
        <p:grpSpPr>
          <a:xfrm>
            <a:off x="362089" y="1119206"/>
            <a:ext cx="6835497" cy="393828"/>
            <a:chOff x="1634247" y="768205"/>
            <a:chExt cx="6765894" cy="389817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7C2F949-9747-44FD-A8A6-9A6AE47CBA58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E18ADF3E-096B-476E-BD70-7E66C83751C2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1E13506-77B5-4FA4-8746-AF9EBD5D851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106882-7BEE-4459-9F02-17E364DA538B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8D77C9F0-F138-4EC1-A282-290015C017D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04C25A-8A3C-4BC6-B608-B584B43D9BD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3B47DD-6FBE-4168-BFFC-504AA61BD406}"/>
              </a:ext>
            </a:extLst>
          </p:cNvPr>
          <p:cNvCxnSpPr>
            <a:cxnSpLocks/>
          </p:cNvCxnSpPr>
          <p:nvPr/>
        </p:nvCxnSpPr>
        <p:spPr>
          <a:xfrm>
            <a:off x="594548" y="1416773"/>
            <a:ext cx="0" cy="87531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A7F866-6A1B-493E-B929-A7B9A0577D03}"/>
              </a:ext>
            </a:extLst>
          </p:cNvPr>
          <p:cNvGrpSpPr/>
          <p:nvPr/>
        </p:nvGrpSpPr>
        <p:grpSpPr>
          <a:xfrm>
            <a:off x="362089" y="2728503"/>
            <a:ext cx="6835497" cy="393828"/>
            <a:chOff x="1634247" y="768205"/>
            <a:chExt cx="6765894" cy="389817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26DD1559-7062-44B0-8A23-AE2D60E885DF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929F18F-DC5D-420F-91A8-70AE7E9276E3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BA777F2-D31E-447B-8C18-8BC5E90BC216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2BAB7B3-52AB-401F-9EA2-7DD33C04CB2E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7718292B-835B-44F5-99BF-0D25A1CDEE01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7DA6DCC-FC80-44CF-896D-593A5B5448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58EB0-3050-407C-A94A-3EE42B033EE2}"/>
              </a:ext>
            </a:extLst>
          </p:cNvPr>
          <p:cNvGrpSpPr/>
          <p:nvPr/>
        </p:nvGrpSpPr>
        <p:grpSpPr>
          <a:xfrm>
            <a:off x="362089" y="5686411"/>
            <a:ext cx="6835497" cy="393828"/>
            <a:chOff x="1634247" y="768205"/>
            <a:chExt cx="6765894" cy="38981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EA77CC5-EDCA-44A7-A9EF-663655BC442C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A2733814-28AC-433E-A949-C014D283CAE8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9FCFD9E-AAA1-4F82-9501-90D3B2C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7644A8B-947A-468D-BA74-B35536E7D0E6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14B66D13-3C35-451F-BB80-D86FBCFB6BE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F2505E8-E27B-4B29-9ACE-452E59AB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144C41-7D52-4B08-83B9-6A0E256E8E8B}"/>
              </a:ext>
            </a:extLst>
          </p:cNvPr>
          <p:cNvGrpSpPr/>
          <p:nvPr/>
        </p:nvGrpSpPr>
        <p:grpSpPr>
          <a:xfrm>
            <a:off x="362089" y="7320107"/>
            <a:ext cx="6835497" cy="393828"/>
            <a:chOff x="1634247" y="768205"/>
            <a:chExt cx="6765894" cy="389817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3AC12444-4E0C-4ABF-BC69-357628740380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E0621924-F94D-4D06-9C32-F753571B86EE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173BA34-3E02-4323-8D43-C68BA75FC7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053AE8C-584E-4765-9C3F-25CD4430780A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DFE349A3-08AD-4DCE-830B-F85F6615A736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7341A0F-DE0B-4C42-A554-63375C7D688B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60E38BF-B42A-40F8-9E90-FB6C08038CCD}"/>
              </a:ext>
            </a:extLst>
          </p:cNvPr>
          <p:cNvGrpSpPr/>
          <p:nvPr/>
        </p:nvGrpSpPr>
        <p:grpSpPr>
          <a:xfrm>
            <a:off x="362089" y="8207679"/>
            <a:ext cx="6835497" cy="393828"/>
            <a:chOff x="1634247" y="768205"/>
            <a:chExt cx="6765894" cy="389817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9AB1DF7C-4198-46DC-B364-E755BD2BA9D9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4DC1E1B9-351D-4B7A-BD33-5E0509DB49AF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7DC53AC-31B3-4823-8872-6004EC28A13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6F63245-02A7-4920-B509-2482C57E64D4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502E4314-B0CC-4703-9BD2-40DCE3492E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6138FD0-1437-4A7B-85FB-B9C990A3F19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A060B9F-CACF-4BA7-A65F-56F6C767F9AC}"/>
              </a:ext>
            </a:extLst>
          </p:cNvPr>
          <p:cNvGrpSpPr/>
          <p:nvPr/>
        </p:nvGrpSpPr>
        <p:grpSpPr>
          <a:xfrm>
            <a:off x="362089" y="9292164"/>
            <a:ext cx="6835497" cy="393828"/>
            <a:chOff x="1634247" y="768205"/>
            <a:chExt cx="6765894" cy="38981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96DA652-678B-485C-9829-3F1CAECCB6DA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CA016938-A8CE-40FF-94A9-38F0856BDECC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A0ACB8-E39E-499A-940C-905216C41415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BDBB86A-4DC6-4EE9-A479-76D41B48CB98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E9194F14-08E6-4AD1-A48B-193111E212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5CD417A-2B9C-4A0A-9EB7-10F91820975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/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/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/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CAF4F-E52A-4E97-A5C4-6FDEDD742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41370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8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FF28A8-C8B9-4D0B-BC46-EB5FA1C9F86E}"/>
              </a:ext>
            </a:extLst>
          </p:cNvPr>
          <p:cNvGrpSpPr/>
          <p:nvPr/>
        </p:nvGrpSpPr>
        <p:grpSpPr>
          <a:xfrm>
            <a:off x="362089" y="1119206"/>
            <a:ext cx="6835497" cy="393828"/>
            <a:chOff x="1634247" y="768205"/>
            <a:chExt cx="6765894" cy="389817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7C2F949-9747-44FD-A8A6-9A6AE47CBA58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E18ADF3E-096B-476E-BD70-7E66C83751C2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1E13506-77B5-4FA4-8746-AF9EBD5D851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106882-7BEE-4459-9F02-17E364DA538B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8D77C9F0-F138-4EC1-A282-290015C017D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04C25A-8A3C-4BC6-B608-B584B43D9BD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3B47DD-6FBE-4168-BFFC-504AA61BD406}"/>
              </a:ext>
            </a:extLst>
          </p:cNvPr>
          <p:cNvCxnSpPr>
            <a:cxnSpLocks/>
          </p:cNvCxnSpPr>
          <p:nvPr/>
        </p:nvCxnSpPr>
        <p:spPr>
          <a:xfrm>
            <a:off x="594548" y="1416773"/>
            <a:ext cx="0" cy="87531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A7F866-6A1B-493E-B929-A7B9A0577D03}"/>
              </a:ext>
            </a:extLst>
          </p:cNvPr>
          <p:cNvGrpSpPr/>
          <p:nvPr/>
        </p:nvGrpSpPr>
        <p:grpSpPr>
          <a:xfrm>
            <a:off x="362089" y="2728503"/>
            <a:ext cx="6835497" cy="393828"/>
            <a:chOff x="1634247" y="768205"/>
            <a:chExt cx="6765894" cy="389817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26DD1559-7062-44B0-8A23-AE2D60E885DF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929F18F-DC5D-420F-91A8-70AE7E9276E3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BA777F2-D31E-447B-8C18-8BC5E90BC216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2BAB7B3-52AB-401F-9EA2-7DD33C04CB2E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7718292B-835B-44F5-99BF-0D25A1CDEE01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7DA6DCC-FC80-44CF-896D-593A5B5448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58EB0-3050-407C-A94A-3EE42B033EE2}"/>
              </a:ext>
            </a:extLst>
          </p:cNvPr>
          <p:cNvGrpSpPr/>
          <p:nvPr/>
        </p:nvGrpSpPr>
        <p:grpSpPr>
          <a:xfrm>
            <a:off x="362089" y="5686411"/>
            <a:ext cx="6835497" cy="393828"/>
            <a:chOff x="1634247" y="768205"/>
            <a:chExt cx="6765894" cy="38981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EA77CC5-EDCA-44A7-A9EF-663655BC442C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A2733814-28AC-433E-A949-C014D283CAE8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9FCFD9E-AAA1-4F82-9501-90D3B2C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7644A8B-947A-468D-BA74-B35536E7D0E6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实习经历</a:t>
              </a: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14B66D13-3C35-451F-BB80-D86FBCFB6BEE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F2505E8-E27B-4B29-9ACE-452E59AB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144C41-7D52-4B08-83B9-6A0E256E8E8B}"/>
              </a:ext>
            </a:extLst>
          </p:cNvPr>
          <p:cNvGrpSpPr/>
          <p:nvPr/>
        </p:nvGrpSpPr>
        <p:grpSpPr>
          <a:xfrm>
            <a:off x="362089" y="7320107"/>
            <a:ext cx="6835497" cy="393828"/>
            <a:chOff x="1634247" y="768205"/>
            <a:chExt cx="6765894" cy="389817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3AC12444-4E0C-4ABF-BC69-357628740380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E0621924-F94D-4D06-9C32-F753571B86EE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173BA34-3E02-4323-8D43-C68BA75FC7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053AE8C-584E-4765-9C3F-25CD4430780A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个人荣誉</a:t>
              </a: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DFE349A3-08AD-4DCE-830B-F85F6615A736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7341A0F-DE0B-4C42-A554-63375C7D688B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60E38BF-B42A-40F8-9E90-FB6C08038CCD}"/>
              </a:ext>
            </a:extLst>
          </p:cNvPr>
          <p:cNvGrpSpPr/>
          <p:nvPr/>
        </p:nvGrpSpPr>
        <p:grpSpPr>
          <a:xfrm>
            <a:off x="362089" y="8207679"/>
            <a:ext cx="6835497" cy="393828"/>
            <a:chOff x="1634247" y="768205"/>
            <a:chExt cx="6765894" cy="389817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9AB1DF7C-4198-46DC-B364-E755BD2BA9D9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4DC1E1B9-351D-4B7A-BD33-5E0509DB49AF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7DC53AC-31B3-4823-8872-6004EC28A130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6F63245-02A7-4920-B509-2482C57E64D4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个人技能</a:t>
              </a: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502E4314-B0CC-4703-9BD2-40DCE3492E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6138FD0-1437-4A7B-85FB-B9C990A3F19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A060B9F-CACF-4BA7-A65F-56F6C767F9AC}"/>
              </a:ext>
            </a:extLst>
          </p:cNvPr>
          <p:cNvGrpSpPr/>
          <p:nvPr/>
        </p:nvGrpSpPr>
        <p:grpSpPr>
          <a:xfrm>
            <a:off x="362089" y="9292164"/>
            <a:ext cx="6835497" cy="393828"/>
            <a:chOff x="1634247" y="768205"/>
            <a:chExt cx="6765894" cy="38981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96DA652-678B-485C-9829-3F1CAECCB6DA}"/>
                </a:ext>
              </a:extLst>
            </p:cNvPr>
            <p:cNvSpPr/>
            <p:nvPr/>
          </p:nvSpPr>
          <p:spPr>
            <a:xfrm rot="16200000" flipH="1">
              <a:off x="1654013" y="947696"/>
              <a:ext cx="190559" cy="230092"/>
            </a:xfrm>
            <a:prstGeom prst="triangle">
              <a:avLst/>
            </a:prstGeom>
            <a:solidFill>
              <a:srgbClr val="A1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6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CA016938-A8CE-40FF-94A9-38F0856BDECC}"/>
                </a:ext>
              </a:extLst>
            </p:cNvPr>
            <p:cNvSpPr/>
            <p:nvPr/>
          </p:nvSpPr>
          <p:spPr>
            <a:xfrm>
              <a:off x="2617158" y="768206"/>
              <a:ext cx="370439" cy="286765"/>
            </a:xfrm>
            <a:prstGeom prst="trapezoid">
              <a:avLst>
                <a:gd name="adj" fmla="val 59351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A0ACB8-E39E-499A-940C-905216C41415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39" y="838047"/>
              <a:ext cx="0" cy="319975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BDBB86A-4DC6-4EE9-A479-76D41B48CB98}"/>
                </a:ext>
              </a:extLst>
            </p:cNvPr>
            <p:cNvSpPr/>
            <p:nvPr/>
          </p:nvSpPr>
          <p:spPr>
            <a:xfrm>
              <a:off x="1634248" y="768206"/>
              <a:ext cx="1172010" cy="286765"/>
            </a:xfrm>
            <a:prstGeom prst="rect">
              <a:avLst/>
            </a:prstGeom>
            <a:solidFill>
              <a:srgbClr val="006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57520" bIns="0" rtlCol="0" anchor="ctr"/>
            <a:lstStyle/>
            <a:p>
              <a:pPr algn="r"/>
              <a:r>
                <a:rPr lang="zh-CN" altLang="en-US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E9194F14-08E6-4AD1-A48B-193111E21254}"/>
                </a:ext>
              </a:extLst>
            </p:cNvPr>
            <p:cNvSpPr/>
            <p:nvPr/>
          </p:nvSpPr>
          <p:spPr>
            <a:xfrm flipH="1">
              <a:off x="2847249" y="768205"/>
              <a:ext cx="258803" cy="286765"/>
            </a:xfrm>
            <a:prstGeom prst="parallelogram">
              <a:avLst>
                <a:gd name="adj" fmla="val 66067"/>
              </a:avLst>
            </a:prstGeom>
            <a:solidFill>
              <a:srgbClr val="006C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6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5CD417A-2B9C-4A0A-9EB7-10F91820975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247" y="1054970"/>
              <a:ext cx="6765894" cy="0"/>
            </a:xfrm>
            <a:prstGeom prst="line">
              <a:avLst/>
            </a:prstGeom>
            <a:ln w="19050">
              <a:solidFill>
                <a:srgbClr val="006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CF0203AC-C0F3-44E8-A17D-ACA49ED5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44541"/>
              </p:ext>
            </p:extLst>
          </p:nvPr>
        </p:nvGraphicFramePr>
        <p:xfrm>
          <a:off x="699423" y="1526661"/>
          <a:ext cx="5154104" cy="11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29">
                  <a:extLst>
                    <a:ext uri="{9D8B030D-6E8A-4147-A177-3AD203B41FA5}">
                      <a16:colId xmlns:a16="http://schemas.microsoft.com/office/drawing/2014/main" val="3979218720"/>
                    </a:ext>
                  </a:extLst>
                </a:gridCol>
                <a:gridCol w="1937608">
                  <a:extLst>
                    <a:ext uri="{9D8B030D-6E8A-4147-A177-3AD203B41FA5}">
                      <a16:colId xmlns:a16="http://schemas.microsoft.com/office/drawing/2014/main" val="2950158433"/>
                    </a:ext>
                  </a:extLst>
                </a:gridCol>
                <a:gridCol w="678095">
                  <a:extLst>
                    <a:ext uri="{9D8B030D-6E8A-4147-A177-3AD203B41FA5}">
                      <a16:colId xmlns:a16="http://schemas.microsoft.com/office/drawing/2014/main" val="439448606"/>
                    </a:ext>
                  </a:extLst>
                </a:gridCol>
                <a:gridCol w="1857972">
                  <a:extLst>
                    <a:ext uri="{9D8B030D-6E8A-4147-A177-3AD203B41FA5}">
                      <a16:colId xmlns:a16="http://schemas.microsoft.com/office/drawing/2014/main" val="3589014632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　　名：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北小理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1998.09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68214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　　族：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中共党员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161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　　话：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13800001940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1420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　　箱：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bxl@bit.edu.cn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　　历：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34971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　　址：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北京市海淀区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求职意向：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机器学习算法工程师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6034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397011B-AE0A-43DC-A4DC-9A6C98A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57439"/>
              </p:ext>
            </p:extLst>
          </p:nvPr>
        </p:nvGraphicFramePr>
        <p:xfrm>
          <a:off x="699423" y="3124007"/>
          <a:ext cx="6310760" cy="146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4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6466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2019.09-2022.06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1028364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参与科研项目：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国家重点研发计划“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”，负责目标识别相关的深度学习算法设计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国家自然科学基金“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”，负责基于深度学习的环境重建算法设计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学术成果：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CCF A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类会议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CVPR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TPAMI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发表论文：《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XXXXXXXXXXXXXX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EBFE17D-482D-4BF2-8CB7-535E3933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09386"/>
              </p:ext>
            </p:extLst>
          </p:nvPr>
        </p:nvGraphicFramePr>
        <p:xfrm>
          <a:off x="699423" y="4701715"/>
          <a:ext cx="6310764" cy="853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2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7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5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2015.09-2019.06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北京理工大学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人工智能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550753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主修课程：</a:t>
                      </a:r>
                    </a:p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语言程序设计、数据结构与算法、离散数学、计算机组成原理、机器学习、深度学习、数据库原理及应用、计算机网络基础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8A8A582-ACF2-4DD3-B82F-CF4673F8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45604"/>
              </p:ext>
            </p:extLst>
          </p:nvPr>
        </p:nvGraphicFramePr>
        <p:xfrm>
          <a:off x="699419" y="6090171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2020.09-2021.06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微软亚洲研究院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协助项目经理执行项目，参与小组的开发工作，负责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5AB0218-C737-4FED-8C10-665FC367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2594"/>
              </p:ext>
            </p:extLst>
          </p:nvPr>
        </p:nvGraphicFramePr>
        <p:xfrm>
          <a:off x="699418" y="6688026"/>
          <a:ext cx="6310759" cy="56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401">
                  <a:extLst>
                    <a:ext uri="{9D8B030D-6E8A-4147-A177-3AD203B41FA5}">
                      <a16:colId xmlns:a16="http://schemas.microsoft.com/office/drawing/2014/main" val="3758487903"/>
                    </a:ext>
                  </a:extLst>
                </a:gridCol>
                <a:gridCol w="2151985">
                  <a:extLst>
                    <a:ext uri="{9D8B030D-6E8A-4147-A177-3AD203B41FA5}">
                      <a16:colId xmlns:a16="http://schemas.microsoft.com/office/drawing/2014/main" val="688654695"/>
                    </a:ext>
                  </a:extLst>
                </a:gridCol>
                <a:gridCol w="2345373">
                  <a:extLst>
                    <a:ext uri="{9D8B030D-6E8A-4147-A177-3AD203B41FA5}">
                      <a16:colId xmlns:a16="http://schemas.microsoft.com/office/drawing/2014/main" val="3206080716"/>
                    </a:ext>
                  </a:extLst>
                </a:gridCol>
              </a:tblGrid>
              <a:tr h="29603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2018.09-2019.02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腾讯天美工作室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工程师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7394"/>
                  </a:ext>
                </a:extLst>
              </a:tr>
              <a:tr h="268750">
                <a:tc gridSpan="3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负责王者荣耀游戏</a:t>
                      </a:r>
                      <a:r>
                        <a:rPr lang="en-US" alt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功能的开发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70244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7D944D2-F0CC-4A12-8915-20C92F22A393}"/>
              </a:ext>
            </a:extLst>
          </p:cNvPr>
          <p:cNvSpPr txBox="1"/>
          <p:nvPr/>
        </p:nvSpPr>
        <p:spPr>
          <a:xfrm>
            <a:off x="699418" y="7688534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荣获国家奖学金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次、北京理工大学“徐特立”奖学金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次、一等人民奖学金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次、二等人民奖学金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次、百度奖学金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5EB134-654D-490B-B521-F699496F0FB2}"/>
              </a:ext>
            </a:extLst>
          </p:cNvPr>
          <p:cNvSpPr txBox="1"/>
          <p:nvPr/>
        </p:nvSpPr>
        <p:spPr>
          <a:xfrm>
            <a:off x="699418" y="8551987"/>
            <a:ext cx="6310755" cy="693075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精通：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Python/C++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等语言，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/TensorFlow</a:t>
            </a: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等深度学习框架以及常用机器学习算法</a:t>
            </a: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熟练：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Java/C#/PHP/</a:t>
            </a:r>
            <a:r>
              <a:rPr lang="en-US" altLang="zh-CN" sz="1100" kern="1200" dirty="0" err="1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了解：</a:t>
            </a:r>
            <a:r>
              <a:rPr lang="en-US" altLang="zh-CN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Ps/Ai/Ae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D29518-CDB4-49C6-AA2D-DD73ECBB4FE3}"/>
              </a:ext>
            </a:extLst>
          </p:cNvPr>
          <p:cNvSpPr txBox="1"/>
          <p:nvPr/>
        </p:nvSpPr>
        <p:spPr>
          <a:xfrm>
            <a:off x="699418" y="9603353"/>
            <a:ext cx="6310755" cy="487890"/>
          </a:xfrm>
          <a:prstGeom prst="rect">
            <a:avLst/>
          </a:prstGeom>
          <a:noFill/>
        </p:spPr>
        <p:txBody>
          <a:bodyPr wrap="square" lIns="0" tIns="45720" rIns="0" bIns="4572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100" kern="12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本人性格热情开朗，为人诚恳勤奋好学、脚踏实地，积极进取，勇于挑战。有较强的团队精神，工作积极，勤奋刻苦，态度认真。有抗压能力和强烈的责任感。</a:t>
            </a:r>
            <a:endParaRPr lang="en-US" altLang="zh-CN" sz="1100" kern="12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CAF4F-E52A-4E97-A5C4-6FDEDD742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26418" y="1541370"/>
            <a:ext cx="1138709" cy="13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3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3892</Words>
  <Application>Microsoft Office PowerPoint</Application>
  <PresentationFormat>自定义</PresentationFormat>
  <Paragraphs>650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 Light</vt:lpstr>
      <vt:lpstr>Calibri</vt:lpstr>
      <vt:lpstr>等线</vt:lpstr>
      <vt:lpstr>Century Gothic</vt:lpstr>
      <vt:lpstr>Arial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TicTok</dc:creator>
  <cp:lastModifiedBy>Han Yu</cp:lastModifiedBy>
  <cp:revision>61</cp:revision>
  <dcterms:created xsi:type="dcterms:W3CDTF">2021-09-03T11:50:21Z</dcterms:created>
  <dcterms:modified xsi:type="dcterms:W3CDTF">2022-08-26T13:22:28Z</dcterms:modified>
</cp:coreProperties>
</file>