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9" r:id="rId3"/>
    <p:sldId id="303" r:id="rId4"/>
    <p:sldId id="291" r:id="rId5"/>
    <p:sldId id="304" r:id="rId6"/>
    <p:sldId id="308" r:id="rId7"/>
    <p:sldId id="314" r:id="rId8"/>
    <p:sldId id="309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15.11.2021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Impfdurchbrüche: Intensivstationen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29579"/>
              </p:ext>
            </p:extLst>
          </p:nvPr>
        </p:nvGraphicFramePr>
        <p:xfrm>
          <a:off x="395536" y="1772816"/>
          <a:ext cx="835292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1872208"/>
                <a:gridCol w="1800200"/>
                <a:gridCol w="2376264"/>
              </a:tblGrid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Altersgruppe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KW 05 – 44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/>
                        <a:t>KW 41-44</a:t>
                      </a:r>
                    </a:p>
                    <a:p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Gesamtheit</a:t>
                      </a:r>
                      <a:endParaRPr lang="de-DE" sz="2800" b="1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18 – 59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4,0 %</a:t>
                      </a:r>
                    </a:p>
                    <a:p>
                      <a:r>
                        <a:rPr lang="de-DE" sz="2800" dirty="0" smtClean="0"/>
                        <a:t>96%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12,9 %</a:t>
                      </a:r>
                    </a:p>
                    <a:p>
                      <a:r>
                        <a:rPr lang="de-DE" sz="2800" dirty="0" smtClean="0"/>
                        <a:t>87,1 %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&gt;</a:t>
                      </a:r>
                      <a:r>
                        <a:rPr lang="de-DE" sz="2800" b="1" baseline="0" dirty="0" smtClean="0"/>
                        <a:t>= 60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11,7 %</a:t>
                      </a:r>
                    </a:p>
                    <a:p>
                      <a:r>
                        <a:rPr lang="de-DE" sz="2800" dirty="0" smtClean="0"/>
                        <a:t>88,3 %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36 %</a:t>
                      </a:r>
                    </a:p>
                    <a:p>
                      <a:r>
                        <a:rPr lang="de-DE" sz="2800" dirty="0" smtClean="0"/>
                        <a:t>64 %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73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Impfdurchbrüche: Todesfälle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74720"/>
              </p:ext>
            </p:extLst>
          </p:nvPr>
        </p:nvGraphicFramePr>
        <p:xfrm>
          <a:off x="395536" y="1772816"/>
          <a:ext cx="835292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1872208"/>
                <a:gridCol w="1800200"/>
                <a:gridCol w="2376264"/>
              </a:tblGrid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Altersgruppe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KW 05 – 44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/>
                        <a:t>KW 41-44</a:t>
                      </a:r>
                    </a:p>
                    <a:p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Gesamtheit</a:t>
                      </a:r>
                      <a:endParaRPr lang="de-DE" sz="2800" b="1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18 – 59 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1,8</a:t>
                      </a:r>
                      <a:r>
                        <a:rPr lang="de-DE" sz="2800" baseline="0" dirty="0" smtClean="0"/>
                        <a:t> %</a:t>
                      </a:r>
                    </a:p>
                    <a:p>
                      <a:r>
                        <a:rPr lang="de-DE" sz="2800" baseline="0" dirty="0" smtClean="0"/>
                        <a:t>98,2 %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18,5 %</a:t>
                      </a:r>
                    </a:p>
                    <a:p>
                      <a:r>
                        <a:rPr lang="de-DE" sz="2800" dirty="0" smtClean="0"/>
                        <a:t>81,5 %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&gt;</a:t>
                      </a:r>
                      <a:r>
                        <a:rPr lang="de-DE" sz="2800" b="1" baseline="0" dirty="0" smtClean="0"/>
                        <a:t>= 60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11,7 %</a:t>
                      </a:r>
                    </a:p>
                    <a:p>
                      <a:r>
                        <a:rPr lang="de-DE" sz="2800" dirty="0" smtClean="0"/>
                        <a:t>88,3 %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41,7 %</a:t>
                      </a:r>
                    </a:p>
                    <a:p>
                      <a:r>
                        <a:rPr lang="de-DE" sz="2800" dirty="0" smtClean="0"/>
                        <a:t>68,3 %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3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Fazit:</a:t>
            </a:r>
            <a:br>
              <a:rPr lang="de-DE" sz="6000" b="1" dirty="0" smtClean="0"/>
            </a:br>
            <a:r>
              <a:rPr lang="de-DE" sz="6000" b="1" dirty="0" smtClean="0"/>
              <a:t>Impfpflicht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1197"/>
            <a:ext cx="9000000" cy="637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108759"/>
            <a:ext cx="9000000" cy="66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439"/>
            <a:ext cx="9000000" cy="67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Impfeffektivität </a:t>
            </a:r>
            <a:br>
              <a:rPr lang="de-DE" sz="6000" b="1" dirty="0" smtClean="0"/>
            </a:br>
            <a:r>
              <a:rPr lang="de-DE" sz="4000" dirty="0" smtClean="0"/>
              <a:t>Quelle: RKI Wochenbericht </a:t>
            </a:r>
            <a:r>
              <a:rPr lang="de-DE" sz="4000" dirty="0" smtClean="0"/>
              <a:t>2021-11-11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570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Definition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„wahrscheinlicher Impfdurchbruch“</a:t>
            </a:r>
          </a:p>
          <a:p>
            <a:r>
              <a:rPr lang="de-DE" dirty="0" smtClean="0"/>
              <a:t>SARS-CoV-2 </a:t>
            </a:r>
            <a:r>
              <a:rPr lang="de-DE" dirty="0" smtClean="0"/>
              <a:t>Infektion (positiver PCR) </a:t>
            </a:r>
            <a:r>
              <a:rPr lang="de-DE" b="1" dirty="0" smtClean="0"/>
              <a:t>mit</a:t>
            </a:r>
            <a:r>
              <a:rPr lang="de-DE" dirty="0" smtClean="0"/>
              <a:t> klinischer Symptomatik (Husten, Fieber, Schnupfen, Störung Geruch/Geschmackssinn)</a:t>
            </a:r>
          </a:p>
          <a:p>
            <a:r>
              <a:rPr lang="de-DE" dirty="0" smtClean="0"/>
              <a:t>Vollständig geimpft (2 Impfdosen + 2 Wochen)</a:t>
            </a:r>
          </a:p>
          <a:p>
            <a:endParaRPr lang="de-DE" dirty="0" smtClean="0"/>
          </a:p>
          <a:p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807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Impfdurchbrüche: </a:t>
            </a:r>
            <a:r>
              <a:rPr lang="de-DE" b="1" dirty="0" smtClean="0"/>
              <a:t>Infektion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9594"/>
              </p:ext>
            </p:extLst>
          </p:nvPr>
        </p:nvGraphicFramePr>
        <p:xfrm>
          <a:off x="395536" y="1772816"/>
          <a:ext cx="8352929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1872208"/>
                <a:gridCol w="1800200"/>
                <a:gridCol w="2376265"/>
              </a:tblGrid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Altersgruppe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KW 05 – 44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/>
                        <a:t>KW 41-44</a:t>
                      </a:r>
                    </a:p>
                    <a:p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Gesamtheit</a:t>
                      </a:r>
                      <a:endParaRPr lang="de-DE" sz="2800" b="1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18 – 59 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14,2 %</a:t>
                      </a:r>
                    </a:p>
                    <a:p>
                      <a:r>
                        <a:rPr lang="de-DE" sz="2800" dirty="0" smtClean="0"/>
                        <a:t>85,8 %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 smtClean="0"/>
                        <a:t>41,6 %</a:t>
                      </a:r>
                    </a:p>
                    <a:p>
                      <a:r>
                        <a:rPr lang="de-DE" sz="2800" dirty="0" smtClean="0"/>
                        <a:t>58,4 %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&gt;</a:t>
                      </a:r>
                      <a:r>
                        <a:rPr lang="de-DE" sz="2800" b="1" baseline="0" dirty="0" smtClean="0"/>
                        <a:t>= 60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21,9 %</a:t>
                      </a:r>
                    </a:p>
                    <a:p>
                      <a:r>
                        <a:rPr lang="de-DE" sz="2800" dirty="0" smtClean="0"/>
                        <a:t>78,1 %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 smtClean="0"/>
                        <a:t>60,9 %</a:t>
                      </a:r>
                    </a:p>
                    <a:p>
                      <a:r>
                        <a:rPr lang="de-DE" sz="2800" dirty="0" smtClean="0"/>
                        <a:t>39,1 %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 smtClean="0"/>
                        <a:t>52,7 M (63%)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44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Impfdurchbrüche: Hospitalisierung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7385"/>
              </p:ext>
            </p:extLst>
          </p:nvPr>
        </p:nvGraphicFramePr>
        <p:xfrm>
          <a:off x="395537" y="1772816"/>
          <a:ext cx="820891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/>
                <a:gridCol w="1872208"/>
                <a:gridCol w="1800200"/>
                <a:gridCol w="2232248"/>
              </a:tblGrid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Altersgruppe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KW 05 – 44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dirty="0" smtClean="0"/>
                        <a:t>KW 41-44</a:t>
                      </a:r>
                    </a:p>
                    <a:p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Gesamtheit</a:t>
                      </a:r>
                      <a:endParaRPr lang="de-DE" sz="2800" b="1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18 – 59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5,7 %</a:t>
                      </a:r>
                    </a:p>
                    <a:p>
                      <a:r>
                        <a:rPr lang="de-DE" sz="2800" dirty="0" smtClean="0"/>
                        <a:t>94,3</a:t>
                      </a:r>
                      <a:r>
                        <a:rPr lang="de-DE" sz="2800" baseline="0" dirty="0" smtClean="0"/>
                        <a:t>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22,7 %</a:t>
                      </a:r>
                    </a:p>
                    <a:p>
                      <a:r>
                        <a:rPr lang="de-DE" sz="2800" dirty="0" smtClean="0"/>
                        <a:t>77,3 %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r>
                        <a:rPr lang="de-DE" sz="2800" b="1" dirty="0" smtClean="0"/>
                        <a:t>&gt;</a:t>
                      </a:r>
                      <a:r>
                        <a:rPr lang="de-DE" sz="2800" b="1" baseline="0" dirty="0" smtClean="0"/>
                        <a:t>= 60</a:t>
                      </a:r>
                    </a:p>
                    <a:p>
                      <a:r>
                        <a:rPr lang="de-DE" sz="2800" dirty="0" smtClean="0"/>
                        <a:t>Geimpft</a:t>
                      </a:r>
                    </a:p>
                    <a:p>
                      <a:r>
                        <a:rPr lang="de-DE" sz="2800" dirty="0" err="1" smtClean="0"/>
                        <a:t>Ungeimpft</a:t>
                      </a:r>
                      <a:endParaRPr lang="de-DE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14,1 %</a:t>
                      </a:r>
                    </a:p>
                    <a:p>
                      <a:r>
                        <a:rPr lang="de-DE" sz="2800" dirty="0" smtClean="0"/>
                        <a:t>85,9 %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45,1 %</a:t>
                      </a:r>
                    </a:p>
                    <a:p>
                      <a:r>
                        <a:rPr lang="de-DE" sz="2800" dirty="0" smtClean="0"/>
                        <a:t>54,9 %</a:t>
                      </a:r>
                      <a:endParaRPr lang="de-DE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800" dirty="0" smtClean="0"/>
                    </a:p>
                    <a:p>
                      <a:r>
                        <a:rPr lang="de-DE" sz="2800" dirty="0" smtClean="0"/>
                        <a:t>52,7 M (63%)</a:t>
                      </a:r>
                    </a:p>
                    <a:p>
                      <a:r>
                        <a:rPr lang="de-DE" sz="2800" dirty="0" smtClean="0"/>
                        <a:t>30,5</a:t>
                      </a:r>
                      <a:r>
                        <a:rPr lang="de-DE" sz="2800" baseline="0" dirty="0" smtClean="0"/>
                        <a:t> M (37%)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948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(4:3)</PresentationFormat>
  <Paragraphs>149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Corona-Update 15.11.2021 PW</vt:lpstr>
      <vt:lpstr>Fallzahlen</vt:lpstr>
      <vt:lpstr>PowerPoint-Präsentation</vt:lpstr>
      <vt:lpstr>PowerPoint-Präsentation</vt:lpstr>
      <vt:lpstr>PowerPoint-Präsentation</vt:lpstr>
      <vt:lpstr>Impfeffektivität  Quelle: RKI Wochenbericht 2021-11-11</vt:lpstr>
      <vt:lpstr>Definition</vt:lpstr>
      <vt:lpstr>Impfdurchbrüche: Infektion</vt:lpstr>
      <vt:lpstr>Impfdurchbrüche: Hospitalisierung</vt:lpstr>
      <vt:lpstr>Impfdurchbrüche: Intensivstationen</vt:lpstr>
      <vt:lpstr>Impfdurchbrüche: Todesfälle</vt:lpstr>
      <vt:lpstr>Fazit: Impfpflicht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204</cp:revision>
  <dcterms:created xsi:type="dcterms:W3CDTF">2021-02-21T15:04:31Z</dcterms:created>
  <dcterms:modified xsi:type="dcterms:W3CDTF">2021-11-15T00:15:24Z</dcterms:modified>
</cp:coreProperties>
</file>