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89" r:id="rId4"/>
    <p:sldId id="283" r:id="rId5"/>
    <p:sldId id="294" r:id="rId6"/>
    <p:sldId id="267" r:id="rId7"/>
    <p:sldId id="295" r:id="rId8"/>
    <p:sldId id="286" r:id="rId9"/>
    <p:sldId id="275" r:id="rId10"/>
    <p:sldId id="287" r:id="rId11"/>
    <p:sldId id="276" r:id="rId12"/>
    <p:sldId id="314" r:id="rId13"/>
    <p:sldId id="323" r:id="rId14"/>
    <p:sldId id="324" r:id="rId15"/>
    <p:sldId id="327" r:id="rId16"/>
    <p:sldId id="328" r:id="rId17"/>
    <p:sldId id="329" r:id="rId18"/>
    <p:sldId id="331" r:id="rId19"/>
    <p:sldId id="330" r:id="rId20"/>
    <p:sldId id="318" r:id="rId21"/>
    <p:sldId id="319" r:id="rId22"/>
    <p:sldId id="332" r:id="rId23"/>
    <p:sldId id="333" r:id="rId24"/>
    <p:sldId id="316" r:id="rId25"/>
    <p:sldId id="320" r:id="rId26"/>
    <p:sldId id="335" r:id="rId27"/>
    <p:sldId id="321" r:id="rId28"/>
    <p:sldId id="334" r:id="rId29"/>
    <p:sldId id="269" r:id="rId30"/>
    <p:sldId id="311" r:id="rId31"/>
    <p:sldId id="315" r:id="rId32"/>
    <p:sldId id="310" r:id="rId33"/>
    <p:sldId id="309" r:id="rId34"/>
    <p:sldId id="259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den-wuerttemberg.de/fileadmin/redaktion/dateien/PDF/Coronainfos/210513_auf_einen_Blick.pdf" TargetMode="External"/><Relationship Id="rId3" Type="http://schemas.openxmlformats.org/officeDocument/2006/relationships/hyperlink" Target="https://www.intensivregister.de/#/aktuelle-lage/zeitreihen" TargetMode="External"/><Relationship Id="rId7" Type="http://schemas.openxmlformats.org/officeDocument/2006/relationships/hyperlink" Target="https://www.rki.de/DE/Content/InfAZ/N/Neuartiges_Coronavirus/Daten/Klinische_Aspekte.html;jsessionid=46F393662CF7867BF41ECCFAE005A9CB.internet091?nn=2386228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10" Type="http://schemas.openxmlformats.org/officeDocument/2006/relationships/hyperlink" Target="https://www.rki.de/DE/Content/InfAZ/N/Neuartiges_Coronavirus/Projekte_RKI/covimo_studie_Ergebnisse.html" TargetMode="External"/><Relationship Id="rId4" Type="http://schemas.openxmlformats.org/officeDocument/2006/relationships/hyperlink" Target="https://www.rki.de/DE/Content/InfAZ/N/Neuartiges_Coronavirus/Testzahl.html" TargetMode="External"/><Relationship Id="rId9" Type="http://schemas.openxmlformats.org/officeDocument/2006/relationships/hyperlink" Target="https://www.rki.de/SharedDocs/FAQ/COVID-Impfen/gesam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09.06.2021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1562"/>
            <a:ext cx="9000000" cy="649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268854"/>
            <a:ext cx="9000000" cy="632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90000"/>
          </a:bodyPr>
          <a:lstStyle/>
          <a:p>
            <a:pPr algn="l"/>
            <a:r>
              <a:rPr lang="de-DE" sz="4800" b="1" dirty="0" smtClean="0"/>
              <a:t>Abschätzung Impfbereitschaft</a:t>
            </a:r>
            <a:br>
              <a:rPr lang="de-DE" sz="48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Annahmen: </a:t>
            </a:r>
            <a:br>
              <a:rPr lang="de-DE" sz="3600" b="1" dirty="0" smtClean="0"/>
            </a:br>
            <a:r>
              <a:rPr lang="de-DE" sz="3600" dirty="0" smtClean="0"/>
              <a:t>- Impfzahlen folgen einer S-Kurve</a:t>
            </a:r>
            <a:br>
              <a:rPr lang="de-DE" sz="3600" dirty="0" smtClean="0"/>
            </a:br>
            <a:r>
              <a:rPr lang="de-DE" sz="3600" dirty="0" smtClean="0"/>
              <a:t>- Impfstoffverfügbarkeit ist aktuell OK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b="1" dirty="0" smtClean="0"/>
              <a:t>=&gt; Wendepunkt: </a:t>
            </a:r>
            <a:br>
              <a:rPr lang="de-DE" sz="3600" b="1" dirty="0" smtClean="0"/>
            </a:br>
            <a:r>
              <a:rPr lang="de-DE" sz="3600" dirty="0" smtClean="0"/>
              <a:t>ungefähr ½ des oberen Grenzwerts = </a:t>
            </a:r>
            <a:br>
              <a:rPr lang="de-DE" sz="3600" dirty="0" smtClean="0"/>
            </a:br>
            <a:r>
              <a:rPr lang="de-DE" sz="3600" dirty="0" smtClean="0"/>
              <a:t>Anzahl der Menschen, die sich Impfen lassen möchten </a:t>
            </a:r>
            <a:r>
              <a:rPr lang="de-DE" sz="3600" b="1" dirty="0" smtClean="0"/>
              <a:t>und</a:t>
            </a:r>
            <a:r>
              <a:rPr lang="de-DE" sz="3600" dirty="0" smtClean="0"/>
              <a:t> können.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146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01861"/>
            <a:ext cx="9000000" cy="625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228184" y="1988840"/>
            <a:ext cx="1800200" cy="100811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067944" y="1705163"/>
            <a:ext cx="234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Wendepunkt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942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pPr algn="l"/>
            <a:r>
              <a:rPr lang="de-DE" sz="4800" b="1" dirty="0" smtClean="0"/>
              <a:t>Abschätzung Impfbereitschaft</a:t>
            </a:r>
            <a:br>
              <a:rPr lang="de-DE" sz="48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Daraus folgt: </a:t>
            </a:r>
            <a:r>
              <a:rPr lang="de-DE" sz="3600" dirty="0" smtClean="0"/>
              <a:t>die obere Grenze liegt zwischen 40 und 60, 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wahrscheinlich </a:t>
            </a:r>
            <a:r>
              <a:rPr lang="de-DE" sz="3600" b="1" dirty="0" smtClean="0"/>
              <a:t>50</a:t>
            </a:r>
            <a:r>
              <a:rPr lang="de-DE" sz="3600" dirty="0" smtClean="0"/>
              <a:t> </a:t>
            </a:r>
            <a:r>
              <a:rPr lang="de-DE" sz="3600" b="1" dirty="0" smtClean="0"/>
              <a:t>Millionen</a:t>
            </a:r>
            <a:r>
              <a:rPr lang="de-DE" sz="3600" dirty="0" smtClean="0"/>
              <a:t>.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47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pPr algn="l"/>
            <a:r>
              <a:rPr lang="de-DE" sz="4800" b="1" dirty="0" smtClean="0"/>
              <a:t>Abschätzung Impfbereitschaft</a:t>
            </a:r>
            <a:br>
              <a:rPr lang="de-DE" sz="48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Wer </a:t>
            </a:r>
            <a:r>
              <a:rPr lang="de-DE" sz="3600" b="1" u="sng" dirty="0" smtClean="0"/>
              <a:t>kann</a:t>
            </a:r>
            <a:r>
              <a:rPr lang="de-DE" sz="3600" b="1" dirty="0" smtClean="0"/>
              <a:t> sich momentan impfen lassen?</a:t>
            </a:r>
            <a:br>
              <a:rPr lang="de-DE" sz="36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err="1" smtClean="0"/>
              <a:t>BioNTech</a:t>
            </a:r>
            <a:r>
              <a:rPr lang="de-DE" sz="3600" b="1" dirty="0" smtClean="0"/>
              <a:t>: </a:t>
            </a:r>
            <a:r>
              <a:rPr lang="de-DE" sz="3600" dirty="0" smtClean="0"/>
              <a:t>Zulassung ab 12 Jahren </a:t>
            </a:r>
            <a:br>
              <a:rPr lang="de-DE" sz="3600" dirty="0" smtClean="0"/>
            </a:br>
            <a:r>
              <a:rPr lang="de-DE" sz="3600" dirty="0" smtClean="0"/>
              <a:t>(ca. 72 Millionen Menschen)</a:t>
            </a:r>
            <a:br>
              <a:rPr lang="de-DE" sz="3600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Andere: </a:t>
            </a:r>
            <a:r>
              <a:rPr lang="de-DE" sz="3600" dirty="0" smtClean="0"/>
              <a:t>Zulassung ab 18 Jahren </a:t>
            </a:r>
            <a:br>
              <a:rPr lang="de-DE" sz="3600" dirty="0" smtClean="0"/>
            </a:br>
            <a:r>
              <a:rPr lang="de-DE" sz="3600" dirty="0" smtClean="0"/>
              <a:t>(ca. 69 Millionen </a:t>
            </a:r>
            <a:r>
              <a:rPr lang="de-DE" sz="3600" dirty="0"/>
              <a:t>Menschen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234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90000"/>
          </a:bodyPr>
          <a:lstStyle/>
          <a:p>
            <a:pPr algn="l"/>
            <a:r>
              <a:rPr lang="de-DE" sz="4800" b="1" dirty="0" smtClean="0"/>
              <a:t>Abschätzung Impfbereitschaft</a:t>
            </a:r>
            <a:br>
              <a:rPr lang="de-DE" sz="48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err="1" smtClean="0"/>
              <a:t>Impfbereitschaft</a:t>
            </a:r>
            <a:r>
              <a:rPr lang="de-DE" sz="3600" b="1" dirty="0" smtClean="0"/>
              <a:t> haben </a:t>
            </a:r>
            <a:r>
              <a:rPr lang="de-DE" sz="3600" b="1" dirty="0" smtClean="0"/>
              <a:t>also ca.</a:t>
            </a:r>
            <a:br>
              <a:rPr lang="de-DE" sz="3600" b="1" dirty="0" smtClean="0"/>
            </a:br>
            <a:r>
              <a:rPr lang="de-DE" sz="3600" b="1" dirty="0" smtClean="0"/>
              <a:t>wahrscheinlich:</a:t>
            </a:r>
            <a:br>
              <a:rPr lang="de-DE" sz="3600" b="1" dirty="0" smtClean="0"/>
            </a:br>
            <a:r>
              <a:rPr lang="de-DE" sz="3600" b="1" dirty="0" smtClean="0"/>
              <a:t>ca. </a:t>
            </a:r>
            <a:r>
              <a:rPr lang="de-DE" sz="3600" dirty="0" smtClean="0"/>
              <a:t>50 M / 70 M = </a:t>
            </a:r>
            <a:r>
              <a:rPr lang="de-DE" sz="3600" b="1" dirty="0" smtClean="0"/>
              <a:t>ca. 70% </a:t>
            </a:r>
            <a:br>
              <a:rPr lang="de-DE" sz="3600" b="1" dirty="0" smtClean="0"/>
            </a:br>
            <a:r>
              <a:rPr lang="de-DE" sz="3100" i="1" dirty="0"/>
              <a:t>(zwischen </a:t>
            </a:r>
            <a:r>
              <a:rPr lang="de-DE" sz="3100" i="1" dirty="0" smtClean="0"/>
              <a:t>57% </a:t>
            </a:r>
            <a:r>
              <a:rPr lang="de-DE" sz="3100" i="1" dirty="0"/>
              <a:t>und </a:t>
            </a:r>
            <a:r>
              <a:rPr lang="de-DE" sz="3100" i="1" dirty="0" smtClean="0"/>
              <a:t>86%)</a:t>
            </a: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=&gt; zu erwartende maximale Impfquote</a:t>
            </a:r>
            <a:br>
              <a:rPr lang="de-DE" sz="36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wahrscheinlich:</a:t>
            </a:r>
            <a:br>
              <a:rPr lang="de-DE" sz="3600" b="1" dirty="0" smtClean="0"/>
            </a:br>
            <a:r>
              <a:rPr lang="de-DE" sz="3600" b="1" dirty="0" smtClean="0"/>
              <a:t>ca. </a:t>
            </a:r>
            <a:r>
              <a:rPr lang="de-DE" sz="3600" dirty="0" smtClean="0"/>
              <a:t>50 M / 83 M = </a:t>
            </a:r>
            <a:r>
              <a:rPr lang="de-DE" sz="3600" b="1" dirty="0" smtClean="0"/>
              <a:t>ca. 60 %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100" i="1" dirty="0" smtClean="0"/>
              <a:t>(zwischen 48% und 72%)</a:t>
            </a:r>
            <a:r>
              <a:rPr lang="de-DE" sz="3100" dirty="0" smtClean="0"/>
              <a:t> </a:t>
            </a:r>
            <a:r>
              <a:rPr lang="de-DE" sz="3600" dirty="0" smtClean="0"/>
              <a:t/>
            </a:r>
            <a:br>
              <a:rPr lang="de-DE" sz="3600" dirty="0" smtClean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5509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pPr algn="l"/>
            <a:r>
              <a:rPr lang="de-DE" sz="4800" b="1" dirty="0" smtClean="0"/>
              <a:t>RKI - Impfbereitschaft</a:t>
            </a:r>
            <a:br>
              <a:rPr lang="de-DE" sz="4800" b="1" dirty="0" smtClean="0"/>
            </a:b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RKI: </a:t>
            </a:r>
            <a:r>
              <a:rPr lang="de-DE" sz="3600" b="1" dirty="0" smtClean="0"/>
              <a:t>COVIMO-Bericht </a:t>
            </a:r>
            <a:r>
              <a:rPr lang="de-DE" sz="3600" dirty="0" smtClean="0"/>
              <a:t>zur Impfbereitschaft</a:t>
            </a: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- 3. Report: 72,6% </a:t>
            </a:r>
            <a:r>
              <a:rPr lang="de-DE" sz="3600" dirty="0" smtClean="0"/>
              <a:t>(28.04.2021)</a:t>
            </a:r>
            <a:r>
              <a:rPr lang="de-DE" sz="3600" b="1" dirty="0" smtClean="0"/>
              <a:t/>
            </a:r>
            <a:br>
              <a:rPr lang="de-DE" sz="3600" b="1" dirty="0" smtClean="0"/>
            </a:br>
            <a:r>
              <a:rPr lang="de-DE" sz="3600" b="1" dirty="0" smtClean="0"/>
              <a:t>- 4. Report: 72,6% </a:t>
            </a:r>
            <a:r>
              <a:rPr lang="de-DE" sz="3600" dirty="0" smtClean="0"/>
              <a:t>(26.05.2021)</a:t>
            </a:r>
            <a:r>
              <a:rPr lang="de-DE" sz="3600" b="1" dirty="0" smtClean="0"/>
              <a:t/>
            </a:r>
            <a:br>
              <a:rPr lang="de-DE" sz="3600" b="1" dirty="0" smtClean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061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r>
              <a:rPr lang="de-DE" sz="8000" b="1" dirty="0" smtClean="0"/>
              <a:t>Das heißt?</a:t>
            </a:r>
            <a:br>
              <a:rPr lang="de-DE" sz="8000" b="1" dirty="0" smtClean="0"/>
            </a:br>
            <a:r>
              <a:rPr lang="de-DE" sz="4800" b="1" dirty="0"/>
              <a:t/>
            </a:r>
            <a:br>
              <a:rPr lang="de-DE" sz="4800" b="1" dirty="0"/>
            </a:br>
            <a:r>
              <a:rPr lang="de-DE" sz="4800" b="1" dirty="0" smtClean="0"/>
              <a:t>für das Impfen werben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2948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Agenda / </a:t>
            </a:r>
            <a:br>
              <a:rPr lang="de-DE" sz="6000" b="1" dirty="0" smtClean="0"/>
            </a:br>
            <a:r>
              <a:rPr lang="de-DE" sz="6000" b="1" dirty="0" smtClean="0"/>
              <a:t>aktuelle </a:t>
            </a:r>
            <a:r>
              <a:rPr lang="de-DE" sz="6000" b="1" dirty="0" smtClean="0"/>
              <a:t>Entwicklung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</a:t>
            </a:r>
            <a:r>
              <a:rPr lang="de-DE" sz="3600" dirty="0" smtClean="0"/>
              <a:t>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 Intensivbelegung </a:t>
            </a:r>
            <a:r>
              <a:rPr lang="de-DE" sz="3600" dirty="0" smtClean="0"/>
              <a:t>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-Todesfälle </a:t>
            </a:r>
            <a:r>
              <a:rPr lang="de-DE" sz="3600" dirty="0" smtClean="0"/>
              <a:t>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 Impfungen </a:t>
            </a:r>
            <a:r>
              <a:rPr lang="de-DE" sz="3600" dirty="0" smtClean="0"/>
              <a:t>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Können wir etwas zur Delta-Variante sagen?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0"/>
            <a:ext cx="9000000" cy="717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5220072" y="4509120"/>
            <a:ext cx="648072" cy="11521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99325"/>
            <a:ext cx="9000000" cy="66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r>
              <a:rPr lang="de-DE" sz="8000" b="1" dirty="0" smtClean="0"/>
              <a:t>Virusvarianten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352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r>
              <a:rPr lang="de-DE" sz="8000" b="1" dirty="0" smtClean="0"/>
              <a:t>Können wir etwas zur Delta-Variante sagen? </a:t>
            </a:r>
            <a:br>
              <a:rPr lang="de-DE" sz="8000" b="1" dirty="0" smtClean="0"/>
            </a:br>
            <a:r>
              <a:rPr lang="de-DE" sz="6000" dirty="0" smtClean="0"/>
              <a:t>(erstmalig in Indien)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147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0000" cy="65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35952"/>
            <a:ext cx="9000000" cy="578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34805"/>
            <a:ext cx="9000000" cy="578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20384"/>
            <a:ext cx="9000000" cy="58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 smtClean="0"/>
              <a:t>Fazit:</a:t>
            </a:r>
            <a:r>
              <a:rPr lang="de-DE" sz="8000" b="1" dirty="0" smtClean="0"/>
              <a:t/>
            </a:r>
            <a:br>
              <a:rPr lang="de-DE" sz="8000" b="1" dirty="0" smtClean="0"/>
            </a:br>
            <a:r>
              <a:rPr lang="de-DE" sz="3600" b="1" dirty="0" smtClean="0"/>
              <a:t>- Delta-Variante ist prozentual leicht steigend / stagnierend. </a:t>
            </a:r>
            <a:br>
              <a:rPr lang="de-DE" sz="3600" b="1" dirty="0" smtClean="0"/>
            </a:br>
            <a:r>
              <a:rPr lang="de-DE" sz="3600" b="1" dirty="0" smtClean="0"/>
              <a:t>Übertragbarkeit mehr als Alpha (B.1.1.7)</a:t>
            </a:r>
            <a:r>
              <a:rPr lang="de-DE" sz="4800" b="1" dirty="0" smtClean="0"/>
              <a:t/>
            </a:r>
            <a:br>
              <a:rPr lang="de-DE" sz="4800" b="1" dirty="0" smtClean="0"/>
            </a:br>
            <a:r>
              <a:rPr lang="de-DE" sz="4800" b="1" dirty="0" smtClean="0"/>
              <a:t>-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177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hlinkClick r:id="rId2"/>
              </a:rPr>
              <a:t>RKI - Variants of Concern - B 1.1.7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DIVI - </a:t>
            </a:r>
            <a:r>
              <a:rPr lang="en-US" sz="2800" dirty="0" err="1" smtClean="0">
                <a:hlinkClick r:id="rId3"/>
              </a:rPr>
              <a:t>Intensivstationen</a:t>
            </a:r>
            <a:endParaRPr lang="en-US" sz="2800" dirty="0" smtClean="0"/>
          </a:p>
          <a:p>
            <a:r>
              <a:rPr lang="de-DE" sz="2800" dirty="0" smtClean="0">
                <a:hlinkClick r:id="rId4"/>
              </a:rPr>
              <a:t>RKI - Daten zu den Tests</a:t>
            </a:r>
            <a:endParaRPr lang="en-US" sz="2800" dirty="0" smtClean="0"/>
          </a:p>
          <a:p>
            <a:r>
              <a:rPr lang="de-DE" sz="2800" dirty="0" smtClean="0">
                <a:hlinkClick r:id="rId5"/>
              </a:rPr>
              <a:t>RKI - Daten zu den Impfungen</a:t>
            </a:r>
            <a:endParaRPr lang="en-US" sz="2800" dirty="0" smtClean="0"/>
          </a:p>
          <a:p>
            <a:r>
              <a:rPr lang="en-US" sz="2800" dirty="0" smtClean="0">
                <a:hlinkClick r:id="rId6"/>
              </a:rPr>
              <a:t>WHO – </a:t>
            </a:r>
            <a:r>
              <a:rPr lang="en-US" sz="2800" dirty="0" err="1" smtClean="0">
                <a:hlinkClick r:id="rId6"/>
              </a:rPr>
              <a:t>Fallzahlen</a:t>
            </a:r>
            <a:endParaRPr lang="en-US" sz="2800" dirty="0" smtClean="0"/>
          </a:p>
          <a:p>
            <a:r>
              <a:rPr lang="en-US" sz="2800" dirty="0" err="1" smtClean="0">
                <a:hlinkClick r:id="rId7"/>
              </a:rPr>
              <a:t>Klinische_Aspekte</a:t>
            </a:r>
            <a:endParaRPr lang="en-US" sz="2800" dirty="0" smtClean="0"/>
          </a:p>
          <a:p>
            <a:r>
              <a:rPr lang="en-US" sz="2800" dirty="0" err="1" smtClean="0">
                <a:hlinkClick r:id="rId8"/>
              </a:rPr>
              <a:t>Coronaverordnung</a:t>
            </a:r>
            <a:r>
              <a:rPr lang="en-US" sz="2800" dirty="0" smtClean="0">
                <a:hlinkClick r:id="rId8"/>
              </a:rPr>
              <a:t> BW </a:t>
            </a:r>
            <a:r>
              <a:rPr lang="en-US" sz="2800" dirty="0" err="1" smtClean="0">
                <a:hlinkClick r:id="rId8"/>
              </a:rPr>
              <a:t>Zusammenfassung</a:t>
            </a:r>
            <a:endParaRPr lang="en-US" sz="2800" dirty="0"/>
          </a:p>
          <a:p>
            <a:r>
              <a:rPr lang="en-US" sz="2800" dirty="0" smtClean="0">
                <a:hlinkClick r:id="rId9"/>
              </a:rPr>
              <a:t>RKI - FAQ </a:t>
            </a:r>
            <a:r>
              <a:rPr lang="en-US" sz="2800" dirty="0" err="1" smtClean="0">
                <a:hlinkClick r:id="rId9"/>
              </a:rPr>
              <a:t>Impfen</a:t>
            </a:r>
            <a:r>
              <a:rPr lang="en-US" sz="2800" dirty="0" smtClean="0">
                <a:hlinkClick r:id="rId9"/>
              </a:rPr>
              <a:t>: “</a:t>
            </a:r>
            <a:r>
              <a:rPr lang="en-US" sz="2800" dirty="0" err="1" smtClean="0">
                <a:hlinkClick r:id="rId9"/>
              </a:rPr>
              <a:t>wie</a:t>
            </a:r>
            <a:r>
              <a:rPr lang="en-US" sz="2800" dirty="0" smtClean="0">
                <a:hlinkClick r:id="rId9"/>
              </a:rPr>
              <a:t> </a:t>
            </a:r>
            <a:r>
              <a:rPr lang="en-US" sz="2800" dirty="0" err="1" smtClean="0">
                <a:hlinkClick r:id="rId9"/>
              </a:rPr>
              <a:t>lange</a:t>
            </a:r>
            <a:r>
              <a:rPr lang="en-US" sz="2800" dirty="0" smtClean="0">
                <a:hlinkClick r:id="rId9"/>
              </a:rPr>
              <a:t> </a:t>
            </a:r>
            <a:r>
              <a:rPr lang="en-US" sz="2800" dirty="0" err="1" smtClean="0">
                <a:hlinkClick r:id="rId9"/>
              </a:rPr>
              <a:t>hält</a:t>
            </a:r>
            <a:r>
              <a:rPr lang="en-US" sz="2800" dirty="0" smtClean="0">
                <a:hlinkClick r:id="rId9"/>
              </a:rPr>
              <a:t> der </a:t>
            </a:r>
            <a:r>
              <a:rPr lang="en-US" sz="2800" dirty="0" err="1" smtClean="0">
                <a:hlinkClick r:id="rId9"/>
              </a:rPr>
              <a:t>Impfschutz</a:t>
            </a:r>
            <a:r>
              <a:rPr lang="en-US" sz="2800" dirty="0" smtClean="0">
                <a:hlinkClick r:id="rId9"/>
              </a:rPr>
              <a:t>?”</a:t>
            </a:r>
            <a:endParaRPr lang="en-US" sz="2800" dirty="0" smtClean="0"/>
          </a:p>
          <a:p>
            <a:r>
              <a:rPr lang="en-US" sz="2800" dirty="0" smtClean="0">
                <a:hlinkClick r:id="rId10"/>
              </a:rPr>
              <a:t>RKI – COVIMO-</a:t>
            </a:r>
            <a:r>
              <a:rPr lang="en-US" sz="2800" dirty="0" err="1" smtClean="0">
                <a:hlinkClick r:id="rId10"/>
              </a:rPr>
              <a:t>Bericht</a:t>
            </a:r>
            <a:r>
              <a:rPr lang="en-US" sz="2800" dirty="0" smtClean="0">
                <a:hlinkClick r:id="rId10"/>
              </a:rPr>
              <a:t>: </a:t>
            </a:r>
            <a:r>
              <a:rPr lang="en-US" sz="2800" dirty="0" err="1" smtClean="0">
                <a:hlinkClick r:id="rId10"/>
              </a:rPr>
              <a:t>Impfquotenmonitoring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neue </a:t>
            </a:r>
            <a:r>
              <a:rPr lang="de-DE" sz="6000" b="1" dirty="0" smtClean="0"/>
              <a:t>Fälle pro Tag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1017"/>
            <a:ext cx="9000000" cy="677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95333"/>
            <a:ext cx="9000000" cy="666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05855"/>
            <a:ext cx="9000000" cy="6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Intensivbelegungen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997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2696"/>
            <a:ext cx="9000000" cy="66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Todesfälle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89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0725"/>
            <a:ext cx="9000000" cy="671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err="1" smtClean="0"/>
              <a:t>Positivenquote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7695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48</Paragraphs>
  <Slides>34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</vt:lpstr>
      <vt:lpstr>Corona-Update 09.06.2021 PW</vt:lpstr>
      <vt:lpstr>Agenda /  aktuelle Entwicklung - neue Fälle (gut) - Intensivbelegung (gut) -Todesfälle (gut) - Impfungen (gut)  Können wir etwas zur Delta-Variante sagen?</vt:lpstr>
      <vt:lpstr>neue Fälle pro Tag</vt:lpstr>
      <vt:lpstr>PowerPoint-Präsentation</vt:lpstr>
      <vt:lpstr>Intensivbelegungen</vt:lpstr>
      <vt:lpstr>PowerPoint-Präsentation</vt:lpstr>
      <vt:lpstr>Todesfälle</vt:lpstr>
      <vt:lpstr>PowerPoint-Präsentation</vt:lpstr>
      <vt:lpstr>Positivenquote</vt:lpstr>
      <vt:lpstr>PowerPoint-Präsentation</vt:lpstr>
      <vt:lpstr>Impfungen</vt:lpstr>
      <vt:lpstr>PowerPoint-Präsentation</vt:lpstr>
      <vt:lpstr>Abschätzung Impfbereitschaft  Annahmen:  - Impfzahlen folgen einer S-Kurve - Impfstoffverfügbarkeit ist aktuell OK  =&gt; Wendepunkt:  ungefähr ½ des oberen Grenzwerts =  Anzahl der Menschen, die sich Impfen lassen möchten und können.   </vt:lpstr>
      <vt:lpstr>PowerPoint-Präsentation</vt:lpstr>
      <vt:lpstr>Abschätzung Impfbereitschaft  Daraus folgt: die obere Grenze liegt zwischen 40 und 60,   wahrscheinlich 50 Millionen.  </vt:lpstr>
      <vt:lpstr>Abschätzung Impfbereitschaft  Wer kann sich momentan impfen lassen?  BioNTech: Zulassung ab 12 Jahren  (ca. 72 Millionen Menschen)  Andere: Zulassung ab 18 Jahren  (ca. 69 Millionen Menschen)  </vt:lpstr>
      <vt:lpstr>Abschätzung Impfbereitschaft  Impfbereitschaft haben also ca. wahrscheinlich: ca. 50 M / 70 M = ca. 70%  (zwischen 57% und 86%)  =&gt; zu erwartende maximale Impfquote  wahrscheinlich: ca. 50 M / 83 M = ca. 60 % (zwischen 48% und 72%)  </vt:lpstr>
      <vt:lpstr>RKI - Impfbereitschaft  RKI: COVIMO-Bericht zur Impfbereitschaft - 3. Report: 72,6% (28.04.2021) - 4. Report: 72,6% (26.05.2021) </vt:lpstr>
      <vt:lpstr>Das heißt?  für das Impfen werben</vt:lpstr>
      <vt:lpstr>PowerPoint-Präsentation</vt:lpstr>
      <vt:lpstr>PowerPoint-Präsentation</vt:lpstr>
      <vt:lpstr>Virusvarianten</vt:lpstr>
      <vt:lpstr>Können wir etwas zur Delta-Variante sagen?  (erstmalig in Indien)</vt:lpstr>
      <vt:lpstr>PowerPoint-Präsentation</vt:lpstr>
      <vt:lpstr>PowerPoint-Präsentation</vt:lpstr>
      <vt:lpstr>PowerPoint-Präsentation</vt:lpstr>
      <vt:lpstr>PowerPoint-Präsentation</vt:lpstr>
      <vt:lpstr>Fazit: - Delta-Variante ist prozentual leicht steigend / stagnierend.  Übertragbarkeit mehr als Alpha (B.1.1.7) - </vt:lpstr>
      <vt:lpstr>Datenquellen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138</cp:revision>
  <dcterms:created xsi:type="dcterms:W3CDTF">2021-02-21T15:04:31Z</dcterms:created>
  <dcterms:modified xsi:type="dcterms:W3CDTF">2021-06-09T00:35:15Z</dcterms:modified>
</cp:coreProperties>
</file>