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9" r:id="rId3"/>
    <p:sldId id="283" r:id="rId4"/>
    <p:sldId id="349" r:id="rId5"/>
    <p:sldId id="287" r:id="rId6"/>
    <p:sldId id="337" r:id="rId7"/>
    <p:sldId id="294" r:id="rId8"/>
    <p:sldId id="267" r:id="rId9"/>
    <p:sldId id="338" r:id="rId10"/>
    <p:sldId id="295" r:id="rId11"/>
    <p:sldId id="286" r:id="rId12"/>
    <p:sldId id="339" r:id="rId13"/>
    <p:sldId id="276" r:id="rId14"/>
    <p:sldId id="336" r:id="rId15"/>
    <p:sldId id="332" r:id="rId16"/>
    <p:sldId id="342" r:id="rId17"/>
    <p:sldId id="340" r:id="rId18"/>
    <p:sldId id="316" r:id="rId19"/>
    <p:sldId id="320" r:id="rId20"/>
    <p:sldId id="341" r:id="rId21"/>
    <p:sldId id="343" r:id="rId22"/>
    <p:sldId id="321" r:id="rId23"/>
    <p:sldId id="334" r:id="rId24"/>
    <p:sldId id="344" r:id="rId25"/>
    <p:sldId id="347" r:id="rId26"/>
    <p:sldId id="345" r:id="rId27"/>
    <p:sldId id="346" r:id="rId28"/>
    <p:sldId id="348" r:id="rId29"/>
    <p:sldId id="269" r:id="rId3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8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02.07.2021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2086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02.07.2021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72638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02.07.2021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0200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02.07.2021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93956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5475DA-FE9E-45A1-9A6B-EE7992965AD5}" type="datetimeFigureOut">
              <a:rPr lang="de-DE" smtClean="0"/>
              <a:t>02.07.2021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56560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5475DA-FE9E-45A1-9A6B-EE7992965AD5}" type="datetimeFigureOut">
              <a:rPr lang="de-DE" smtClean="0"/>
              <a:t>02.07.2021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4956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5475DA-FE9E-45A1-9A6B-EE7992965AD5}" type="datetimeFigureOut">
              <a:rPr lang="de-DE" smtClean="0"/>
              <a:t>02.07.2021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33397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5475DA-FE9E-45A1-9A6B-EE7992965AD5}" type="datetimeFigureOut">
              <a:rPr lang="de-DE" smtClean="0"/>
              <a:t>02.07.2021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333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5475DA-FE9E-45A1-9A6B-EE7992965AD5}" type="datetimeFigureOut">
              <a:rPr lang="de-DE" smtClean="0"/>
              <a:t>02.07.2021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48966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02.07.2021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837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02.07.2021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41815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475DA-FE9E-45A1-9A6B-EE7992965AD5}" type="datetimeFigureOut">
              <a:rPr lang="de-DE" smtClean="0"/>
              <a:t>02.07.2021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C4169-AFE1-4A4F-9452-C1CD7D8CECE9}" type="slidenum">
              <a:rPr lang="de-DE" smtClean="0"/>
              <a:t>‹Nr.›</a:t>
            </a:fld>
            <a:endParaRPr lang="de-DE"/>
          </a:p>
        </p:txBody>
      </p:sp>
    </p:spTree>
    <p:extLst>
      <p:ext uri="{BB962C8B-B14F-4D97-AF65-F5344CB8AC3E}">
        <p14:creationId xmlns:p14="http://schemas.microsoft.com/office/powerpoint/2010/main" val="293461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rki.de/SharedDocs/FAQ/COVID-Impfen/gesamt.html" TargetMode="External"/><Relationship Id="rId3" Type="http://schemas.openxmlformats.org/officeDocument/2006/relationships/hyperlink" Target="https://www.intensivregister.de/#/aktuelle-lage/zeitreihen" TargetMode="External"/><Relationship Id="rId7" Type="http://schemas.openxmlformats.org/officeDocument/2006/relationships/hyperlink" Target="https://www.rki.de/DE/Content/InfAZ/N/Neuartiges_Coronavirus/Daten/Klinische_Aspekte.html;jsessionid=46F393662CF7867BF41ECCFAE005A9CB.internet091?nn=2386228" TargetMode="External"/><Relationship Id="rId2" Type="http://schemas.openxmlformats.org/officeDocument/2006/relationships/hyperlink" Target="https://www.rki.de/DE/Content/InfAZ/N/Neuartiges_Coronavirus/DESH/Berichte-VOC-tab.html;jsessionid=4051AA8FEFBDB6C91BB5052052DEA005.internet082" TargetMode="External"/><Relationship Id="rId1" Type="http://schemas.openxmlformats.org/officeDocument/2006/relationships/slideLayout" Target="../slideLayouts/slideLayout2.xml"/><Relationship Id="rId6" Type="http://schemas.openxmlformats.org/officeDocument/2006/relationships/hyperlink" Target="https://covid19.who.int/" TargetMode="External"/><Relationship Id="rId5" Type="http://schemas.openxmlformats.org/officeDocument/2006/relationships/hyperlink" Target="https://www.rki.de/DE/Content/InfAZ/N/Neuartiges_Coronavirus/Daten/Impfquotenmonitoring.html" TargetMode="External"/><Relationship Id="rId4" Type="http://schemas.openxmlformats.org/officeDocument/2006/relationships/hyperlink" Target="https://www.rki.de/DE/Content/InfAZ/N/Neuartiges_Coronavirus/Testzahl.html" TargetMode="External"/><Relationship Id="rId9" Type="http://schemas.openxmlformats.org/officeDocument/2006/relationships/hyperlink" Target="https://www.rki.de/DE/Content/InfAZ/N/Neuartiges_Coronavirus/Projekte_RKI/covimo_studie_Ergebnisse.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336704"/>
          </a:xfrm>
        </p:spPr>
        <p:txBody>
          <a:bodyPr>
            <a:noAutofit/>
          </a:bodyPr>
          <a:lstStyle/>
          <a:p>
            <a:r>
              <a:rPr lang="de-DE" sz="6600" b="1" dirty="0" smtClean="0"/>
              <a:t>Corona-Update</a:t>
            </a:r>
            <a:br>
              <a:rPr lang="de-DE" sz="6600" b="1" dirty="0" smtClean="0"/>
            </a:br>
            <a:r>
              <a:rPr lang="de-DE" i="1" dirty="0" smtClean="0"/>
              <a:t>02.07.2021 </a:t>
            </a:r>
            <a:r>
              <a:rPr lang="de-DE" i="1" dirty="0" smtClean="0"/>
              <a:t>PW</a:t>
            </a:r>
            <a:endParaRPr lang="de-DE" sz="4800" i="1" dirty="0"/>
          </a:p>
        </p:txBody>
      </p:sp>
    </p:spTree>
    <p:extLst>
      <p:ext uri="{BB962C8B-B14F-4D97-AF65-F5344CB8AC3E}">
        <p14:creationId xmlns:p14="http://schemas.microsoft.com/office/powerpoint/2010/main" val="374868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3) </a:t>
            </a:r>
            <a:r>
              <a:rPr lang="de-DE" sz="6000" b="1" dirty="0"/>
              <a:t>Wie entwickeln sich </a:t>
            </a:r>
            <a:r>
              <a:rPr lang="de-DE" sz="6000" b="1" dirty="0" smtClean="0"/>
              <a:t>die Covid-19 Todesfälle pro </a:t>
            </a:r>
            <a:r>
              <a:rPr lang="de-DE" sz="6000" b="1" dirty="0"/>
              <a:t>Tag in Deutschland? </a:t>
            </a:r>
            <a:endParaRPr lang="de-DE" sz="4800" b="1" dirty="0"/>
          </a:p>
        </p:txBody>
      </p:sp>
    </p:spTree>
    <p:extLst>
      <p:ext uri="{BB962C8B-B14F-4D97-AF65-F5344CB8AC3E}">
        <p14:creationId xmlns:p14="http://schemas.microsoft.com/office/powerpoint/2010/main" val="2489547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54" y="189360"/>
            <a:ext cx="8628526"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200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3) </a:t>
            </a:r>
            <a:r>
              <a:rPr lang="de-DE" sz="6000" b="1" dirty="0"/>
              <a:t>Die </a:t>
            </a:r>
            <a:r>
              <a:rPr lang="de-DE" sz="6000" b="1" dirty="0" smtClean="0"/>
              <a:t>Covid-19 Todesfälle sinken </a:t>
            </a:r>
            <a:r>
              <a:rPr lang="de-DE" sz="6000" b="1" dirty="0"/>
              <a:t>in den letzten Wochen und sind auf einem niedrigen Niveau</a:t>
            </a:r>
            <a:endParaRPr lang="de-DE" sz="4800" b="1" dirty="0"/>
          </a:p>
        </p:txBody>
      </p:sp>
    </p:spTree>
    <p:extLst>
      <p:ext uri="{BB962C8B-B14F-4D97-AF65-F5344CB8AC3E}">
        <p14:creationId xmlns:p14="http://schemas.microsoft.com/office/powerpoint/2010/main" val="2585464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4) </a:t>
            </a:r>
            <a:r>
              <a:rPr lang="de-DE" sz="6000" b="1" dirty="0"/>
              <a:t>Wie </a:t>
            </a:r>
            <a:r>
              <a:rPr lang="de-DE" sz="6000" b="1" dirty="0" smtClean="0"/>
              <a:t>ist der Stand der </a:t>
            </a:r>
            <a:r>
              <a:rPr lang="de-DE" sz="6000" b="1" dirty="0"/>
              <a:t>Covid-19 </a:t>
            </a:r>
            <a:r>
              <a:rPr lang="de-DE" sz="6000" b="1" dirty="0" smtClean="0"/>
              <a:t>Impfungen in </a:t>
            </a:r>
            <a:r>
              <a:rPr lang="de-DE" sz="6000" b="1" dirty="0"/>
              <a:t>Deutschland? </a:t>
            </a:r>
            <a:endParaRPr lang="de-DE" sz="4800" dirty="0"/>
          </a:p>
        </p:txBody>
      </p:sp>
    </p:spTree>
    <p:extLst>
      <p:ext uri="{BB962C8B-B14F-4D97-AF65-F5344CB8AC3E}">
        <p14:creationId xmlns:p14="http://schemas.microsoft.com/office/powerpoint/2010/main" val="225081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193" y="189360"/>
            <a:ext cx="813325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848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552728"/>
          </a:xfrm>
        </p:spPr>
        <p:txBody>
          <a:bodyPr>
            <a:normAutofit/>
          </a:bodyPr>
          <a:lstStyle/>
          <a:p>
            <a:r>
              <a:rPr lang="de-DE" sz="8000" b="1" dirty="0" smtClean="0"/>
              <a:t>5) Wie entwickeln sich die Virusvarianten in Deutschland?</a:t>
            </a:r>
            <a:endParaRPr lang="de-DE" sz="4000" dirty="0"/>
          </a:p>
        </p:txBody>
      </p:sp>
    </p:spTree>
    <p:extLst>
      <p:ext uri="{BB962C8B-B14F-4D97-AF65-F5344CB8AC3E}">
        <p14:creationId xmlns:p14="http://schemas.microsoft.com/office/powerpoint/2010/main" val="1935278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7352"/>
            <a:ext cx="8371304"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56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5) Delta hat sich gegen die anderen Virusvarianten durchgesetzt und wird Alpha wahrscheinlich in </a:t>
            </a:r>
            <a:r>
              <a:rPr lang="de-DE" sz="6000" b="1" dirty="0" smtClean="0"/>
              <a:t>einer </a:t>
            </a:r>
            <a:r>
              <a:rPr lang="de-DE" sz="6000" b="1" dirty="0" smtClean="0"/>
              <a:t>Woche ablösen</a:t>
            </a:r>
            <a:endParaRPr lang="de-DE" sz="4800" dirty="0"/>
          </a:p>
        </p:txBody>
      </p:sp>
    </p:spTree>
    <p:extLst>
      <p:ext uri="{BB962C8B-B14F-4D97-AF65-F5344CB8AC3E}">
        <p14:creationId xmlns:p14="http://schemas.microsoft.com/office/powerpoint/2010/main" val="3195577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9360"/>
            <a:ext cx="8727053"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649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8810407"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1) Wie entwickeln sich die neuen Fälle pro Tag in Deutschland? </a:t>
            </a:r>
            <a:endParaRPr lang="de-DE" sz="4800" b="1" dirty="0"/>
          </a:p>
        </p:txBody>
      </p:sp>
    </p:spTree>
    <p:extLst>
      <p:ext uri="{BB962C8B-B14F-4D97-AF65-F5344CB8AC3E}">
        <p14:creationId xmlns:p14="http://schemas.microsoft.com/office/powerpoint/2010/main" val="914912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pPr algn="l"/>
            <a:r>
              <a:rPr lang="de-DE" sz="4000" b="1" dirty="0" smtClean="0"/>
              <a:t>5) - In absoluten Zahlen nimmt Delta seit KW 16 zu.</a:t>
            </a:r>
            <a:br>
              <a:rPr lang="de-DE" sz="4000" b="1" dirty="0" smtClean="0"/>
            </a:br>
            <a:r>
              <a:rPr lang="de-DE" sz="4000" b="1" dirty="0" smtClean="0"/>
              <a:t>- Seit KW 19 nimmt Alpha ab.</a:t>
            </a:r>
            <a:br>
              <a:rPr lang="de-DE" sz="4000" b="1" dirty="0" smtClean="0"/>
            </a:br>
            <a:r>
              <a:rPr lang="de-DE" sz="4000" b="1" dirty="0" smtClean="0"/>
              <a:t>Bisher ist die Abnahme der Alpha Variante noch stärker als die Zunahme von Delta</a:t>
            </a:r>
            <a:br>
              <a:rPr lang="de-DE" sz="4000" b="1" dirty="0" smtClean="0"/>
            </a:br>
            <a:r>
              <a:rPr lang="de-DE" sz="4000" b="1" dirty="0" smtClean="0"/>
              <a:t>- In den nächsten Wochen wird Delta sehr wahrscheinlich zu einem erneuten Anstieg der Fallzahlen, Intensivbelegungen und Todesfällen führen.</a:t>
            </a:r>
            <a:endParaRPr lang="de-DE" sz="3200" dirty="0"/>
          </a:p>
        </p:txBody>
      </p:sp>
    </p:spTree>
    <p:extLst>
      <p:ext uri="{BB962C8B-B14F-4D97-AF65-F5344CB8AC3E}">
        <p14:creationId xmlns:p14="http://schemas.microsoft.com/office/powerpoint/2010/main" val="1752937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6) Vergleich GB und GER</a:t>
            </a:r>
            <a:br>
              <a:rPr lang="de-DE" sz="6000" b="1" dirty="0" smtClean="0"/>
            </a:br>
            <a:r>
              <a:rPr lang="de-DE" sz="6000" b="1" dirty="0"/>
              <a:t/>
            </a:r>
            <a:br>
              <a:rPr lang="de-DE" sz="6000" b="1" dirty="0"/>
            </a:br>
            <a:r>
              <a:rPr lang="de-DE" sz="6000" b="1" dirty="0" smtClean="0"/>
              <a:t>Hintergrund: in GB ist Delta seit einigen Wochen die Hauptvariante</a:t>
            </a:r>
            <a:endParaRPr lang="de-DE" sz="4800" dirty="0"/>
          </a:p>
        </p:txBody>
      </p:sp>
    </p:spTree>
    <p:extLst>
      <p:ext uri="{BB962C8B-B14F-4D97-AF65-F5344CB8AC3E}">
        <p14:creationId xmlns:p14="http://schemas.microsoft.com/office/powerpoint/2010/main" val="491464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35" y="333336"/>
            <a:ext cx="8863553"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69" y="333336"/>
            <a:ext cx="9011935"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791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6) Seit Juni hat GB einen Anstieg der Fallzahlen</a:t>
            </a:r>
            <a:br>
              <a:rPr lang="de-DE" sz="3600" b="1" dirty="0" smtClean="0"/>
            </a:br>
            <a:r>
              <a:rPr lang="de-DE" sz="3600" b="1" dirty="0" smtClean="0"/>
              <a:t>Seit Ende Juni beginnen die Todesfallzahlen zu steigen</a:t>
            </a:r>
            <a:br>
              <a:rPr lang="de-DE" sz="3600" b="1" dirty="0" smtClean="0"/>
            </a:br>
            <a:r>
              <a:rPr lang="de-DE" sz="3600" b="1" dirty="0" smtClean="0"/>
              <a:t/>
            </a:r>
            <a:br>
              <a:rPr lang="de-DE" sz="3600" b="1" dirty="0" smtClean="0"/>
            </a:br>
            <a:r>
              <a:rPr lang="de-DE" sz="3600" b="1" dirty="0" smtClean="0"/>
              <a:t>GB ist GER einige Wochen in der Entwicklung der Delta Variante voraus. Wahrscheinlich wird die Entwicklung in GER der Entwicklung in GB in den nächsten Wochen folgen.</a:t>
            </a:r>
            <a:endParaRPr lang="de-DE" sz="2800" dirty="0"/>
          </a:p>
        </p:txBody>
      </p:sp>
    </p:spTree>
    <p:extLst>
      <p:ext uri="{BB962C8B-B14F-4D97-AF65-F5344CB8AC3E}">
        <p14:creationId xmlns:p14="http://schemas.microsoft.com/office/powerpoint/2010/main" val="2311098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Wie entwickelt sich die Pandemie Weltweit?</a:t>
            </a:r>
            <a:endParaRPr lang="de-DE" sz="2800" dirty="0"/>
          </a:p>
        </p:txBody>
      </p:sp>
    </p:spTree>
    <p:extLst>
      <p:ext uri="{BB962C8B-B14F-4D97-AF65-F5344CB8AC3E}">
        <p14:creationId xmlns:p14="http://schemas.microsoft.com/office/powerpoint/2010/main" val="193008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05344"/>
            <a:ext cx="8981201"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337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05344"/>
            <a:ext cx="8900674"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982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 Die Neuinfektionen (ca. 400.000 pro Tag) und Todesfallzahlen (ca. 8.000 pro Tag) sind weltweit auf hohem Niveau</a:t>
            </a:r>
            <a:br>
              <a:rPr lang="de-DE" sz="3600" b="1" dirty="0" smtClean="0"/>
            </a:br>
            <a:r>
              <a:rPr lang="de-DE" sz="3600" b="1" dirty="0" smtClean="0"/>
              <a:t>- Die Bereiche Europa, Amerika und Afrika stehen durch die Delta-Variante vor einem weiteren – wahrscheinlich starken Anstieg in den nächsten Monaten.</a:t>
            </a:r>
            <a:endParaRPr lang="de-DE" sz="2800" dirty="0"/>
          </a:p>
        </p:txBody>
      </p:sp>
    </p:spTree>
    <p:extLst>
      <p:ext uri="{BB962C8B-B14F-4D97-AF65-F5344CB8AC3E}">
        <p14:creationId xmlns:p14="http://schemas.microsoft.com/office/powerpoint/2010/main" val="1157518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Datenquellen</a:t>
            </a:r>
            <a:endParaRPr lang="de-DE" b="1" dirty="0"/>
          </a:p>
        </p:txBody>
      </p:sp>
      <p:sp>
        <p:nvSpPr>
          <p:cNvPr id="3" name="Inhaltsplatzhalter 2"/>
          <p:cNvSpPr>
            <a:spLocks noGrp="1"/>
          </p:cNvSpPr>
          <p:nvPr>
            <p:ph idx="1"/>
          </p:nvPr>
        </p:nvSpPr>
        <p:spPr/>
        <p:txBody>
          <a:bodyPr>
            <a:normAutofit/>
          </a:bodyPr>
          <a:lstStyle/>
          <a:p>
            <a:r>
              <a:rPr lang="en-US" sz="2800" dirty="0" smtClean="0">
                <a:hlinkClick r:id="rId2"/>
              </a:rPr>
              <a:t>RKI - Variants of Concern </a:t>
            </a:r>
            <a:endParaRPr lang="en-US" sz="2800" dirty="0" smtClean="0"/>
          </a:p>
          <a:p>
            <a:r>
              <a:rPr lang="en-US" sz="2800" dirty="0" smtClean="0">
                <a:hlinkClick r:id="rId3"/>
              </a:rPr>
              <a:t>DIVI - </a:t>
            </a:r>
            <a:r>
              <a:rPr lang="en-US" sz="2800" dirty="0" err="1" smtClean="0">
                <a:hlinkClick r:id="rId3"/>
              </a:rPr>
              <a:t>Intensivstationen</a:t>
            </a:r>
            <a:endParaRPr lang="en-US" sz="2800" dirty="0" smtClean="0"/>
          </a:p>
          <a:p>
            <a:r>
              <a:rPr lang="de-DE" sz="2800" dirty="0" smtClean="0">
                <a:hlinkClick r:id="rId4"/>
              </a:rPr>
              <a:t>RKI - Daten zu den Tests</a:t>
            </a:r>
            <a:endParaRPr lang="en-US" sz="2800" dirty="0" smtClean="0"/>
          </a:p>
          <a:p>
            <a:r>
              <a:rPr lang="de-DE" sz="2800" dirty="0" smtClean="0">
                <a:hlinkClick r:id="rId5"/>
              </a:rPr>
              <a:t>RKI - Daten zu den Impfungen</a:t>
            </a:r>
            <a:endParaRPr lang="en-US" sz="2800" dirty="0" smtClean="0"/>
          </a:p>
          <a:p>
            <a:r>
              <a:rPr lang="en-US" sz="2800" dirty="0" smtClean="0">
                <a:hlinkClick r:id="rId6"/>
              </a:rPr>
              <a:t>WHO – </a:t>
            </a:r>
            <a:r>
              <a:rPr lang="en-US" sz="2800" dirty="0" err="1" smtClean="0">
                <a:hlinkClick r:id="rId6"/>
              </a:rPr>
              <a:t>Fallzahlen</a:t>
            </a:r>
            <a:endParaRPr lang="en-US" sz="2800" dirty="0" smtClean="0"/>
          </a:p>
          <a:p>
            <a:r>
              <a:rPr lang="en-US" sz="2800" dirty="0" err="1" smtClean="0">
                <a:hlinkClick r:id="rId7"/>
              </a:rPr>
              <a:t>Klinische_Aspekte</a:t>
            </a:r>
            <a:endParaRPr lang="en-US" sz="2800" dirty="0" smtClean="0"/>
          </a:p>
          <a:p>
            <a:r>
              <a:rPr lang="en-US" sz="2800" dirty="0" smtClean="0">
                <a:hlinkClick r:id="rId8"/>
              </a:rPr>
              <a:t>RKI - FAQ </a:t>
            </a:r>
            <a:r>
              <a:rPr lang="en-US" sz="2800" dirty="0" err="1" smtClean="0">
                <a:hlinkClick r:id="rId8"/>
              </a:rPr>
              <a:t>Impfen</a:t>
            </a:r>
            <a:r>
              <a:rPr lang="en-US" sz="2800" dirty="0" smtClean="0">
                <a:hlinkClick r:id="rId8"/>
              </a:rPr>
              <a:t>: “</a:t>
            </a:r>
            <a:r>
              <a:rPr lang="en-US" sz="2800" dirty="0" err="1" smtClean="0">
                <a:hlinkClick r:id="rId8"/>
              </a:rPr>
              <a:t>wie</a:t>
            </a:r>
            <a:r>
              <a:rPr lang="en-US" sz="2800" dirty="0" smtClean="0">
                <a:hlinkClick r:id="rId8"/>
              </a:rPr>
              <a:t> </a:t>
            </a:r>
            <a:r>
              <a:rPr lang="en-US" sz="2800" dirty="0" err="1" smtClean="0">
                <a:hlinkClick r:id="rId8"/>
              </a:rPr>
              <a:t>lange</a:t>
            </a:r>
            <a:r>
              <a:rPr lang="en-US" sz="2800" dirty="0" smtClean="0">
                <a:hlinkClick r:id="rId8"/>
              </a:rPr>
              <a:t> </a:t>
            </a:r>
            <a:r>
              <a:rPr lang="en-US" sz="2800" dirty="0" err="1" smtClean="0">
                <a:hlinkClick r:id="rId8"/>
              </a:rPr>
              <a:t>hält</a:t>
            </a:r>
            <a:r>
              <a:rPr lang="en-US" sz="2800" dirty="0" smtClean="0">
                <a:hlinkClick r:id="rId8"/>
              </a:rPr>
              <a:t> der </a:t>
            </a:r>
            <a:r>
              <a:rPr lang="en-US" sz="2800" dirty="0" err="1" smtClean="0">
                <a:hlinkClick r:id="rId8"/>
              </a:rPr>
              <a:t>Impfschutz</a:t>
            </a:r>
            <a:r>
              <a:rPr lang="en-US" sz="2800" dirty="0" smtClean="0">
                <a:hlinkClick r:id="rId8"/>
              </a:rPr>
              <a:t>?”</a:t>
            </a:r>
            <a:endParaRPr lang="en-US" sz="2800" dirty="0" smtClean="0"/>
          </a:p>
          <a:p>
            <a:r>
              <a:rPr lang="en-US" sz="2800" dirty="0" smtClean="0">
                <a:hlinkClick r:id="rId9"/>
              </a:rPr>
              <a:t>RKI – COVIMO-</a:t>
            </a:r>
            <a:r>
              <a:rPr lang="en-US" sz="2800" dirty="0" err="1" smtClean="0">
                <a:hlinkClick r:id="rId9"/>
              </a:rPr>
              <a:t>Bericht</a:t>
            </a:r>
            <a:r>
              <a:rPr lang="en-US" sz="2800" dirty="0" smtClean="0">
                <a:hlinkClick r:id="rId9"/>
              </a:rPr>
              <a:t>: </a:t>
            </a:r>
            <a:r>
              <a:rPr lang="en-US" sz="2800" dirty="0" err="1" smtClean="0">
                <a:hlinkClick r:id="rId9"/>
              </a:rPr>
              <a:t>Impfquotenmonitoring</a:t>
            </a:r>
            <a:endParaRPr lang="en-US" sz="2800" dirty="0" smtClean="0"/>
          </a:p>
        </p:txBody>
      </p:sp>
    </p:spTree>
    <p:extLst>
      <p:ext uri="{BB962C8B-B14F-4D97-AF65-F5344CB8AC3E}">
        <p14:creationId xmlns:p14="http://schemas.microsoft.com/office/powerpoint/2010/main" val="3751158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Github\Auswertung_Covid_19\output\plot_4-1_cases_g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9360"/>
            <a:ext cx="8723000" cy="64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879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62" y="189360"/>
            <a:ext cx="8628526"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426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61368"/>
            <a:ext cx="897938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20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1) Die Fallzahlen sinken in den letzten Wochen und sind auf einem niedrigen Niveau</a:t>
            </a:r>
            <a:endParaRPr lang="de-DE" sz="4800" b="1" dirty="0"/>
          </a:p>
        </p:txBody>
      </p:sp>
    </p:spTree>
    <p:extLst>
      <p:ext uri="{BB962C8B-B14F-4D97-AF65-F5344CB8AC3E}">
        <p14:creationId xmlns:p14="http://schemas.microsoft.com/office/powerpoint/2010/main" val="768372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2) Wie ist die Entwicklung auf den Intensivstationen?</a:t>
            </a:r>
            <a:endParaRPr lang="de-DE" sz="4800" b="1" dirty="0"/>
          </a:p>
        </p:txBody>
      </p:sp>
    </p:spTree>
    <p:extLst>
      <p:ext uri="{BB962C8B-B14F-4D97-AF65-F5344CB8AC3E}">
        <p14:creationId xmlns:p14="http://schemas.microsoft.com/office/powerpoint/2010/main" val="3997634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787" y="189360"/>
            <a:ext cx="8585693"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345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2) Die Anzahl der Intensivstationen nimmt ab und ist auf einem niedrigen Niveau (kritische Anzahl ~5.000)</a:t>
            </a:r>
            <a:endParaRPr lang="de-DE" sz="4800" b="1" dirty="0"/>
          </a:p>
        </p:txBody>
      </p:sp>
    </p:spTree>
    <p:extLst>
      <p:ext uri="{BB962C8B-B14F-4D97-AF65-F5344CB8AC3E}">
        <p14:creationId xmlns:p14="http://schemas.microsoft.com/office/powerpoint/2010/main" val="380545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Bildschirmpräsentation (4:3)</PresentationFormat>
  <Paragraphs>45</Paragraphs>
  <Slides>29</Slides>
  <Notes>0</Notes>
  <HiddenSlides>0</HiddenSlides>
  <MMClips>0</MMClips>
  <ScaleCrop>false</ScaleCrop>
  <HeadingPairs>
    <vt:vector size="4" baseType="variant">
      <vt:variant>
        <vt:lpstr>Design</vt:lpstr>
      </vt:variant>
      <vt:variant>
        <vt:i4>1</vt:i4>
      </vt:variant>
      <vt:variant>
        <vt:lpstr>Folientitel</vt:lpstr>
      </vt:variant>
      <vt:variant>
        <vt:i4>29</vt:i4>
      </vt:variant>
    </vt:vector>
  </HeadingPairs>
  <TitlesOfParts>
    <vt:vector size="30" baseType="lpstr">
      <vt:lpstr>Larissa</vt:lpstr>
      <vt:lpstr>Corona-Update 02.07.2021 PW</vt:lpstr>
      <vt:lpstr>1) Wie entwickeln sich die neuen Fälle pro Tag in Deutschland? </vt:lpstr>
      <vt:lpstr>PowerPoint-Präsentation</vt:lpstr>
      <vt:lpstr>PowerPoint-Präsentation</vt:lpstr>
      <vt:lpstr>PowerPoint-Präsentation</vt:lpstr>
      <vt:lpstr>1) Die Fallzahlen sinken in den letzten Wochen und sind auf einem niedrigen Niveau</vt:lpstr>
      <vt:lpstr>2) Wie ist die Entwicklung auf den Intensivstationen?</vt:lpstr>
      <vt:lpstr>PowerPoint-Präsentation</vt:lpstr>
      <vt:lpstr>2) Die Anzahl der Intensivstationen nimmt ab und ist auf einem niedrigen Niveau (kritische Anzahl ~5.000)</vt:lpstr>
      <vt:lpstr>3) Wie entwickeln sich die Covid-19 Todesfälle pro Tag in Deutschland? </vt:lpstr>
      <vt:lpstr>PowerPoint-Präsentation</vt:lpstr>
      <vt:lpstr>3) Die Covid-19 Todesfälle sinken in den letzten Wochen und sind auf einem niedrigen Niveau</vt:lpstr>
      <vt:lpstr>4) Wie ist der Stand der Covid-19 Impfungen in Deutschland? </vt:lpstr>
      <vt:lpstr>PowerPoint-Präsentation</vt:lpstr>
      <vt:lpstr>5) Wie entwickeln sich die Virusvarianten in Deutschland?</vt:lpstr>
      <vt:lpstr>PowerPoint-Präsentation</vt:lpstr>
      <vt:lpstr>5) Delta hat sich gegen die anderen Virusvarianten durchgesetzt und wird Alpha wahrscheinlich in einer Woche ablösen</vt:lpstr>
      <vt:lpstr>PowerPoint-Präsentation</vt:lpstr>
      <vt:lpstr>PowerPoint-Präsentation</vt:lpstr>
      <vt:lpstr>5) - In absoluten Zahlen nimmt Delta seit KW 16 zu. - Seit KW 19 nimmt Alpha ab. Bisher ist die Abnahme der Alpha Variante noch stärker als die Zunahme von Delta - In den nächsten Wochen wird Delta sehr wahrscheinlich zu einem erneuten Anstieg der Fallzahlen, Intensivbelegungen und Todesfällen führen.</vt:lpstr>
      <vt:lpstr>6) Vergleich GB und GER  Hintergrund: in GB ist Delta seit einigen Wochen die Hauptvariante</vt:lpstr>
      <vt:lpstr>PowerPoint-Präsentation</vt:lpstr>
      <vt:lpstr>PowerPoint-Präsentation</vt:lpstr>
      <vt:lpstr>6) Seit Juni hat GB einen Anstieg der Fallzahlen Seit Ende Juni beginnen die Todesfallzahlen zu steigen  GB ist GER einige Wochen in der Entwicklung der Delta Variante voraus. Wahrscheinlich wird die Entwicklung in GER der Entwicklung in GB in den nächsten Wochen folgen.</vt:lpstr>
      <vt:lpstr>7) Wie entwickelt sich die Pandemie Weltweit?</vt:lpstr>
      <vt:lpstr>PowerPoint-Präsentation</vt:lpstr>
      <vt:lpstr>PowerPoint-Präsentation</vt:lpstr>
      <vt:lpstr>7) - Die Neuinfektionen (ca. 400.000 pro Tag) und Todesfallzahlen (ca. 8.000 pro Tag) sind weltweit auf hohem Niveau - Die Bereiche Europa, Amerika und Afrika stehen durch die Delta-Variante vor einem weiteren – wahrscheinlich starken Anstieg in den nächsten Monaten.</vt:lpstr>
      <vt:lpstr>Datenquellen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p.waitz@gmx.de</dc:creator>
  <cp:lastModifiedBy>p.waitz@gmx.de</cp:lastModifiedBy>
  <cp:revision>170</cp:revision>
  <dcterms:created xsi:type="dcterms:W3CDTF">2021-02-21T15:04:31Z</dcterms:created>
  <dcterms:modified xsi:type="dcterms:W3CDTF">2021-07-02T16:04:46Z</dcterms:modified>
</cp:coreProperties>
</file>