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92" r:id="rId4"/>
    <p:sldId id="289" r:id="rId5"/>
    <p:sldId id="285" r:id="rId6"/>
    <p:sldId id="259" r:id="rId7"/>
    <p:sldId id="268" r:id="rId8"/>
    <p:sldId id="283" r:id="rId9"/>
    <p:sldId id="286" r:id="rId10"/>
    <p:sldId id="275" r:id="rId11"/>
    <p:sldId id="287" r:id="rId12"/>
    <p:sldId id="291" r:id="rId13"/>
    <p:sldId id="288" r:id="rId14"/>
    <p:sldId id="276" r:id="rId15"/>
    <p:sldId id="265" r:id="rId16"/>
    <p:sldId id="266" r:id="rId17"/>
    <p:sldId id="267" r:id="rId18"/>
    <p:sldId id="290" r:id="rId19"/>
    <p:sldId id="278" r:id="rId20"/>
    <p:sldId id="269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75DA-FE9E-45A1-9A6B-EE7992965AD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nsivregister.de/#/aktuelle-lage/zeitreihen" TargetMode="External"/><Relationship Id="rId2" Type="http://schemas.openxmlformats.org/officeDocument/2006/relationships/hyperlink" Target="https://www.rki.de/DE/Content/InfAZ/N/Neuartiges_Coronavirus/DESH/Berichte-VOC-tab.html;jsessionid=4051AA8FEFBDB6C91BB5052052DEA005.internet0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id19.who.int/" TargetMode="External"/><Relationship Id="rId5" Type="http://schemas.openxmlformats.org/officeDocument/2006/relationships/hyperlink" Target="https://www.rki.de/DE/Content/InfAZ/N/Neuartiges_Coronavirus/Daten/Impfquotenmonitoring.html" TargetMode="External"/><Relationship Id="rId4" Type="http://schemas.openxmlformats.org/officeDocument/2006/relationships/hyperlink" Target="https://www.rki.de/DE/Content/InfAZ/N/Neuartiges_Coronavirus/Testzah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944216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Covid-19 Auswertung</a:t>
            </a:r>
            <a:br>
              <a:rPr lang="de-DE" sz="6600" b="1" dirty="0" smtClean="0"/>
            </a:br>
            <a:r>
              <a:rPr lang="de-DE" sz="4800" i="1" dirty="0" smtClean="0"/>
              <a:t>26.03.2021 </a:t>
            </a:r>
            <a:r>
              <a:rPr lang="de-DE" sz="4800" i="1" dirty="0" smtClean="0"/>
              <a:t>PW</a:t>
            </a:r>
            <a:endParaRPr lang="de-DE" sz="6000" i="1" dirty="0"/>
          </a:p>
        </p:txBody>
      </p:sp>
    </p:spTree>
    <p:extLst>
      <p:ext uri="{BB962C8B-B14F-4D97-AF65-F5344CB8AC3E}">
        <p14:creationId xmlns:p14="http://schemas.microsoft.com/office/powerpoint/2010/main" val="3748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dirty="0" err="1" smtClean="0"/>
              <a:t>Positivenquote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7695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599595"/>
            <a:ext cx="9000000" cy="565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dirty="0" smtClean="0"/>
              <a:t>Anzahl Testungen</a:t>
            </a:r>
            <a:br>
              <a:rPr lang="de-DE" sz="6000" dirty="0" smtClean="0"/>
            </a:br>
            <a:r>
              <a:rPr lang="de-DE" sz="3200" dirty="0" smtClean="0"/>
              <a:t>(leichte Überbetonung der Fallzahlen in den letzten Wochen durch wöchentlich leicht steigende Testanzahl)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538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739228"/>
            <a:ext cx="9000000" cy="537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dirty="0" smtClean="0"/>
              <a:t>Impfungen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2508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615555"/>
            <a:ext cx="9000000" cy="562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84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0"/>
            <a:ext cx="9000000" cy="690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3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518496"/>
            <a:ext cx="9000000" cy="582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4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dirty="0" smtClean="0"/>
              <a:t>Ausblick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1501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539552" y="116632"/>
                <a:ext cx="8157592" cy="4248472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de-DE" sz="2400" b="1" dirty="0" smtClean="0"/>
                  <a:t>Fazit</a:t>
                </a:r>
                <a:br>
                  <a:rPr lang="de-DE" sz="2400" b="1" dirty="0" smtClean="0"/>
                </a:br>
                <a:r>
                  <a:rPr lang="de-DE" sz="2400" dirty="0" smtClean="0"/>
                  <a:t>zu erwarten:</a:t>
                </a:r>
                <a:r>
                  <a:rPr lang="de-DE" sz="2400" b="1" dirty="0" smtClean="0"/>
                  <a:t/>
                </a:r>
                <a:br>
                  <a:rPr lang="de-DE" sz="2400" b="1" dirty="0" smtClean="0"/>
                </a:br>
                <a:r>
                  <a:rPr lang="de-DE" sz="2400" b="1" dirty="0" smtClean="0"/>
                  <a:t>- </a:t>
                </a:r>
                <a:r>
                  <a:rPr lang="de-DE" sz="2400" dirty="0" smtClean="0"/>
                  <a:t>starker Anstieg der Fallzahlen in den nächsten Wochen</a:t>
                </a:r>
                <a:br>
                  <a:rPr lang="de-DE" sz="2400" dirty="0" smtClean="0"/>
                </a:br>
                <a:r>
                  <a:rPr lang="de-DE" sz="2400" dirty="0"/>
                  <a:t>- Anstieg der </a:t>
                </a:r>
                <a:r>
                  <a:rPr lang="de-DE" sz="2400" dirty="0" smtClean="0"/>
                  <a:t>Intensivbelegungen in den nächsten Wochen</a:t>
                </a:r>
                <a:br>
                  <a:rPr lang="de-DE" sz="2400" dirty="0" smtClean="0"/>
                </a:br>
                <a:r>
                  <a:rPr lang="de-DE" sz="2400" dirty="0" smtClean="0"/>
                  <a:t>- Anstieg der Todesfälle in 1-2 Wochen</a:t>
                </a:r>
                <a:br>
                  <a:rPr lang="de-DE" sz="2400" dirty="0" smtClean="0"/>
                </a:br>
                <a:r>
                  <a:rPr lang="de-DE" sz="2400" dirty="0" smtClean="0"/>
                  <a:t> </a:t>
                </a:r>
                <a:r>
                  <a:rPr lang="de-DE" sz="2400" b="1" dirty="0"/>
                  <a:t/>
                </a:r>
                <a:br>
                  <a:rPr lang="de-DE" sz="2400" b="1" dirty="0"/>
                </a:br>
                <a:r>
                  <a:rPr lang="de-DE" sz="2400" b="1" dirty="0" smtClean="0"/>
                  <a:t>Annahme: </a:t>
                </a:r>
                <a:r>
                  <a:rPr lang="de-DE" sz="2400" dirty="0" smtClean="0"/>
                  <a:t>die Änderungsrate der Neuinfektionen pro Tag wird sich in den nächsten Wochen durch einen weiter steigenden Anteil der Variante B.1.1.7 bei ca. 4-6% stabilisieren</a:t>
                </a:r>
                <a:br>
                  <a:rPr lang="de-DE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800" b="1" i="1">
                              <a:latin typeface="Cambria Math"/>
                            </a:rPr>
                            <m:t>𝑭𝒂𝒍𝒍𝒛𝒂𝒉𝒍𝒆𝒏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/>
                            </a:rPr>
                            <m:t>𝒁𝒆𝒊𝒕</m:t>
                          </m:r>
                        </m:sub>
                      </m:sSub>
                      <m:sSup>
                        <m:sSupPr>
                          <m:ctrlPr>
                            <a:rPr lang="de-DE" sz="1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800" b="1" i="1" smtClean="0">
                              <a:latin typeface="Cambria Math"/>
                            </a:rPr>
                            <m:t>=</m:t>
                          </m:r>
                        </m:e>
                        <m:sup>
                          <m:r>
                            <a:rPr lang="de-DE" sz="18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de-DE" sz="1800" b="1" i="1" smtClean="0">
                          <a:latin typeface="Cambria Math"/>
                        </a:rPr>
                        <m:t>𝟕</m:t>
                      </m:r>
                      <m:r>
                        <a:rPr lang="de-DE" sz="1800" b="1" i="1" smtClean="0">
                          <a:latin typeface="Cambria Math"/>
                        </a:rPr>
                        <m:t> </m:t>
                      </m:r>
                      <m:r>
                        <a:rPr lang="de-DE" sz="1800" b="1" i="1" smtClean="0">
                          <a:latin typeface="Cambria Math"/>
                        </a:rPr>
                        <m:t>𝑻𝒂𝒈𝒆</m:t>
                      </m:r>
                      <m:r>
                        <a:rPr lang="de-DE" sz="1800" b="1" i="1" smtClean="0">
                          <a:latin typeface="Cambria Math"/>
                        </a:rPr>
                        <m:t> </m:t>
                      </m:r>
                      <m:r>
                        <a:rPr lang="de-DE" sz="1800" b="1" i="1" smtClean="0">
                          <a:latin typeface="Cambria Math"/>
                        </a:rPr>
                        <m:t>𝑴𝒊𝒕𝒕𝒆</m:t>
                      </m:r>
                      <m:sSup>
                        <m:sSupPr>
                          <m:ctrlPr>
                            <a:rPr lang="de-DE" sz="1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800" b="1" i="1" smtClean="0">
                              <a:latin typeface="Cambria Math"/>
                            </a:rPr>
                            <m:t>𝒍</m:t>
                          </m:r>
                        </m:e>
                        <m:sup>
                          <m:r>
                            <a:rPr lang="de-DE" sz="18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18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8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800" b="1" i="1">
                                  <a:latin typeface="Cambria Math"/>
                                </a:rPr>
                                <m:t>𝑭</m:t>
                              </m:r>
                              <m:r>
                                <a:rPr lang="de-DE" sz="1800" b="1" i="1">
                                  <a:latin typeface="Cambria Math"/>
                                </a:rPr>
                                <m:t>ä</m:t>
                              </m:r>
                              <m:r>
                                <a:rPr lang="de-DE" sz="1800" b="1" i="1">
                                  <a:latin typeface="Cambria Math"/>
                                </a:rPr>
                                <m:t>𝒍𝒍𝒆</m:t>
                              </m:r>
                            </m:num>
                            <m:den>
                              <m:r>
                                <a:rPr lang="de-DE" sz="1800" b="1" i="1">
                                  <a:latin typeface="Cambria Math"/>
                                </a:rPr>
                                <m:t>𝑻𝒂𝒈</m:t>
                              </m:r>
                            </m:den>
                          </m:f>
                        </m:e>
                      </m:d>
                      <m:r>
                        <a:rPr lang="de-DE" sz="1800" b="1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de-DE" sz="1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800" b="1" i="1">
                              <a:latin typeface="Cambria Math"/>
                            </a:rPr>
                            <m:t>(</m:t>
                          </m:r>
                          <m:r>
                            <a:rPr lang="de-DE" sz="1800" b="1" i="1">
                              <a:latin typeface="Cambria Math"/>
                            </a:rPr>
                            <m:t>𝟏</m:t>
                          </m:r>
                          <m:r>
                            <a:rPr lang="de-DE" sz="1800" b="1" i="1">
                              <a:latin typeface="Cambria Math"/>
                            </a:rPr>
                            <m:t>+</m:t>
                          </m:r>
                          <m:r>
                            <a:rPr lang="de-DE" sz="1800" b="1" i="1">
                              <a:latin typeface="Cambria Math"/>
                            </a:rPr>
                            <m:t>𝑾𝒂𝒄𝒉𝒔𝒕𝒖𝒎𝒔𝒇𝒂𝒌𝒕𝒐𝒓</m:t>
                          </m:r>
                          <m:r>
                            <a:rPr lang="de-DE" sz="1800" b="1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800" b="1" i="1" smtClean="0">
                              <a:latin typeface="Cambria Math"/>
                            </a:rPr>
                            <m:t>𝒁𝒆𝒊𝒕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2" y="116632"/>
                <a:ext cx="8157592" cy="4248472"/>
              </a:xfrm>
              <a:blipFill rotWithShape="1">
                <a:blip r:embed="rId2"/>
                <a:stretch>
                  <a:fillRect l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98724"/>
              </p:ext>
            </p:extLst>
          </p:nvPr>
        </p:nvGraphicFramePr>
        <p:xfrm>
          <a:off x="1043608" y="4437112"/>
          <a:ext cx="684076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080120"/>
                <a:gridCol w="388843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Wachstumsfaktor</a:t>
                      </a:r>
                    </a:p>
                    <a:p>
                      <a:r>
                        <a:rPr lang="de-DE" dirty="0" smtClean="0"/>
                        <a:t>pro Tag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Ausblick 7-Tage Mittelwert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Neuinfektionen pro Tag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 Tage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19.000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r>
                        <a:rPr lang="de-DE" dirty="0" smtClean="0"/>
                        <a:t> Tage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22.000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r>
                        <a:rPr lang="de-DE" dirty="0" smtClean="0"/>
                        <a:t> Tage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25.000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6%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r>
                        <a:rPr lang="de-DE" dirty="0" smtClean="0"/>
                        <a:t> Tage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33.000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1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8928992" cy="576064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Zusammenfassung</a:t>
            </a:r>
            <a:r>
              <a:rPr lang="de-DE" sz="6000" dirty="0" smtClean="0"/>
              <a:t/>
            </a:r>
            <a:br>
              <a:rPr lang="de-DE" sz="6000" dirty="0" smtClean="0"/>
            </a:br>
            <a:r>
              <a:rPr lang="de-DE" sz="3600" dirty="0" smtClean="0"/>
              <a:t>- neue Fälle (</a:t>
            </a:r>
            <a:r>
              <a:rPr lang="de-DE" sz="3600" dirty="0" smtClean="0">
                <a:solidFill>
                  <a:srgbClr val="FF0000"/>
                </a:solidFill>
              </a:rPr>
              <a:t>negativ</a:t>
            </a:r>
            <a:r>
              <a:rPr lang="de-DE" sz="3600" dirty="0"/>
              <a:t>)</a:t>
            </a:r>
            <a:br>
              <a:rPr lang="de-DE" sz="3600" dirty="0"/>
            </a:br>
            <a:r>
              <a:rPr lang="de-DE" sz="3600" dirty="0"/>
              <a:t>- Virusvarianten (</a:t>
            </a:r>
            <a:r>
              <a:rPr lang="de-DE" sz="3600" dirty="0">
                <a:solidFill>
                  <a:srgbClr val="FF0000"/>
                </a:solidFill>
              </a:rPr>
              <a:t>negativ</a:t>
            </a:r>
            <a:r>
              <a:rPr lang="de-DE" sz="3600" dirty="0"/>
              <a:t>)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smtClean="0"/>
              <a:t>- Intensivbelegung (</a:t>
            </a:r>
            <a:r>
              <a:rPr lang="de-DE" sz="3600" dirty="0">
                <a:solidFill>
                  <a:srgbClr val="FF0000"/>
                </a:solidFill>
              </a:rPr>
              <a:t>negativ</a:t>
            </a:r>
            <a:r>
              <a:rPr lang="de-DE" sz="3600" dirty="0" smtClean="0"/>
              <a:t>)</a:t>
            </a:r>
            <a:br>
              <a:rPr lang="de-DE" sz="3600" dirty="0" smtClean="0"/>
            </a:br>
            <a:r>
              <a:rPr lang="de-DE" sz="3600" dirty="0" smtClean="0"/>
              <a:t>-Todesfälle (</a:t>
            </a:r>
            <a:r>
              <a:rPr lang="de-DE" sz="3600" dirty="0" smtClean="0">
                <a:solidFill>
                  <a:srgbClr val="FFC000"/>
                </a:solidFill>
              </a:rPr>
              <a:t>stagnierend</a:t>
            </a:r>
            <a:r>
              <a:rPr lang="de-DE" sz="3600" dirty="0" smtClean="0"/>
              <a:t>)</a:t>
            </a:r>
            <a:br>
              <a:rPr lang="de-DE" sz="3600" dirty="0" smtClean="0"/>
            </a:br>
            <a:r>
              <a:rPr lang="de-DE" sz="3600" dirty="0" smtClean="0"/>
              <a:t>- Impfungen (</a:t>
            </a:r>
            <a:r>
              <a:rPr lang="de-DE" sz="3600" dirty="0" smtClean="0">
                <a:solidFill>
                  <a:srgbClr val="00B050"/>
                </a:solidFill>
              </a:rPr>
              <a:t>steigend</a:t>
            </a:r>
            <a:r>
              <a:rPr lang="de-DE" sz="3600" dirty="0" smtClean="0"/>
              <a:t>,</a:t>
            </a:r>
            <a:r>
              <a:rPr lang="de-DE" sz="3600" dirty="0" smtClean="0">
                <a:solidFill>
                  <a:srgbClr val="FFC000"/>
                </a:solidFill>
              </a:rPr>
              <a:t> niedrig</a:t>
            </a:r>
            <a:r>
              <a:rPr lang="de-DE" sz="3600" dirty="0" smtClean="0"/>
              <a:t>)</a:t>
            </a:r>
            <a:br>
              <a:rPr lang="de-DE" sz="3600" dirty="0" smtClean="0"/>
            </a:br>
            <a:r>
              <a:rPr lang="de-DE" sz="3600" dirty="0" smtClean="0"/>
              <a:t>- Ausblick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8029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Datenquellen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RKI - Variants of Concern - B 1.1.7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DIVI - </a:t>
            </a:r>
            <a:r>
              <a:rPr lang="en-US" dirty="0" err="1" smtClean="0">
                <a:hlinkClick r:id="rId3"/>
              </a:rPr>
              <a:t>Intensivstationen</a:t>
            </a:r>
            <a:endParaRPr lang="en-US" dirty="0" smtClean="0"/>
          </a:p>
          <a:p>
            <a:r>
              <a:rPr lang="de-DE" dirty="0" smtClean="0">
                <a:hlinkClick r:id="rId4"/>
              </a:rPr>
              <a:t>RKI - Daten zu den Tests</a:t>
            </a:r>
            <a:endParaRPr lang="en-US" dirty="0" smtClean="0"/>
          </a:p>
          <a:p>
            <a:r>
              <a:rPr lang="de-DE" dirty="0" smtClean="0">
                <a:hlinkClick r:id="rId5"/>
              </a:rPr>
              <a:t>RKI - Daten zu den Impfungen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WHO - </a:t>
            </a:r>
            <a:r>
              <a:rPr lang="en-US" dirty="0" err="1" smtClean="0">
                <a:hlinkClick r:id="rId6"/>
              </a:rPr>
              <a:t>Fallzahlen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11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585767"/>
            <a:ext cx="9000000" cy="56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4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dirty="0" smtClean="0"/>
              <a:t>Virusvarianten,</a:t>
            </a:r>
            <a:br>
              <a:rPr lang="de-DE" sz="6000" dirty="0" smtClean="0"/>
            </a:br>
            <a:r>
              <a:rPr lang="de-DE" sz="6000" dirty="0" smtClean="0"/>
              <a:t>neue Fälle pro Tag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914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735769"/>
            <a:ext cx="9000000" cy="538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4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424814"/>
            <a:ext cx="9000000" cy="600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528639"/>
            <a:ext cx="9000000" cy="580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1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384312"/>
            <a:ext cx="9000000" cy="608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8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496819"/>
            <a:ext cx="9000000" cy="586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(4:3)</PresentationFormat>
  <Paragraphs>31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Covid-19 Auswertung 26.03.2021 PW</vt:lpstr>
      <vt:lpstr>Zusammenfassung - neue Fälle (negativ) - Virusvarianten (negativ) - Intensivbelegung (negativ) -Todesfälle (stagnierend) - Impfungen (steigend, niedrig) - Ausblick</vt:lpstr>
      <vt:lpstr>PowerPoint-Präsentation</vt:lpstr>
      <vt:lpstr>Virusvarianten, neue Fälle pro Tag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Positivenquote</vt:lpstr>
      <vt:lpstr>PowerPoint-Präsentation</vt:lpstr>
      <vt:lpstr>Anzahl Testungen (leichte Überbetonung der Fallzahlen in den letzten Wochen durch wöchentlich leicht steigende Testanzahl)</vt:lpstr>
      <vt:lpstr>PowerPoint-Präsentation</vt:lpstr>
      <vt:lpstr>Impfungen</vt:lpstr>
      <vt:lpstr>PowerPoint-Präsentation</vt:lpstr>
      <vt:lpstr>PowerPoint-Präsentation</vt:lpstr>
      <vt:lpstr>PowerPoint-Präsentation</vt:lpstr>
      <vt:lpstr>Ausblick</vt:lpstr>
      <vt:lpstr>Fazit zu erwarten: - starker Anstieg der Fallzahlen in den nächsten Wochen - Anstieg der Intensivbelegungen in den nächsten Wochen - Anstieg der Todesfälle in 1-2 Wochen   Annahme: die Änderungsrate der Neuinfektionen pro Tag wird sich in den nächsten Wochen durch einen weiter steigenden Anteil der Variante B.1.1.7 bei ca. 4-6% stabilisieren 〖Fallzahlen〗_Zeit =^′ 7 Tage Mittel^′ [Fälle/Tag]∗〖(1+Wachstumsfaktor)〗^Zeit</vt:lpstr>
      <vt:lpstr>Datenquellen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40</cp:revision>
  <dcterms:created xsi:type="dcterms:W3CDTF">2021-02-21T15:04:31Z</dcterms:created>
  <dcterms:modified xsi:type="dcterms:W3CDTF">2021-03-26T08:27:38Z</dcterms:modified>
</cp:coreProperties>
</file>