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4" r:id="rId3"/>
    <p:sldId id="289" r:id="rId4"/>
    <p:sldId id="283" r:id="rId5"/>
    <p:sldId id="287" r:id="rId6"/>
    <p:sldId id="294" r:id="rId7"/>
    <p:sldId id="267" r:id="rId8"/>
    <p:sldId id="295" r:id="rId9"/>
    <p:sldId id="286" r:id="rId10"/>
    <p:sldId id="276" r:id="rId11"/>
    <p:sldId id="336" r:id="rId12"/>
    <p:sldId id="332" r:id="rId13"/>
    <p:sldId id="316" r:id="rId14"/>
    <p:sldId id="335" r:id="rId15"/>
    <p:sldId id="321" r:id="rId16"/>
    <p:sldId id="320" r:id="rId17"/>
    <p:sldId id="334" r:id="rId18"/>
    <p:sldId id="269" r:id="rId19"/>
    <p:sldId id="311" r:id="rId20"/>
    <p:sldId id="315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8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0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56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66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7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75DA-FE9E-45A1-9A6B-EE7992965AD5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5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75DA-FE9E-45A1-9A6B-EE7992965AD5}" type="datetimeFigureOut">
              <a:rPr lang="de-DE" smtClean="0"/>
              <a:t>21.06.2021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4169-AFE1-4A4F-9452-C1CD7D8CECE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6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den-wuerttemberg.de/fileadmin/redaktion/dateien/PDF/Coronainfos/210513_auf_einen_Blick.pdf" TargetMode="External"/><Relationship Id="rId3" Type="http://schemas.openxmlformats.org/officeDocument/2006/relationships/hyperlink" Target="https://www.intensivregister.de/#/aktuelle-lage/zeitreihen" TargetMode="External"/><Relationship Id="rId7" Type="http://schemas.openxmlformats.org/officeDocument/2006/relationships/hyperlink" Target="https://www.rki.de/DE/Content/InfAZ/N/Neuartiges_Coronavirus/Daten/Klinische_Aspekte.html;jsessionid=46F393662CF7867BF41ECCFAE005A9CB.internet091?nn=2386228" TargetMode="External"/><Relationship Id="rId2" Type="http://schemas.openxmlformats.org/officeDocument/2006/relationships/hyperlink" Target="https://www.rki.de/DE/Content/InfAZ/N/Neuartiges_Coronavirus/DESH/Berichte-VOC-tab.html;jsessionid=4051AA8FEFBDB6C91BB5052052DEA005.internet0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id19.who.int/" TargetMode="External"/><Relationship Id="rId5" Type="http://schemas.openxmlformats.org/officeDocument/2006/relationships/hyperlink" Target="https://www.rki.de/DE/Content/InfAZ/N/Neuartiges_Coronavirus/Daten/Impfquotenmonitoring.html" TargetMode="External"/><Relationship Id="rId10" Type="http://schemas.openxmlformats.org/officeDocument/2006/relationships/hyperlink" Target="https://www.rki.de/DE/Content/InfAZ/N/Neuartiges_Coronavirus/Projekte_RKI/covimo_studie_Ergebnisse.html" TargetMode="External"/><Relationship Id="rId4" Type="http://schemas.openxmlformats.org/officeDocument/2006/relationships/hyperlink" Target="https://www.rki.de/DE/Content/InfAZ/N/Neuartiges_Coronavirus/Testzahl.html" TargetMode="External"/><Relationship Id="rId9" Type="http://schemas.openxmlformats.org/officeDocument/2006/relationships/hyperlink" Target="https://www.rki.de/SharedDocs/FAQ/COVID-Impfen/gesamt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36704"/>
          </a:xfrm>
        </p:spPr>
        <p:txBody>
          <a:bodyPr>
            <a:noAutofit/>
          </a:bodyPr>
          <a:lstStyle/>
          <a:p>
            <a:r>
              <a:rPr lang="de-DE" sz="6600" b="1" dirty="0" smtClean="0"/>
              <a:t>Corona-Update</a:t>
            </a:r>
            <a:br>
              <a:rPr lang="de-DE" sz="6600" b="1" dirty="0" smtClean="0"/>
            </a:br>
            <a:r>
              <a:rPr lang="de-DE" i="1" dirty="0" smtClean="0"/>
              <a:t>21.06.2021 PW</a:t>
            </a:r>
            <a:endParaRPr lang="de-DE" sz="4800" i="1" dirty="0"/>
          </a:p>
        </p:txBody>
      </p:sp>
    </p:spTree>
    <p:extLst>
      <p:ext uri="{BB962C8B-B14F-4D97-AF65-F5344CB8AC3E}">
        <p14:creationId xmlns:p14="http://schemas.microsoft.com/office/powerpoint/2010/main" val="37486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Impfungen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2508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1" y="189360"/>
            <a:ext cx="8133255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8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552728"/>
          </a:xfrm>
        </p:spPr>
        <p:txBody>
          <a:bodyPr>
            <a:normAutofit/>
          </a:bodyPr>
          <a:lstStyle/>
          <a:p>
            <a:r>
              <a:rPr lang="de-DE" sz="8000" b="1" dirty="0" smtClean="0"/>
              <a:t>Virusvarianten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93527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15" y="117352"/>
            <a:ext cx="8501357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64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923928" y="4056844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Heilbronn 98,4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3568" y="4725144"/>
            <a:ext cx="18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Karlsruhe </a:t>
            </a:r>
            <a:r>
              <a:rPr lang="de-DE" b="1" dirty="0" smtClean="0">
                <a:solidFill>
                  <a:schemeClr val="bg1"/>
                </a:solidFill>
              </a:rPr>
              <a:t>68,7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259632" y="3356992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Rhein-Necker </a:t>
            </a:r>
            <a:r>
              <a:rPr lang="de-DE" b="1" dirty="0" smtClean="0">
                <a:solidFill>
                  <a:schemeClr val="bg1"/>
                </a:solidFill>
              </a:rPr>
              <a:t>50,9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57472" y="2564904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Rhein-Necker </a:t>
            </a:r>
            <a:r>
              <a:rPr lang="de-DE" b="1" dirty="0" smtClean="0">
                <a:solidFill>
                  <a:schemeClr val="bg1"/>
                </a:solidFill>
              </a:rPr>
              <a:t>50,9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936851" y="400506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Hohenlohe </a:t>
            </a:r>
            <a:r>
              <a:rPr lang="de-DE" b="1" dirty="0" smtClean="0">
                <a:solidFill>
                  <a:schemeClr val="bg1"/>
                </a:solidFill>
              </a:rPr>
              <a:t>79,9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228184" y="5445224"/>
            <a:ext cx="252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Schwäbisch Hall </a:t>
            </a:r>
            <a:r>
              <a:rPr lang="de-DE" b="1" dirty="0" smtClean="0">
                <a:solidFill>
                  <a:schemeClr val="bg1"/>
                </a:solidFill>
              </a:rPr>
              <a:t>104,7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55630" y="4723094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SK Heilbronn </a:t>
            </a:r>
            <a:r>
              <a:rPr lang="de-DE" b="1" dirty="0" smtClean="0">
                <a:solidFill>
                  <a:schemeClr val="bg1"/>
                </a:solidFill>
              </a:rPr>
              <a:t>143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0" y="117352"/>
            <a:ext cx="8687898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115616" y="1126485"/>
            <a:ext cx="4248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Delta wird die neue Hauptvariante werden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7280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923928" y="4056844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Heilbronn 98,4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3568" y="4725144"/>
            <a:ext cx="18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Karlsruhe </a:t>
            </a:r>
            <a:r>
              <a:rPr lang="de-DE" b="1" dirty="0" smtClean="0">
                <a:solidFill>
                  <a:schemeClr val="bg1"/>
                </a:solidFill>
              </a:rPr>
              <a:t>68,7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259632" y="3356992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Rhein-Necker </a:t>
            </a:r>
            <a:r>
              <a:rPr lang="de-DE" b="1" dirty="0" smtClean="0">
                <a:solidFill>
                  <a:schemeClr val="bg1"/>
                </a:solidFill>
              </a:rPr>
              <a:t>50,9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57472" y="2564904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Rhein-Necker </a:t>
            </a:r>
            <a:r>
              <a:rPr lang="de-DE" b="1" dirty="0" smtClean="0">
                <a:solidFill>
                  <a:schemeClr val="bg1"/>
                </a:solidFill>
              </a:rPr>
              <a:t>50,9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936851" y="400506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Hohenlohe </a:t>
            </a:r>
            <a:r>
              <a:rPr lang="de-DE" b="1" dirty="0" smtClean="0">
                <a:solidFill>
                  <a:schemeClr val="bg1"/>
                </a:solidFill>
              </a:rPr>
              <a:t>79,9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228184" y="5445224"/>
            <a:ext cx="252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Schwäbisch Hall </a:t>
            </a:r>
            <a:r>
              <a:rPr lang="de-DE" b="1" dirty="0" smtClean="0">
                <a:solidFill>
                  <a:schemeClr val="bg1"/>
                </a:solidFill>
              </a:rPr>
              <a:t>104,7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55630" y="4723094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SK Heilbronn </a:t>
            </a:r>
            <a:r>
              <a:rPr lang="de-DE" b="1" dirty="0" smtClean="0">
                <a:solidFill>
                  <a:schemeClr val="bg1"/>
                </a:solidFill>
              </a:rPr>
              <a:t>143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4" y="189360"/>
            <a:ext cx="8868532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1115616" y="982469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/>
              <a:t>Delta führt jetzt </a:t>
            </a:r>
            <a:r>
              <a:rPr lang="de-DE" sz="3600" b="1" u="sng" dirty="0" smtClean="0"/>
              <a:t>nicht</a:t>
            </a:r>
            <a:r>
              <a:rPr lang="de-DE" sz="3600" dirty="0" smtClean="0"/>
              <a:t> zu einer 4. Welle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0280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923928" y="4056844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Heilbronn 98,4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3568" y="4725144"/>
            <a:ext cx="18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Karlsruhe </a:t>
            </a:r>
            <a:r>
              <a:rPr lang="de-DE" b="1" dirty="0" smtClean="0">
                <a:solidFill>
                  <a:schemeClr val="bg1"/>
                </a:solidFill>
              </a:rPr>
              <a:t>68,7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259632" y="3356992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Rhein-Necker </a:t>
            </a:r>
            <a:r>
              <a:rPr lang="de-DE" b="1" dirty="0" smtClean="0">
                <a:solidFill>
                  <a:schemeClr val="bg1"/>
                </a:solidFill>
              </a:rPr>
              <a:t>50,9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757472" y="2564904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Rhein-Necker </a:t>
            </a:r>
            <a:r>
              <a:rPr lang="de-DE" b="1" dirty="0" smtClean="0">
                <a:solidFill>
                  <a:schemeClr val="bg1"/>
                </a:solidFill>
              </a:rPr>
              <a:t>50,9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936851" y="400506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Hohenlohe </a:t>
            </a:r>
            <a:r>
              <a:rPr lang="de-DE" b="1" dirty="0" smtClean="0">
                <a:solidFill>
                  <a:schemeClr val="bg1"/>
                </a:solidFill>
              </a:rPr>
              <a:t>79,9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228184" y="5445224"/>
            <a:ext cx="252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LK Schwäbisch Hall </a:t>
            </a:r>
            <a:r>
              <a:rPr lang="de-DE" b="1" dirty="0" smtClean="0">
                <a:solidFill>
                  <a:schemeClr val="bg1"/>
                </a:solidFill>
              </a:rPr>
              <a:t>104,7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455630" y="4723094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SK Heilbronn </a:t>
            </a:r>
            <a:r>
              <a:rPr lang="de-DE" b="1" dirty="0" smtClean="0">
                <a:solidFill>
                  <a:schemeClr val="bg1"/>
                </a:solidFill>
              </a:rPr>
              <a:t>143</a:t>
            </a:r>
            <a:endParaRPr lang="de-DE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27720" cy="63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07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552728"/>
          </a:xfrm>
        </p:spPr>
        <p:txBody>
          <a:bodyPr>
            <a:normAutofit/>
          </a:bodyPr>
          <a:lstStyle/>
          <a:p>
            <a:pPr algn="l"/>
            <a:r>
              <a:rPr lang="de-DE" sz="4800" b="1" dirty="0" smtClean="0"/>
              <a:t>Fazit: </a:t>
            </a:r>
            <a:r>
              <a:rPr lang="de-DE" sz="3200" b="1" dirty="0" smtClean="0"/>
              <a:t/>
            </a:r>
            <a:br>
              <a:rPr lang="de-DE" sz="3200" b="1" dirty="0" smtClean="0"/>
            </a:br>
            <a:r>
              <a:rPr lang="de-DE" sz="3200" b="1" dirty="0" smtClean="0"/>
              <a:t>- Delta wird </a:t>
            </a:r>
            <a:r>
              <a:rPr lang="de-DE" sz="3200" b="1" dirty="0" smtClean="0"/>
              <a:t>bis Herbst </a:t>
            </a:r>
            <a:r>
              <a:rPr lang="de-DE" sz="3200" b="1" dirty="0" smtClean="0"/>
              <a:t>2021 wahrscheinlich </a:t>
            </a:r>
            <a:r>
              <a:rPr lang="de-DE" sz="3200" b="1" dirty="0" smtClean="0"/>
              <a:t>Hauptvariante</a:t>
            </a:r>
            <a:r>
              <a:rPr lang="de-DE" sz="3200" b="1" dirty="0"/>
              <a:t/>
            </a:r>
            <a:br>
              <a:rPr lang="de-DE" sz="3200" b="1" dirty="0"/>
            </a:br>
            <a:r>
              <a:rPr lang="de-DE" sz="3200" b="1" dirty="0" smtClean="0"/>
              <a:t>- Delta </a:t>
            </a:r>
            <a:r>
              <a:rPr lang="de-DE" sz="3200" b="1" dirty="0" smtClean="0"/>
              <a:t>führt jetzt nicht zu einer 4. Welle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2400" b="1" dirty="0" smtClean="0"/>
              <a:t/>
            </a:r>
            <a:br>
              <a:rPr lang="de-DE" sz="2400" b="1" dirty="0" smtClean="0"/>
            </a:br>
            <a:r>
              <a:rPr lang="de-DE" sz="2800" b="1" dirty="0" smtClean="0"/>
              <a:t>Betrachtung 1: Prozentual</a:t>
            </a:r>
            <a:br>
              <a:rPr lang="de-DE" sz="2800" b="1" dirty="0" smtClean="0"/>
            </a:br>
            <a:r>
              <a:rPr lang="de-DE" sz="2800" dirty="0" smtClean="0"/>
              <a:t>- Delta </a:t>
            </a:r>
            <a:r>
              <a:rPr lang="de-DE" sz="2800" dirty="0" smtClean="0"/>
              <a:t>nimmt </a:t>
            </a:r>
            <a:r>
              <a:rPr lang="de-DE" sz="2800" b="1" dirty="0" smtClean="0">
                <a:solidFill>
                  <a:srgbClr val="FFC000"/>
                </a:solidFill>
              </a:rPr>
              <a:t>zu</a:t>
            </a:r>
            <a:r>
              <a:rPr lang="de-DE" sz="2800" b="1" dirty="0" smtClean="0"/>
              <a:t/>
            </a:r>
            <a:br>
              <a:rPr lang="de-DE" sz="2800" b="1" dirty="0" smtClean="0"/>
            </a:br>
            <a:r>
              <a:rPr lang="de-DE" sz="1600" b="1" dirty="0" smtClean="0"/>
              <a:t/>
            </a:r>
            <a:br>
              <a:rPr lang="de-DE" sz="1600" b="1" dirty="0" smtClean="0"/>
            </a:br>
            <a:r>
              <a:rPr lang="de-DE" sz="2800" b="1" dirty="0" smtClean="0"/>
              <a:t>Betrachtung 2: absolute Zahlen </a:t>
            </a:r>
            <a:br>
              <a:rPr lang="de-DE" sz="2800" b="1" dirty="0" smtClean="0"/>
            </a:br>
            <a:r>
              <a:rPr lang="de-DE" sz="2800" dirty="0"/>
              <a:t>- Delta </a:t>
            </a:r>
            <a:r>
              <a:rPr lang="de-DE" sz="2800" dirty="0" smtClean="0"/>
              <a:t>nimmt </a:t>
            </a:r>
            <a:r>
              <a:rPr lang="de-DE" sz="2800" b="1" dirty="0" smtClean="0">
                <a:solidFill>
                  <a:srgbClr val="00B050"/>
                </a:solidFill>
              </a:rPr>
              <a:t>ab</a:t>
            </a:r>
            <a:endParaRPr lang="de-DE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Datenquellen</a:t>
            </a:r>
            <a:endParaRPr lang="de-DE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hlinkClick r:id="rId2"/>
              </a:rPr>
              <a:t>RKI - Variants of Concern - B 1.1.7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DIVI - </a:t>
            </a:r>
            <a:r>
              <a:rPr lang="en-US" sz="2800" dirty="0" err="1" smtClean="0">
                <a:hlinkClick r:id="rId3"/>
              </a:rPr>
              <a:t>Intensivstationen</a:t>
            </a:r>
            <a:endParaRPr lang="en-US" sz="2800" dirty="0" smtClean="0"/>
          </a:p>
          <a:p>
            <a:r>
              <a:rPr lang="de-DE" sz="2800" dirty="0" smtClean="0">
                <a:hlinkClick r:id="rId4"/>
              </a:rPr>
              <a:t>RKI - Daten zu den Tests</a:t>
            </a:r>
            <a:endParaRPr lang="en-US" sz="2800" dirty="0" smtClean="0"/>
          </a:p>
          <a:p>
            <a:r>
              <a:rPr lang="de-DE" sz="2800" dirty="0" smtClean="0">
                <a:hlinkClick r:id="rId5"/>
              </a:rPr>
              <a:t>RKI - Daten zu den Impfungen</a:t>
            </a:r>
            <a:endParaRPr lang="en-US" sz="2800" dirty="0" smtClean="0"/>
          </a:p>
          <a:p>
            <a:r>
              <a:rPr lang="en-US" sz="2800" dirty="0" smtClean="0">
                <a:hlinkClick r:id="rId6"/>
              </a:rPr>
              <a:t>WHO – </a:t>
            </a:r>
            <a:r>
              <a:rPr lang="en-US" sz="2800" dirty="0" err="1" smtClean="0">
                <a:hlinkClick r:id="rId6"/>
              </a:rPr>
              <a:t>Fallzahlen</a:t>
            </a:r>
            <a:endParaRPr lang="en-US" sz="2800" dirty="0" smtClean="0"/>
          </a:p>
          <a:p>
            <a:r>
              <a:rPr lang="en-US" sz="2800" dirty="0" err="1" smtClean="0">
                <a:hlinkClick r:id="rId7"/>
              </a:rPr>
              <a:t>Klinische_Aspekte</a:t>
            </a:r>
            <a:endParaRPr lang="en-US" sz="2800" dirty="0" smtClean="0"/>
          </a:p>
          <a:p>
            <a:r>
              <a:rPr lang="en-US" sz="2800" dirty="0" err="1" smtClean="0">
                <a:hlinkClick r:id="rId8"/>
              </a:rPr>
              <a:t>Coronaverordnung</a:t>
            </a:r>
            <a:r>
              <a:rPr lang="en-US" sz="2800" dirty="0" smtClean="0">
                <a:hlinkClick r:id="rId8"/>
              </a:rPr>
              <a:t> BW </a:t>
            </a:r>
            <a:r>
              <a:rPr lang="en-US" sz="2800" dirty="0" err="1" smtClean="0">
                <a:hlinkClick r:id="rId8"/>
              </a:rPr>
              <a:t>Zusammenfassung</a:t>
            </a:r>
            <a:endParaRPr lang="en-US" sz="2800" dirty="0"/>
          </a:p>
          <a:p>
            <a:r>
              <a:rPr lang="en-US" sz="2800" dirty="0" smtClean="0">
                <a:hlinkClick r:id="rId9"/>
              </a:rPr>
              <a:t>RKI - FAQ </a:t>
            </a:r>
            <a:r>
              <a:rPr lang="en-US" sz="2800" dirty="0" err="1" smtClean="0">
                <a:hlinkClick r:id="rId9"/>
              </a:rPr>
              <a:t>Impfen</a:t>
            </a:r>
            <a:r>
              <a:rPr lang="en-US" sz="2800" dirty="0" smtClean="0">
                <a:hlinkClick r:id="rId9"/>
              </a:rPr>
              <a:t>: “</a:t>
            </a:r>
            <a:r>
              <a:rPr lang="en-US" sz="2800" dirty="0" err="1" smtClean="0">
                <a:hlinkClick r:id="rId9"/>
              </a:rPr>
              <a:t>wie</a:t>
            </a:r>
            <a:r>
              <a:rPr lang="en-US" sz="2800" dirty="0" smtClean="0">
                <a:hlinkClick r:id="rId9"/>
              </a:rPr>
              <a:t> </a:t>
            </a:r>
            <a:r>
              <a:rPr lang="en-US" sz="2800" dirty="0" err="1" smtClean="0">
                <a:hlinkClick r:id="rId9"/>
              </a:rPr>
              <a:t>lange</a:t>
            </a:r>
            <a:r>
              <a:rPr lang="en-US" sz="2800" dirty="0" smtClean="0">
                <a:hlinkClick r:id="rId9"/>
              </a:rPr>
              <a:t> </a:t>
            </a:r>
            <a:r>
              <a:rPr lang="en-US" sz="2800" dirty="0" err="1" smtClean="0">
                <a:hlinkClick r:id="rId9"/>
              </a:rPr>
              <a:t>hält</a:t>
            </a:r>
            <a:r>
              <a:rPr lang="en-US" sz="2800" dirty="0" smtClean="0">
                <a:hlinkClick r:id="rId9"/>
              </a:rPr>
              <a:t> der </a:t>
            </a:r>
            <a:r>
              <a:rPr lang="en-US" sz="2800" dirty="0" err="1" smtClean="0">
                <a:hlinkClick r:id="rId9"/>
              </a:rPr>
              <a:t>Impfschutz</a:t>
            </a:r>
            <a:r>
              <a:rPr lang="en-US" sz="2800" dirty="0" smtClean="0">
                <a:hlinkClick r:id="rId9"/>
              </a:rPr>
              <a:t>?”</a:t>
            </a:r>
            <a:endParaRPr lang="en-US" sz="2800" dirty="0" smtClean="0"/>
          </a:p>
          <a:p>
            <a:r>
              <a:rPr lang="en-US" sz="2800" dirty="0" smtClean="0">
                <a:hlinkClick r:id="rId10"/>
              </a:rPr>
              <a:t>RKI – COVIMO-</a:t>
            </a:r>
            <a:r>
              <a:rPr lang="en-US" sz="2800" dirty="0" err="1" smtClean="0">
                <a:hlinkClick r:id="rId10"/>
              </a:rPr>
              <a:t>Bericht</a:t>
            </a:r>
            <a:r>
              <a:rPr lang="en-US" sz="2800" dirty="0" smtClean="0">
                <a:hlinkClick r:id="rId10"/>
              </a:rPr>
              <a:t>: </a:t>
            </a:r>
            <a:r>
              <a:rPr lang="en-US" sz="2800" dirty="0" err="1" smtClean="0">
                <a:hlinkClick r:id="rId10"/>
              </a:rPr>
              <a:t>Impfquotenmonitoring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511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3" y="261328"/>
            <a:ext cx="8981201" cy="61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2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8928992" cy="576064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aktuelle Entwicklung</a:t>
            </a:r>
            <a:r>
              <a:rPr lang="de-DE" sz="6000" dirty="0" smtClean="0"/>
              <a:t/>
            </a:r>
            <a:br>
              <a:rPr lang="de-DE" sz="6000" dirty="0" smtClean="0"/>
            </a:br>
            <a:r>
              <a:rPr lang="de-DE" sz="3600" dirty="0" smtClean="0"/>
              <a:t>- neue Fälle (</a:t>
            </a:r>
            <a:r>
              <a:rPr lang="de-DE" sz="3600" dirty="0" smtClean="0">
                <a:solidFill>
                  <a:srgbClr val="00B050"/>
                </a:solidFill>
              </a:rPr>
              <a:t>gut</a:t>
            </a:r>
            <a:r>
              <a:rPr lang="de-DE" sz="3600" dirty="0" smtClean="0"/>
              <a:t>)</a:t>
            </a:r>
            <a:br>
              <a:rPr lang="de-DE" sz="3600" dirty="0" smtClean="0"/>
            </a:br>
            <a:r>
              <a:rPr lang="de-DE" sz="3600" dirty="0" smtClean="0"/>
              <a:t>- Intensivbelegung (</a:t>
            </a:r>
            <a:r>
              <a:rPr lang="de-DE" sz="3600" dirty="0" smtClean="0">
                <a:solidFill>
                  <a:srgbClr val="00B050"/>
                </a:solidFill>
              </a:rPr>
              <a:t>gut</a:t>
            </a:r>
            <a:r>
              <a:rPr lang="de-DE" sz="3600" dirty="0" smtClean="0"/>
              <a:t>)</a:t>
            </a:r>
            <a:br>
              <a:rPr lang="de-DE" sz="3600" dirty="0" smtClean="0"/>
            </a:br>
            <a:r>
              <a:rPr lang="de-DE" sz="3600" dirty="0" smtClean="0"/>
              <a:t>-Todesfälle (</a:t>
            </a:r>
            <a:r>
              <a:rPr lang="de-DE" sz="3600" dirty="0" smtClean="0">
                <a:solidFill>
                  <a:srgbClr val="00B050"/>
                </a:solidFill>
              </a:rPr>
              <a:t>gut</a:t>
            </a:r>
            <a:r>
              <a:rPr lang="de-DE" sz="3600" dirty="0" smtClean="0"/>
              <a:t>)</a:t>
            </a:r>
            <a:br>
              <a:rPr lang="de-DE" sz="3600" dirty="0" smtClean="0"/>
            </a:br>
            <a:r>
              <a:rPr lang="de-DE" sz="3600" dirty="0" smtClean="0"/>
              <a:t>- Impfungen (</a:t>
            </a:r>
            <a:r>
              <a:rPr lang="de-DE" sz="3600" dirty="0" smtClean="0">
                <a:solidFill>
                  <a:srgbClr val="00B050"/>
                </a:solidFill>
              </a:rPr>
              <a:t>gut</a:t>
            </a:r>
            <a:r>
              <a:rPr lang="de-DE" sz="3600" dirty="0" smtClean="0"/>
              <a:t>)</a:t>
            </a:r>
            <a:br>
              <a:rPr lang="de-DE" sz="3600" dirty="0" smtClean="0"/>
            </a:br>
            <a:r>
              <a:rPr lang="de-DE" sz="3600" dirty="0"/>
              <a:t/>
            </a:r>
            <a:br>
              <a:rPr lang="de-DE" sz="3600" dirty="0"/>
            </a:br>
            <a:r>
              <a:rPr lang="de-DE" sz="3600" b="1" dirty="0" smtClean="0"/>
              <a:t>Fokus:</a:t>
            </a:r>
            <a:r>
              <a:rPr lang="de-DE" sz="3600" dirty="0" smtClean="0"/>
              <a:t> Virusvarianten (</a:t>
            </a:r>
            <a:r>
              <a:rPr lang="de-DE" sz="3600" dirty="0" err="1" smtClean="0"/>
              <a:t>Variants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Concern</a:t>
            </a:r>
            <a:r>
              <a:rPr lang="de-DE" sz="3600" dirty="0" smtClean="0"/>
              <a:t>)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8029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9320"/>
            <a:ext cx="8900674" cy="61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0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neue Fälle pro Tag </a:t>
            </a:r>
            <a:br>
              <a:rPr lang="de-DE" sz="6000" b="1" dirty="0" smtClean="0"/>
            </a:br>
            <a:r>
              <a:rPr lang="de-DE" sz="6000" b="1" dirty="0" err="1" smtClean="0"/>
              <a:t>Positivenquote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914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1" y="189360"/>
            <a:ext cx="8723187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8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" y="117352"/>
            <a:ext cx="8979385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Intensivbelegungen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9976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9360"/>
            <a:ext cx="8672390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4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3600400"/>
          </a:xfrm>
        </p:spPr>
        <p:txBody>
          <a:bodyPr>
            <a:normAutofit/>
          </a:bodyPr>
          <a:lstStyle/>
          <a:p>
            <a:r>
              <a:rPr lang="de-DE" sz="6000" b="1" dirty="0" smtClean="0"/>
              <a:t>Todesfälle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4895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4" y="117352"/>
            <a:ext cx="8628526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2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Bildschirmpräsentation (4:3)</PresentationFormat>
  <Paragraphs>41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Larissa</vt:lpstr>
      <vt:lpstr>Corona-Update 21.06.2021 PW</vt:lpstr>
      <vt:lpstr>aktuelle Entwicklung - neue Fälle (gut) - Intensivbelegung (gut) -Todesfälle (gut) - Impfungen (gut)  Fokus: Virusvarianten (Variants of Concern)</vt:lpstr>
      <vt:lpstr>neue Fälle pro Tag  Positivenquote</vt:lpstr>
      <vt:lpstr>PowerPoint-Präsentation</vt:lpstr>
      <vt:lpstr>PowerPoint-Präsentation</vt:lpstr>
      <vt:lpstr>Intensivbelegungen</vt:lpstr>
      <vt:lpstr>PowerPoint-Präsentation</vt:lpstr>
      <vt:lpstr>Todesfälle</vt:lpstr>
      <vt:lpstr>PowerPoint-Präsentation</vt:lpstr>
      <vt:lpstr>Impfungen</vt:lpstr>
      <vt:lpstr>PowerPoint-Präsentation</vt:lpstr>
      <vt:lpstr>Virusvarianten</vt:lpstr>
      <vt:lpstr>PowerPoint-Präsentation</vt:lpstr>
      <vt:lpstr>PowerPoint-Präsentation</vt:lpstr>
      <vt:lpstr>PowerPoint-Präsentation</vt:lpstr>
      <vt:lpstr>PowerPoint-Präsentation</vt:lpstr>
      <vt:lpstr>Fazit:  - Delta wird bis Herbst 2021 wahrscheinlich Hauptvariante - Delta führt jetzt nicht zu einer 4. Welle  Betrachtung 1: Prozentual - Delta nimmt zu  Betrachtung 2: absolute Zahlen  - Delta nimmt ab</vt:lpstr>
      <vt:lpstr>Datenquellen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p.waitz@gmx.de</dc:creator>
  <cp:lastModifiedBy>p.waitz@gmx.de</cp:lastModifiedBy>
  <cp:revision>162</cp:revision>
  <dcterms:created xsi:type="dcterms:W3CDTF">2021-02-21T15:04:31Z</dcterms:created>
  <dcterms:modified xsi:type="dcterms:W3CDTF">2021-06-21T01:43:32Z</dcterms:modified>
</cp:coreProperties>
</file>