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89" r:id="rId3"/>
    <p:sldId id="283" r:id="rId4"/>
    <p:sldId id="287" r:id="rId5"/>
    <p:sldId id="337" r:id="rId6"/>
    <p:sldId id="294" r:id="rId7"/>
    <p:sldId id="267" r:id="rId8"/>
    <p:sldId id="338" r:id="rId9"/>
    <p:sldId id="276" r:id="rId10"/>
    <p:sldId id="336" r:id="rId11"/>
    <p:sldId id="332" r:id="rId12"/>
    <p:sldId id="342" r:id="rId13"/>
    <p:sldId id="340" r:id="rId14"/>
    <p:sldId id="316" r:id="rId15"/>
    <p:sldId id="320" r:id="rId16"/>
    <p:sldId id="341" r:id="rId17"/>
    <p:sldId id="343" r:id="rId18"/>
    <p:sldId id="321" r:id="rId19"/>
    <p:sldId id="363" r:id="rId20"/>
    <p:sldId id="344" r:id="rId21"/>
    <p:sldId id="347" r:id="rId22"/>
    <p:sldId id="345" r:id="rId23"/>
    <p:sldId id="346" r:id="rId24"/>
    <p:sldId id="348" r:id="rId25"/>
    <p:sldId id="269" r:id="rId26"/>
    <p:sldId id="358" r:id="rId27"/>
    <p:sldId id="359" r:id="rId28"/>
    <p:sldId id="360" r:id="rId29"/>
    <p:sldId id="361" r:id="rId30"/>
    <p:sldId id="362" r:id="rId3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E5475DA-FE9E-45A1-9A6B-EE7992965AD5}" type="datetimeFigureOut">
              <a:rPr lang="de-DE" smtClean="0"/>
              <a:t>06.07.2021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12086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5475DA-FE9E-45A1-9A6B-EE7992965AD5}" type="datetimeFigureOut">
              <a:rPr lang="de-DE" smtClean="0"/>
              <a:t>06.07.2021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72638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5475DA-FE9E-45A1-9A6B-EE7992965AD5}" type="datetimeFigureOut">
              <a:rPr lang="de-DE" smtClean="0"/>
              <a:t>06.07.2021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40200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5475DA-FE9E-45A1-9A6B-EE7992965AD5}" type="datetimeFigureOut">
              <a:rPr lang="de-DE" smtClean="0"/>
              <a:t>06.07.2021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93956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9E5475DA-FE9E-45A1-9A6B-EE7992965AD5}" type="datetimeFigureOut">
              <a:rPr lang="de-DE" smtClean="0"/>
              <a:t>06.07.2021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56560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E5475DA-FE9E-45A1-9A6B-EE7992965AD5}" type="datetimeFigureOut">
              <a:rPr lang="de-DE" smtClean="0"/>
              <a:t>06.07.2021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44956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E5475DA-FE9E-45A1-9A6B-EE7992965AD5}" type="datetimeFigureOut">
              <a:rPr lang="de-DE" smtClean="0"/>
              <a:t>06.07.2021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333973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E5475DA-FE9E-45A1-9A6B-EE7992965AD5}" type="datetimeFigureOut">
              <a:rPr lang="de-DE" smtClean="0"/>
              <a:t>06.07.2021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03338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E5475DA-FE9E-45A1-9A6B-EE7992965AD5}" type="datetimeFigureOut">
              <a:rPr lang="de-DE" smtClean="0"/>
              <a:t>06.07.2021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148966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5475DA-FE9E-45A1-9A6B-EE7992965AD5}" type="datetimeFigureOut">
              <a:rPr lang="de-DE" smtClean="0"/>
              <a:t>06.07.2021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208374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5475DA-FE9E-45A1-9A6B-EE7992965AD5}" type="datetimeFigureOut">
              <a:rPr lang="de-DE" smtClean="0"/>
              <a:t>06.07.2021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5AC4169-AFE1-4A4F-9452-C1CD7D8CECE9}" type="slidenum">
              <a:rPr lang="de-DE" smtClean="0"/>
              <a:t>‹Nr.›</a:t>
            </a:fld>
            <a:endParaRPr lang="de-DE"/>
          </a:p>
        </p:txBody>
      </p:sp>
    </p:spTree>
    <p:extLst>
      <p:ext uri="{BB962C8B-B14F-4D97-AF65-F5344CB8AC3E}">
        <p14:creationId xmlns:p14="http://schemas.microsoft.com/office/powerpoint/2010/main" val="41815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475DA-FE9E-45A1-9A6B-EE7992965AD5}" type="datetimeFigureOut">
              <a:rPr lang="de-DE" smtClean="0"/>
              <a:t>06.07.2021</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C4169-AFE1-4A4F-9452-C1CD7D8CECE9}" type="slidenum">
              <a:rPr lang="de-DE" smtClean="0"/>
              <a:t>‹Nr.›</a:t>
            </a:fld>
            <a:endParaRPr lang="de-DE"/>
          </a:p>
        </p:txBody>
      </p:sp>
    </p:spTree>
    <p:extLst>
      <p:ext uri="{BB962C8B-B14F-4D97-AF65-F5344CB8AC3E}">
        <p14:creationId xmlns:p14="http://schemas.microsoft.com/office/powerpoint/2010/main" val="2934618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rki.de/SharedDocs/FAQ/COVID-Impfen/gesamt.html" TargetMode="External"/><Relationship Id="rId3" Type="http://schemas.openxmlformats.org/officeDocument/2006/relationships/hyperlink" Target="https://www.intensivregister.de/#/aktuelle-lage/zeitreihen" TargetMode="External"/><Relationship Id="rId7" Type="http://schemas.openxmlformats.org/officeDocument/2006/relationships/hyperlink" Target="https://www.rki.de/DE/Content/InfAZ/N/Neuartiges_Coronavirus/Daten/Klinische_Aspekte.html;jsessionid=46F393662CF7867BF41ECCFAE005A9CB.internet091?nn=2386228" TargetMode="External"/><Relationship Id="rId2" Type="http://schemas.openxmlformats.org/officeDocument/2006/relationships/hyperlink" Target="https://www.rki.de/DE/Content/InfAZ/N/Neuartiges_Coronavirus/DESH/Berichte-VOC-tab.html;jsessionid=4051AA8FEFBDB6C91BB5052052DEA005.internet082" TargetMode="External"/><Relationship Id="rId1" Type="http://schemas.openxmlformats.org/officeDocument/2006/relationships/slideLayout" Target="../slideLayouts/slideLayout2.xml"/><Relationship Id="rId6" Type="http://schemas.openxmlformats.org/officeDocument/2006/relationships/hyperlink" Target="https://covid19.who.int/" TargetMode="External"/><Relationship Id="rId5" Type="http://schemas.openxmlformats.org/officeDocument/2006/relationships/hyperlink" Target="https://www.rki.de/DE/Content/InfAZ/N/Neuartiges_Coronavirus/Daten/Impfquotenmonitoring.html" TargetMode="External"/><Relationship Id="rId4" Type="http://schemas.openxmlformats.org/officeDocument/2006/relationships/hyperlink" Target="https://www.rki.de/DE/Content/InfAZ/N/Neuartiges_Coronavirus/Testzahl.html" TargetMode="External"/><Relationship Id="rId9" Type="http://schemas.openxmlformats.org/officeDocument/2006/relationships/hyperlink" Target="https://www.rki.de/DE/Content/InfAZ/N/Neuartiges_Coronavirus/Projekte_RKI/covimo_studie_Ergebnisse.htm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88640"/>
            <a:ext cx="8229600" cy="6336704"/>
          </a:xfrm>
        </p:spPr>
        <p:txBody>
          <a:bodyPr>
            <a:noAutofit/>
          </a:bodyPr>
          <a:lstStyle/>
          <a:p>
            <a:r>
              <a:rPr lang="de-DE" sz="6600" b="1" dirty="0" smtClean="0"/>
              <a:t>Corona-Update</a:t>
            </a:r>
            <a:br>
              <a:rPr lang="de-DE" sz="6600" b="1" dirty="0" smtClean="0"/>
            </a:br>
            <a:r>
              <a:rPr lang="de-DE" i="1" dirty="0" smtClean="0"/>
              <a:t>06.07.2021 </a:t>
            </a:r>
            <a:r>
              <a:rPr lang="de-DE" i="1" dirty="0" smtClean="0"/>
              <a:t>PW</a:t>
            </a:r>
            <a:endParaRPr lang="de-DE" sz="4800" i="1" dirty="0"/>
          </a:p>
        </p:txBody>
      </p:sp>
    </p:spTree>
    <p:extLst>
      <p:ext uri="{BB962C8B-B14F-4D97-AF65-F5344CB8AC3E}">
        <p14:creationId xmlns:p14="http://schemas.microsoft.com/office/powerpoint/2010/main" val="3748683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285" y="153376"/>
            <a:ext cx="8359179" cy="66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848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88640"/>
            <a:ext cx="8229600" cy="6552728"/>
          </a:xfrm>
        </p:spPr>
        <p:txBody>
          <a:bodyPr>
            <a:normAutofit/>
          </a:bodyPr>
          <a:lstStyle/>
          <a:p>
            <a:r>
              <a:rPr lang="de-DE" sz="8000" b="1" dirty="0" smtClean="0"/>
              <a:t>4) </a:t>
            </a:r>
            <a:r>
              <a:rPr lang="de-DE" sz="8000" b="1" dirty="0" smtClean="0"/>
              <a:t>Wie entwickeln sich die Virusvarianten in Deutschland?</a:t>
            </a:r>
            <a:endParaRPr lang="de-DE" sz="4000" dirty="0"/>
          </a:p>
        </p:txBody>
      </p:sp>
    </p:spTree>
    <p:extLst>
      <p:ext uri="{BB962C8B-B14F-4D97-AF65-F5344CB8AC3E}">
        <p14:creationId xmlns:p14="http://schemas.microsoft.com/office/powerpoint/2010/main" val="1935278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923928" y="4056844"/>
            <a:ext cx="1846468" cy="369332"/>
          </a:xfrm>
          <a:prstGeom prst="rect">
            <a:avLst/>
          </a:prstGeom>
          <a:noFill/>
        </p:spPr>
        <p:txBody>
          <a:bodyPr wrap="none" rtlCol="0">
            <a:spAutoFit/>
          </a:bodyPr>
          <a:lstStyle/>
          <a:p>
            <a:r>
              <a:rPr lang="de-DE" dirty="0" smtClean="0">
                <a:solidFill>
                  <a:schemeClr val="bg1"/>
                </a:solidFill>
              </a:rPr>
              <a:t>LK Heilbronn 98,4</a:t>
            </a:r>
            <a:endParaRPr lang="de-DE" dirty="0">
              <a:solidFill>
                <a:schemeClr val="bg1"/>
              </a:solidFill>
            </a:endParaRPr>
          </a:p>
        </p:txBody>
      </p:sp>
      <p:sp>
        <p:nvSpPr>
          <p:cNvPr id="5" name="Textfeld 4"/>
          <p:cNvSpPr txBox="1"/>
          <p:nvPr/>
        </p:nvSpPr>
        <p:spPr>
          <a:xfrm>
            <a:off x="683568" y="4725144"/>
            <a:ext cx="1806264" cy="369332"/>
          </a:xfrm>
          <a:prstGeom prst="rect">
            <a:avLst/>
          </a:prstGeom>
          <a:noFill/>
        </p:spPr>
        <p:txBody>
          <a:bodyPr wrap="none" rtlCol="0">
            <a:spAutoFit/>
          </a:bodyPr>
          <a:lstStyle/>
          <a:p>
            <a:r>
              <a:rPr lang="de-DE" dirty="0" smtClean="0">
                <a:solidFill>
                  <a:schemeClr val="bg1"/>
                </a:solidFill>
              </a:rPr>
              <a:t>LK Karlsruhe </a:t>
            </a:r>
            <a:r>
              <a:rPr lang="de-DE" b="1" dirty="0" smtClean="0">
                <a:solidFill>
                  <a:schemeClr val="bg1"/>
                </a:solidFill>
              </a:rPr>
              <a:t>68,7</a:t>
            </a:r>
          </a:p>
        </p:txBody>
      </p:sp>
      <p:sp>
        <p:nvSpPr>
          <p:cNvPr id="6" name="Textfeld 5"/>
          <p:cNvSpPr txBox="1"/>
          <p:nvPr/>
        </p:nvSpPr>
        <p:spPr>
          <a:xfrm>
            <a:off x="1259632" y="3356992"/>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7" name="Textfeld 6"/>
          <p:cNvSpPr txBox="1"/>
          <p:nvPr/>
        </p:nvSpPr>
        <p:spPr>
          <a:xfrm>
            <a:off x="3757472" y="2564904"/>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8" name="Textfeld 7"/>
          <p:cNvSpPr txBox="1"/>
          <p:nvPr/>
        </p:nvSpPr>
        <p:spPr>
          <a:xfrm>
            <a:off x="5936851" y="4005064"/>
            <a:ext cx="1954381" cy="369332"/>
          </a:xfrm>
          <a:prstGeom prst="rect">
            <a:avLst/>
          </a:prstGeom>
          <a:noFill/>
        </p:spPr>
        <p:txBody>
          <a:bodyPr wrap="none" rtlCol="0">
            <a:spAutoFit/>
          </a:bodyPr>
          <a:lstStyle/>
          <a:p>
            <a:r>
              <a:rPr lang="de-DE" dirty="0" smtClean="0">
                <a:solidFill>
                  <a:schemeClr val="bg1"/>
                </a:solidFill>
              </a:rPr>
              <a:t>LK Hohenlohe </a:t>
            </a:r>
            <a:r>
              <a:rPr lang="de-DE" b="1" dirty="0" smtClean="0">
                <a:solidFill>
                  <a:schemeClr val="bg1"/>
                </a:solidFill>
              </a:rPr>
              <a:t>79,9</a:t>
            </a:r>
          </a:p>
        </p:txBody>
      </p:sp>
      <p:sp>
        <p:nvSpPr>
          <p:cNvPr id="9" name="Textfeld 8"/>
          <p:cNvSpPr txBox="1"/>
          <p:nvPr/>
        </p:nvSpPr>
        <p:spPr>
          <a:xfrm>
            <a:off x="6228184" y="5445224"/>
            <a:ext cx="2528897" cy="369332"/>
          </a:xfrm>
          <a:prstGeom prst="rect">
            <a:avLst/>
          </a:prstGeom>
          <a:noFill/>
        </p:spPr>
        <p:txBody>
          <a:bodyPr wrap="none" rtlCol="0">
            <a:spAutoFit/>
          </a:bodyPr>
          <a:lstStyle/>
          <a:p>
            <a:r>
              <a:rPr lang="de-DE" dirty="0" smtClean="0">
                <a:solidFill>
                  <a:schemeClr val="bg1"/>
                </a:solidFill>
              </a:rPr>
              <a:t>LK Schwäbisch Hall </a:t>
            </a:r>
            <a:r>
              <a:rPr lang="de-DE" b="1" dirty="0" smtClean="0">
                <a:solidFill>
                  <a:schemeClr val="bg1"/>
                </a:solidFill>
              </a:rPr>
              <a:t>104,7</a:t>
            </a:r>
          </a:p>
        </p:txBody>
      </p:sp>
      <p:sp>
        <p:nvSpPr>
          <p:cNvPr id="10" name="Textfeld 9"/>
          <p:cNvSpPr txBox="1"/>
          <p:nvPr/>
        </p:nvSpPr>
        <p:spPr>
          <a:xfrm>
            <a:off x="3455630" y="4723094"/>
            <a:ext cx="1796774" cy="369332"/>
          </a:xfrm>
          <a:prstGeom prst="rect">
            <a:avLst/>
          </a:prstGeom>
          <a:noFill/>
        </p:spPr>
        <p:txBody>
          <a:bodyPr wrap="none" rtlCol="0">
            <a:spAutoFit/>
          </a:bodyPr>
          <a:lstStyle/>
          <a:p>
            <a:r>
              <a:rPr lang="de-DE" dirty="0" smtClean="0">
                <a:solidFill>
                  <a:schemeClr val="bg1"/>
                </a:solidFill>
              </a:rPr>
              <a:t>SK Heilbronn </a:t>
            </a:r>
            <a:r>
              <a:rPr lang="de-DE" b="1" dirty="0" smtClean="0">
                <a:solidFill>
                  <a:schemeClr val="bg1"/>
                </a:solidFill>
              </a:rPr>
              <a:t>143</a:t>
            </a:r>
            <a:endParaRPr lang="de-DE" b="1" dirty="0">
              <a:solidFill>
                <a:schemeClr val="bg1"/>
              </a:solidFill>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17352"/>
            <a:ext cx="8371304"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656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fontScale="90000"/>
          </a:bodyPr>
          <a:lstStyle/>
          <a:p>
            <a:r>
              <a:rPr lang="de-DE" sz="6000" b="1" dirty="0" smtClean="0"/>
              <a:t>4) </a:t>
            </a:r>
            <a:r>
              <a:rPr lang="de-DE" sz="6000" b="1" dirty="0" smtClean="0"/>
              <a:t>Delta hat sich gegen die anderen Virusvarianten durchgesetzt und wird Alpha wahrscheinlich in einer Woche ablösen</a:t>
            </a:r>
            <a:endParaRPr lang="de-DE" sz="4800" dirty="0"/>
          </a:p>
        </p:txBody>
      </p:sp>
    </p:spTree>
    <p:extLst>
      <p:ext uri="{BB962C8B-B14F-4D97-AF65-F5344CB8AC3E}">
        <p14:creationId xmlns:p14="http://schemas.microsoft.com/office/powerpoint/2010/main" val="3195577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9360"/>
            <a:ext cx="8727053"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649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923928" y="4056844"/>
            <a:ext cx="1846468" cy="369332"/>
          </a:xfrm>
          <a:prstGeom prst="rect">
            <a:avLst/>
          </a:prstGeom>
          <a:noFill/>
        </p:spPr>
        <p:txBody>
          <a:bodyPr wrap="none" rtlCol="0">
            <a:spAutoFit/>
          </a:bodyPr>
          <a:lstStyle/>
          <a:p>
            <a:r>
              <a:rPr lang="de-DE" dirty="0" smtClean="0">
                <a:solidFill>
                  <a:schemeClr val="bg1"/>
                </a:solidFill>
              </a:rPr>
              <a:t>LK Heilbronn 98,4</a:t>
            </a:r>
            <a:endParaRPr lang="de-DE" dirty="0">
              <a:solidFill>
                <a:schemeClr val="bg1"/>
              </a:solidFill>
            </a:endParaRPr>
          </a:p>
        </p:txBody>
      </p:sp>
      <p:sp>
        <p:nvSpPr>
          <p:cNvPr id="5" name="Textfeld 4"/>
          <p:cNvSpPr txBox="1"/>
          <p:nvPr/>
        </p:nvSpPr>
        <p:spPr>
          <a:xfrm>
            <a:off x="683568" y="4725144"/>
            <a:ext cx="1806264" cy="369332"/>
          </a:xfrm>
          <a:prstGeom prst="rect">
            <a:avLst/>
          </a:prstGeom>
          <a:noFill/>
        </p:spPr>
        <p:txBody>
          <a:bodyPr wrap="none" rtlCol="0">
            <a:spAutoFit/>
          </a:bodyPr>
          <a:lstStyle/>
          <a:p>
            <a:r>
              <a:rPr lang="de-DE" dirty="0" smtClean="0">
                <a:solidFill>
                  <a:schemeClr val="bg1"/>
                </a:solidFill>
              </a:rPr>
              <a:t>LK Karlsruhe </a:t>
            </a:r>
            <a:r>
              <a:rPr lang="de-DE" b="1" dirty="0" smtClean="0">
                <a:solidFill>
                  <a:schemeClr val="bg1"/>
                </a:solidFill>
              </a:rPr>
              <a:t>68,7</a:t>
            </a:r>
          </a:p>
        </p:txBody>
      </p:sp>
      <p:sp>
        <p:nvSpPr>
          <p:cNvPr id="6" name="Textfeld 5"/>
          <p:cNvSpPr txBox="1"/>
          <p:nvPr/>
        </p:nvSpPr>
        <p:spPr>
          <a:xfrm>
            <a:off x="1259632" y="3356992"/>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7" name="Textfeld 6"/>
          <p:cNvSpPr txBox="1"/>
          <p:nvPr/>
        </p:nvSpPr>
        <p:spPr>
          <a:xfrm>
            <a:off x="3757472" y="2564904"/>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8" name="Textfeld 7"/>
          <p:cNvSpPr txBox="1"/>
          <p:nvPr/>
        </p:nvSpPr>
        <p:spPr>
          <a:xfrm>
            <a:off x="5936851" y="4005064"/>
            <a:ext cx="1954381" cy="369332"/>
          </a:xfrm>
          <a:prstGeom prst="rect">
            <a:avLst/>
          </a:prstGeom>
          <a:noFill/>
        </p:spPr>
        <p:txBody>
          <a:bodyPr wrap="none" rtlCol="0">
            <a:spAutoFit/>
          </a:bodyPr>
          <a:lstStyle/>
          <a:p>
            <a:r>
              <a:rPr lang="de-DE" dirty="0" smtClean="0">
                <a:solidFill>
                  <a:schemeClr val="bg1"/>
                </a:solidFill>
              </a:rPr>
              <a:t>LK Hohenlohe </a:t>
            </a:r>
            <a:r>
              <a:rPr lang="de-DE" b="1" dirty="0" smtClean="0">
                <a:solidFill>
                  <a:schemeClr val="bg1"/>
                </a:solidFill>
              </a:rPr>
              <a:t>79,9</a:t>
            </a:r>
          </a:p>
        </p:txBody>
      </p:sp>
      <p:sp>
        <p:nvSpPr>
          <p:cNvPr id="9" name="Textfeld 8"/>
          <p:cNvSpPr txBox="1"/>
          <p:nvPr/>
        </p:nvSpPr>
        <p:spPr>
          <a:xfrm>
            <a:off x="6228184" y="5445224"/>
            <a:ext cx="2528897" cy="369332"/>
          </a:xfrm>
          <a:prstGeom prst="rect">
            <a:avLst/>
          </a:prstGeom>
          <a:noFill/>
        </p:spPr>
        <p:txBody>
          <a:bodyPr wrap="none" rtlCol="0">
            <a:spAutoFit/>
          </a:bodyPr>
          <a:lstStyle/>
          <a:p>
            <a:r>
              <a:rPr lang="de-DE" dirty="0" smtClean="0">
                <a:solidFill>
                  <a:schemeClr val="bg1"/>
                </a:solidFill>
              </a:rPr>
              <a:t>LK Schwäbisch Hall </a:t>
            </a:r>
            <a:r>
              <a:rPr lang="de-DE" b="1" dirty="0" smtClean="0">
                <a:solidFill>
                  <a:schemeClr val="bg1"/>
                </a:solidFill>
              </a:rPr>
              <a:t>104,7</a:t>
            </a:r>
          </a:p>
        </p:txBody>
      </p:sp>
      <p:sp>
        <p:nvSpPr>
          <p:cNvPr id="10" name="Textfeld 9"/>
          <p:cNvSpPr txBox="1"/>
          <p:nvPr/>
        </p:nvSpPr>
        <p:spPr>
          <a:xfrm>
            <a:off x="3455630" y="4723094"/>
            <a:ext cx="1796774" cy="369332"/>
          </a:xfrm>
          <a:prstGeom prst="rect">
            <a:avLst/>
          </a:prstGeom>
          <a:noFill/>
        </p:spPr>
        <p:txBody>
          <a:bodyPr wrap="none" rtlCol="0">
            <a:spAutoFit/>
          </a:bodyPr>
          <a:lstStyle/>
          <a:p>
            <a:r>
              <a:rPr lang="de-DE" dirty="0" smtClean="0">
                <a:solidFill>
                  <a:schemeClr val="bg1"/>
                </a:solidFill>
              </a:rPr>
              <a:t>SK Heilbronn </a:t>
            </a:r>
            <a:r>
              <a:rPr lang="de-DE" b="1" dirty="0" smtClean="0">
                <a:solidFill>
                  <a:schemeClr val="bg1"/>
                </a:solidFill>
              </a:rPr>
              <a:t>143</a:t>
            </a:r>
            <a:endParaRPr lang="de-DE" b="1" dirty="0">
              <a:solidFill>
                <a:schemeClr val="bg1"/>
              </a:solidFill>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8810407"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077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332656"/>
            <a:ext cx="8229600" cy="6264696"/>
          </a:xfrm>
        </p:spPr>
        <p:txBody>
          <a:bodyPr>
            <a:noAutofit/>
          </a:bodyPr>
          <a:lstStyle/>
          <a:p>
            <a:pPr algn="l"/>
            <a:r>
              <a:rPr lang="de-DE" sz="4000" b="1" dirty="0" smtClean="0"/>
              <a:t>4) Delta nimmt </a:t>
            </a:r>
            <a:r>
              <a:rPr lang="de-DE" sz="4000" b="1" dirty="0" smtClean="0"/>
              <a:t>seit KW 16 </a:t>
            </a:r>
            <a:r>
              <a:rPr lang="de-DE" sz="4000" b="1" dirty="0" smtClean="0"/>
              <a:t>zu</a:t>
            </a:r>
            <a:r>
              <a:rPr lang="de-DE" sz="4000" b="1" dirty="0" smtClean="0"/>
              <a:t/>
            </a:r>
            <a:br>
              <a:rPr lang="de-DE" sz="4000" b="1" dirty="0" smtClean="0"/>
            </a:br>
            <a:r>
              <a:rPr lang="de-DE" sz="4000" b="1" dirty="0" smtClean="0"/>
              <a:t>- Seit KW 19 nimmt Alpha </a:t>
            </a:r>
            <a:r>
              <a:rPr lang="de-DE" sz="4000" b="1" dirty="0" smtClean="0"/>
              <a:t>ab</a:t>
            </a:r>
            <a:r>
              <a:rPr lang="de-DE" sz="4000" b="1" dirty="0" smtClean="0"/>
              <a:t/>
            </a:r>
            <a:br>
              <a:rPr lang="de-DE" sz="4000" b="1" dirty="0" smtClean="0"/>
            </a:br>
            <a:r>
              <a:rPr lang="de-DE" sz="4000" b="1" dirty="0" smtClean="0"/>
              <a:t>- bisher: Alpha nimmt (noch) stärker ab als Delta zunimmt</a:t>
            </a:r>
            <a:endParaRPr lang="de-DE" sz="3200" dirty="0"/>
          </a:p>
        </p:txBody>
      </p:sp>
    </p:spTree>
    <p:extLst>
      <p:ext uri="{BB962C8B-B14F-4D97-AF65-F5344CB8AC3E}">
        <p14:creationId xmlns:p14="http://schemas.microsoft.com/office/powerpoint/2010/main" val="1752937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fontScale="90000"/>
          </a:bodyPr>
          <a:lstStyle/>
          <a:p>
            <a:r>
              <a:rPr lang="de-DE" sz="6000" b="1" dirty="0" smtClean="0"/>
              <a:t>6) Vergleich GB und GER</a:t>
            </a:r>
            <a:br>
              <a:rPr lang="de-DE" sz="6000" b="1" dirty="0" smtClean="0"/>
            </a:br>
            <a:r>
              <a:rPr lang="de-DE" sz="6000" b="1" dirty="0"/>
              <a:t/>
            </a:r>
            <a:br>
              <a:rPr lang="de-DE" sz="6000" b="1" dirty="0"/>
            </a:br>
            <a:r>
              <a:rPr lang="de-DE" sz="6000" b="1" dirty="0" smtClean="0"/>
              <a:t>Hintergrund: in GB ist Delta seit einigen Wochen die Hauptvariante</a:t>
            </a:r>
            <a:endParaRPr lang="de-DE" sz="4800" dirty="0"/>
          </a:p>
        </p:txBody>
      </p:sp>
    </p:spTree>
    <p:extLst>
      <p:ext uri="{BB962C8B-B14F-4D97-AF65-F5344CB8AC3E}">
        <p14:creationId xmlns:p14="http://schemas.microsoft.com/office/powerpoint/2010/main" val="4914640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923928" y="4056844"/>
            <a:ext cx="1846468" cy="369332"/>
          </a:xfrm>
          <a:prstGeom prst="rect">
            <a:avLst/>
          </a:prstGeom>
          <a:noFill/>
        </p:spPr>
        <p:txBody>
          <a:bodyPr wrap="none" rtlCol="0">
            <a:spAutoFit/>
          </a:bodyPr>
          <a:lstStyle/>
          <a:p>
            <a:r>
              <a:rPr lang="de-DE" dirty="0" smtClean="0">
                <a:solidFill>
                  <a:schemeClr val="bg1"/>
                </a:solidFill>
              </a:rPr>
              <a:t>LK Heilbronn 98,4</a:t>
            </a:r>
            <a:endParaRPr lang="de-DE" dirty="0">
              <a:solidFill>
                <a:schemeClr val="bg1"/>
              </a:solidFill>
            </a:endParaRPr>
          </a:p>
        </p:txBody>
      </p:sp>
      <p:sp>
        <p:nvSpPr>
          <p:cNvPr id="5" name="Textfeld 4"/>
          <p:cNvSpPr txBox="1"/>
          <p:nvPr/>
        </p:nvSpPr>
        <p:spPr>
          <a:xfrm>
            <a:off x="683568" y="4725144"/>
            <a:ext cx="1806264" cy="369332"/>
          </a:xfrm>
          <a:prstGeom prst="rect">
            <a:avLst/>
          </a:prstGeom>
          <a:noFill/>
        </p:spPr>
        <p:txBody>
          <a:bodyPr wrap="none" rtlCol="0">
            <a:spAutoFit/>
          </a:bodyPr>
          <a:lstStyle/>
          <a:p>
            <a:r>
              <a:rPr lang="de-DE" dirty="0" smtClean="0">
                <a:solidFill>
                  <a:schemeClr val="bg1"/>
                </a:solidFill>
              </a:rPr>
              <a:t>LK Karlsruhe </a:t>
            </a:r>
            <a:r>
              <a:rPr lang="de-DE" b="1" dirty="0" smtClean="0">
                <a:solidFill>
                  <a:schemeClr val="bg1"/>
                </a:solidFill>
              </a:rPr>
              <a:t>68,7</a:t>
            </a:r>
          </a:p>
        </p:txBody>
      </p:sp>
      <p:sp>
        <p:nvSpPr>
          <p:cNvPr id="6" name="Textfeld 5"/>
          <p:cNvSpPr txBox="1"/>
          <p:nvPr/>
        </p:nvSpPr>
        <p:spPr>
          <a:xfrm>
            <a:off x="1259632" y="3356992"/>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7" name="Textfeld 6"/>
          <p:cNvSpPr txBox="1"/>
          <p:nvPr/>
        </p:nvSpPr>
        <p:spPr>
          <a:xfrm>
            <a:off x="3757472" y="2564904"/>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8" name="Textfeld 7"/>
          <p:cNvSpPr txBox="1"/>
          <p:nvPr/>
        </p:nvSpPr>
        <p:spPr>
          <a:xfrm>
            <a:off x="5936851" y="4005064"/>
            <a:ext cx="1954381" cy="369332"/>
          </a:xfrm>
          <a:prstGeom prst="rect">
            <a:avLst/>
          </a:prstGeom>
          <a:noFill/>
        </p:spPr>
        <p:txBody>
          <a:bodyPr wrap="none" rtlCol="0">
            <a:spAutoFit/>
          </a:bodyPr>
          <a:lstStyle/>
          <a:p>
            <a:r>
              <a:rPr lang="de-DE" dirty="0" smtClean="0">
                <a:solidFill>
                  <a:schemeClr val="bg1"/>
                </a:solidFill>
              </a:rPr>
              <a:t>LK Hohenlohe </a:t>
            </a:r>
            <a:r>
              <a:rPr lang="de-DE" b="1" dirty="0" smtClean="0">
                <a:solidFill>
                  <a:schemeClr val="bg1"/>
                </a:solidFill>
              </a:rPr>
              <a:t>79,9</a:t>
            </a:r>
          </a:p>
        </p:txBody>
      </p:sp>
      <p:sp>
        <p:nvSpPr>
          <p:cNvPr id="9" name="Textfeld 8"/>
          <p:cNvSpPr txBox="1"/>
          <p:nvPr/>
        </p:nvSpPr>
        <p:spPr>
          <a:xfrm>
            <a:off x="6228184" y="5445224"/>
            <a:ext cx="2528897" cy="369332"/>
          </a:xfrm>
          <a:prstGeom prst="rect">
            <a:avLst/>
          </a:prstGeom>
          <a:noFill/>
        </p:spPr>
        <p:txBody>
          <a:bodyPr wrap="none" rtlCol="0">
            <a:spAutoFit/>
          </a:bodyPr>
          <a:lstStyle/>
          <a:p>
            <a:r>
              <a:rPr lang="de-DE" dirty="0" smtClean="0">
                <a:solidFill>
                  <a:schemeClr val="bg1"/>
                </a:solidFill>
              </a:rPr>
              <a:t>LK Schwäbisch Hall </a:t>
            </a:r>
            <a:r>
              <a:rPr lang="de-DE" b="1" dirty="0" smtClean="0">
                <a:solidFill>
                  <a:schemeClr val="bg1"/>
                </a:solidFill>
              </a:rPr>
              <a:t>104,7</a:t>
            </a:r>
          </a:p>
        </p:txBody>
      </p:sp>
      <p:sp>
        <p:nvSpPr>
          <p:cNvPr id="10" name="Textfeld 9"/>
          <p:cNvSpPr txBox="1"/>
          <p:nvPr/>
        </p:nvSpPr>
        <p:spPr>
          <a:xfrm>
            <a:off x="3455630" y="4723094"/>
            <a:ext cx="1796774" cy="369332"/>
          </a:xfrm>
          <a:prstGeom prst="rect">
            <a:avLst/>
          </a:prstGeom>
          <a:noFill/>
        </p:spPr>
        <p:txBody>
          <a:bodyPr wrap="none" rtlCol="0">
            <a:spAutoFit/>
          </a:bodyPr>
          <a:lstStyle/>
          <a:p>
            <a:r>
              <a:rPr lang="de-DE" dirty="0" smtClean="0">
                <a:solidFill>
                  <a:schemeClr val="bg1"/>
                </a:solidFill>
              </a:rPr>
              <a:t>SK Heilbronn </a:t>
            </a:r>
            <a:r>
              <a:rPr lang="de-DE" b="1" dirty="0" smtClean="0">
                <a:solidFill>
                  <a:schemeClr val="bg1"/>
                </a:solidFill>
              </a:rPr>
              <a:t>143</a:t>
            </a:r>
            <a:endParaRPr lang="de-DE" b="1" dirty="0">
              <a:solidFill>
                <a:schemeClr val="bg1"/>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35" y="333336"/>
            <a:ext cx="8863553" cy="61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077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923928" y="4056844"/>
            <a:ext cx="1846468" cy="369332"/>
          </a:xfrm>
          <a:prstGeom prst="rect">
            <a:avLst/>
          </a:prstGeom>
          <a:noFill/>
        </p:spPr>
        <p:txBody>
          <a:bodyPr wrap="none" rtlCol="0">
            <a:spAutoFit/>
          </a:bodyPr>
          <a:lstStyle/>
          <a:p>
            <a:r>
              <a:rPr lang="de-DE" dirty="0" smtClean="0">
                <a:solidFill>
                  <a:schemeClr val="bg1"/>
                </a:solidFill>
              </a:rPr>
              <a:t>LK Heilbronn 98,4</a:t>
            </a:r>
            <a:endParaRPr lang="de-DE" dirty="0">
              <a:solidFill>
                <a:schemeClr val="bg1"/>
              </a:solidFill>
            </a:endParaRPr>
          </a:p>
        </p:txBody>
      </p:sp>
      <p:sp>
        <p:nvSpPr>
          <p:cNvPr id="5" name="Textfeld 4"/>
          <p:cNvSpPr txBox="1"/>
          <p:nvPr/>
        </p:nvSpPr>
        <p:spPr>
          <a:xfrm>
            <a:off x="683568" y="4725144"/>
            <a:ext cx="1806264" cy="369332"/>
          </a:xfrm>
          <a:prstGeom prst="rect">
            <a:avLst/>
          </a:prstGeom>
          <a:noFill/>
        </p:spPr>
        <p:txBody>
          <a:bodyPr wrap="none" rtlCol="0">
            <a:spAutoFit/>
          </a:bodyPr>
          <a:lstStyle/>
          <a:p>
            <a:r>
              <a:rPr lang="de-DE" dirty="0" smtClean="0">
                <a:solidFill>
                  <a:schemeClr val="bg1"/>
                </a:solidFill>
              </a:rPr>
              <a:t>LK Karlsruhe </a:t>
            </a:r>
            <a:r>
              <a:rPr lang="de-DE" b="1" dirty="0" smtClean="0">
                <a:solidFill>
                  <a:schemeClr val="bg1"/>
                </a:solidFill>
              </a:rPr>
              <a:t>68,7</a:t>
            </a:r>
          </a:p>
        </p:txBody>
      </p:sp>
      <p:sp>
        <p:nvSpPr>
          <p:cNvPr id="6" name="Textfeld 5"/>
          <p:cNvSpPr txBox="1"/>
          <p:nvPr/>
        </p:nvSpPr>
        <p:spPr>
          <a:xfrm>
            <a:off x="1259632" y="3356992"/>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7" name="Textfeld 6"/>
          <p:cNvSpPr txBox="1"/>
          <p:nvPr/>
        </p:nvSpPr>
        <p:spPr>
          <a:xfrm>
            <a:off x="3757472" y="2564904"/>
            <a:ext cx="2179379" cy="369332"/>
          </a:xfrm>
          <a:prstGeom prst="rect">
            <a:avLst/>
          </a:prstGeom>
          <a:noFill/>
        </p:spPr>
        <p:txBody>
          <a:bodyPr wrap="none" rtlCol="0">
            <a:spAutoFit/>
          </a:bodyPr>
          <a:lstStyle/>
          <a:p>
            <a:r>
              <a:rPr lang="de-DE" dirty="0" smtClean="0">
                <a:solidFill>
                  <a:schemeClr val="bg1"/>
                </a:solidFill>
              </a:rPr>
              <a:t>LK Rhein-Necker </a:t>
            </a:r>
            <a:r>
              <a:rPr lang="de-DE" b="1" dirty="0" smtClean="0">
                <a:solidFill>
                  <a:schemeClr val="bg1"/>
                </a:solidFill>
              </a:rPr>
              <a:t>50,9</a:t>
            </a:r>
          </a:p>
        </p:txBody>
      </p:sp>
      <p:sp>
        <p:nvSpPr>
          <p:cNvPr id="8" name="Textfeld 7"/>
          <p:cNvSpPr txBox="1"/>
          <p:nvPr/>
        </p:nvSpPr>
        <p:spPr>
          <a:xfrm>
            <a:off x="5936851" y="4005064"/>
            <a:ext cx="1954381" cy="369332"/>
          </a:xfrm>
          <a:prstGeom prst="rect">
            <a:avLst/>
          </a:prstGeom>
          <a:noFill/>
        </p:spPr>
        <p:txBody>
          <a:bodyPr wrap="none" rtlCol="0">
            <a:spAutoFit/>
          </a:bodyPr>
          <a:lstStyle/>
          <a:p>
            <a:r>
              <a:rPr lang="de-DE" dirty="0" smtClean="0">
                <a:solidFill>
                  <a:schemeClr val="bg1"/>
                </a:solidFill>
              </a:rPr>
              <a:t>LK Hohenlohe </a:t>
            </a:r>
            <a:r>
              <a:rPr lang="de-DE" b="1" dirty="0" smtClean="0">
                <a:solidFill>
                  <a:schemeClr val="bg1"/>
                </a:solidFill>
              </a:rPr>
              <a:t>79,9</a:t>
            </a:r>
          </a:p>
        </p:txBody>
      </p:sp>
      <p:sp>
        <p:nvSpPr>
          <p:cNvPr id="9" name="Textfeld 8"/>
          <p:cNvSpPr txBox="1"/>
          <p:nvPr/>
        </p:nvSpPr>
        <p:spPr>
          <a:xfrm>
            <a:off x="6228184" y="5445224"/>
            <a:ext cx="2528897" cy="369332"/>
          </a:xfrm>
          <a:prstGeom prst="rect">
            <a:avLst/>
          </a:prstGeom>
          <a:noFill/>
        </p:spPr>
        <p:txBody>
          <a:bodyPr wrap="none" rtlCol="0">
            <a:spAutoFit/>
          </a:bodyPr>
          <a:lstStyle/>
          <a:p>
            <a:r>
              <a:rPr lang="de-DE" dirty="0" smtClean="0">
                <a:solidFill>
                  <a:schemeClr val="bg1"/>
                </a:solidFill>
              </a:rPr>
              <a:t>LK Schwäbisch Hall </a:t>
            </a:r>
            <a:r>
              <a:rPr lang="de-DE" b="1" dirty="0" smtClean="0">
                <a:solidFill>
                  <a:schemeClr val="bg1"/>
                </a:solidFill>
              </a:rPr>
              <a:t>104,7</a:t>
            </a:r>
          </a:p>
        </p:txBody>
      </p:sp>
      <p:sp>
        <p:nvSpPr>
          <p:cNvPr id="10" name="Textfeld 9"/>
          <p:cNvSpPr txBox="1"/>
          <p:nvPr/>
        </p:nvSpPr>
        <p:spPr>
          <a:xfrm>
            <a:off x="3455630" y="4723094"/>
            <a:ext cx="1796774" cy="369332"/>
          </a:xfrm>
          <a:prstGeom prst="rect">
            <a:avLst/>
          </a:prstGeom>
          <a:noFill/>
        </p:spPr>
        <p:txBody>
          <a:bodyPr wrap="none" rtlCol="0">
            <a:spAutoFit/>
          </a:bodyPr>
          <a:lstStyle/>
          <a:p>
            <a:r>
              <a:rPr lang="de-DE" dirty="0" smtClean="0">
                <a:solidFill>
                  <a:schemeClr val="bg1"/>
                </a:solidFill>
              </a:rPr>
              <a:t>SK Heilbronn </a:t>
            </a:r>
            <a:r>
              <a:rPr lang="de-DE" b="1" dirty="0" smtClean="0">
                <a:solidFill>
                  <a:schemeClr val="bg1"/>
                </a:solidFill>
              </a:rPr>
              <a:t>143</a:t>
            </a:r>
            <a:endParaRPr lang="de-DE" b="1"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1368"/>
            <a:ext cx="8242891"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4289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a:bodyPr>
          <a:lstStyle/>
          <a:p>
            <a:r>
              <a:rPr lang="de-DE" sz="6000" b="1" dirty="0" smtClean="0"/>
              <a:t>1) Wie entwickeln sich die neuen Fälle pro Tag in Deutschland? </a:t>
            </a:r>
            <a:endParaRPr lang="de-DE" sz="4800" b="1" dirty="0"/>
          </a:p>
        </p:txBody>
      </p:sp>
    </p:spTree>
    <p:extLst>
      <p:ext uri="{BB962C8B-B14F-4D97-AF65-F5344CB8AC3E}">
        <p14:creationId xmlns:p14="http://schemas.microsoft.com/office/powerpoint/2010/main" val="914912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60648"/>
            <a:ext cx="8229600" cy="6264696"/>
          </a:xfrm>
        </p:spPr>
        <p:txBody>
          <a:bodyPr>
            <a:noAutofit/>
          </a:bodyPr>
          <a:lstStyle/>
          <a:p>
            <a:r>
              <a:rPr lang="de-DE" sz="3600" b="1" dirty="0" smtClean="0"/>
              <a:t>6) Seit Juni hat GB einen Anstieg der Fallzahlen</a:t>
            </a:r>
            <a:br>
              <a:rPr lang="de-DE" sz="3600" b="1" dirty="0" smtClean="0"/>
            </a:br>
            <a:r>
              <a:rPr lang="de-DE" sz="3600" b="1" dirty="0" smtClean="0"/>
              <a:t>Seit Ende Juni beginnen die Todesfallzahlen zu steigen</a:t>
            </a:r>
            <a:br>
              <a:rPr lang="de-DE" sz="3600" b="1" dirty="0" smtClean="0"/>
            </a:br>
            <a:r>
              <a:rPr lang="de-DE" sz="3600" b="1" dirty="0" smtClean="0"/>
              <a:t/>
            </a:r>
            <a:br>
              <a:rPr lang="de-DE" sz="3600" b="1" dirty="0" smtClean="0"/>
            </a:br>
            <a:r>
              <a:rPr lang="de-DE" sz="3600" b="1" dirty="0" smtClean="0"/>
              <a:t>GB ist GER einige Wochen in der Entwicklung der Delta Variante voraus. Wahrscheinlich wird die Entwicklung in GER der Entwicklung in GB in den nächsten Wochen folgen.</a:t>
            </a:r>
            <a:endParaRPr lang="de-DE" sz="2800" dirty="0"/>
          </a:p>
        </p:txBody>
      </p:sp>
    </p:spTree>
    <p:extLst>
      <p:ext uri="{BB962C8B-B14F-4D97-AF65-F5344CB8AC3E}">
        <p14:creationId xmlns:p14="http://schemas.microsoft.com/office/powerpoint/2010/main" val="23110983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Autofit/>
          </a:bodyPr>
          <a:lstStyle/>
          <a:p>
            <a:r>
              <a:rPr lang="de-DE" sz="3600" b="1" dirty="0" smtClean="0"/>
              <a:t>7) Wie entwickelt sich die Pandemie Weltweit?</a:t>
            </a:r>
            <a:endParaRPr lang="de-DE" sz="2800" dirty="0"/>
          </a:p>
        </p:txBody>
      </p:sp>
    </p:spTree>
    <p:extLst>
      <p:ext uri="{BB962C8B-B14F-4D97-AF65-F5344CB8AC3E}">
        <p14:creationId xmlns:p14="http://schemas.microsoft.com/office/powerpoint/2010/main" val="193008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28" y="333336"/>
            <a:ext cx="9069276" cy="61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2337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62" y="333336"/>
            <a:ext cx="8986234" cy="61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982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Autofit/>
          </a:bodyPr>
          <a:lstStyle/>
          <a:p>
            <a:r>
              <a:rPr lang="de-DE" sz="3600" b="1" dirty="0" smtClean="0"/>
              <a:t>7) - Die Neuinfektionen (ca. 400.000 pro Tag) und Todesfallzahlen (ca. 8.000 pro Tag) sind weltweit auf hohem Niveau</a:t>
            </a:r>
            <a:br>
              <a:rPr lang="de-DE" sz="3600" b="1" dirty="0" smtClean="0"/>
            </a:br>
            <a:r>
              <a:rPr lang="de-DE" sz="3600" b="1" dirty="0" smtClean="0"/>
              <a:t>- Die Bereiche Europa, Amerika und Afrika stehen durch die Delta-Variante vor einem weiteren – wahrscheinlich starken Anstieg in den nächsten Monaten.</a:t>
            </a:r>
            <a:endParaRPr lang="de-DE" sz="2800" dirty="0"/>
          </a:p>
        </p:txBody>
      </p:sp>
    </p:spTree>
    <p:extLst>
      <p:ext uri="{BB962C8B-B14F-4D97-AF65-F5344CB8AC3E}">
        <p14:creationId xmlns:p14="http://schemas.microsoft.com/office/powerpoint/2010/main" val="1157518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smtClean="0"/>
              <a:t>Datenquellen</a:t>
            </a:r>
            <a:endParaRPr lang="de-DE" b="1" dirty="0"/>
          </a:p>
        </p:txBody>
      </p:sp>
      <p:sp>
        <p:nvSpPr>
          <p:cNvPr id="3" name="Inhaltsplatzhalter 2"/>
          <p:cNvSpPr>
            <a:spLocks noGrp="1"/>
          </p:cNvSpPr>
          <p:nvPr>
            <p:ph idx="1"/>
          </p:nvPr>
        </p:nvSpPr>
        <p:spPr/>
        <p:txBody>
          <a:bodyPr>
            <a:normAutofit/>
          </a:bodyPr>
          <a:lstStyle/>
          <a:p>
            <a:r>
              <a:rPr lang="en-US" sz="2800" dirty="0" smtClean="0">
                <a:hlinkClick r:id="rId2"/>
              </a:rPr>
              <a:t>RKI - Variants of Concern </a:t>
            </a:r>
            <a:endParaRPr lang="en-US" sz="2800" dirty="0" smtClean="0"/>
          </a:p>
          <a:p>
            <a:r>
              <a:rPr lang="en-US" sz="2800" dirty="0" smtClean="0">
                <a:hlinkClick r:id="rId3"/>
              </a:rPr>
              <a:t>DIVI - </a:t>
            </a:r>
            <a:r>
              <a:rPr lang="en-US" sz="2800" dirty="0" err="1" smtClean="0">
                <a:hlinkClick r:id="rId3"/>
              </a:rPr>
              <a:t>Intensivstationen</a:t>
            </a:r>
            <a:endParaRPr lang="en-US" sz="2800" dirty="0" smtClean="0"/>
          </a:p>
          <a:p>
            <a:r>
              <a:rPr lang="de-DE" sz="2800" dirty="0" smtClean="0">
                <a:hlinkClick r:id="rId4"/>
              </a:rPr>
              <a:t>RKI - Daten zu den Tests</a:t>
            </a:r>
            <a:endParaRPr lang="en-US" sz="2800" dirty="0" smtClean="0"/>
          </a:p>
          <a:p>
            <a:r>
              <a:rPr lang="de-DE" sz="2800" dirty="0" smtClean="0">
                <a:hlinkClick r:id="rId5"/>
              </a:rPr>
              <a:t>RKI - Daten zu den Impfungen</a:t>
            </a:r>
            <a:endParaRPr lang="en-US" sz="2800" dirty="0" smtClean="0"/>
          </a:p>
          <a:p>
            <a:r>
              <a:rPr lang="en-US" sz="2800" dirty="0" smtClean="0">
                <a:hlinkClick r:id="rId6"/>
              </a:rPr>
              <a:t>WHO – </a:t>
            </a:r>
            <a:r>
              <a:rPr lang="en-US" sz="2800" dirty="0" err="1" smtClean="0">
                <a:hlinkClick r:id="rId6"/>
              </a:rPr>
              <a:t>Fallzahlen</a:t>
            </a:r>
            <a:endParaRPr lang="en-US" sz="2800" dirty="0" smtClean="0"/>
          </a:p>
          <a:p>
            <a:r>
              <a:rPr lang="en-US" sz="2800" dirty="0" err="1" smtClean="0">
                <a:hlinkClick r:id="rId7"/>
              </a:rPr>
              <a:t>Klinische_Aspekte</a:t>
            </a:r>
            <a:endParaRPr lang="en-US" sz="2800" dirty="0" smtClean="0"/>
          </a:p>
          <a:p>
            <a:r>
              <a:rPr lang="en-US" sz="2800" dirty="0" smtClean="0">
                <a:hlinkClick r:id="rId8"/>
              </a:rPr>
              <a:t>RKI - FAQ </a:t>
            </a:r>
            <a:r>
              <a:rPr lang="en-US" sz="2800" dirty="0" err="1" smtClean="0">
                <a:hlinkClick r:id="rId8"/>
              </a:rPr>
              <a:t>Impfen</a:t>
            </a:r>
            <a:r>
              <a:rPr lang="en-US" sz="2800" dirty="0" smtClean="0">
                <a:hlinkClick r:id="rId8"/>
              </a:rPr>
              <a:t>: “</a:t>
            </a:r>
            <a:r>
              <a:rPr lang="en-US" sz="2800" dirty="0" err="1" smtClean="0">
                <a:hlinkClick r:id="rId8"/>
              </a:rPr>
              <a:t>wie</a:t>
            </a:r>
            <a:r>
              <a:rPr lang="en-US" sz="2800" dirty="0" smtClean="0">
                <a:hlinkClick r:id="rId8"/>
              </a:rPr>
              <a:t> </a:t>
            </a:r>
            <a:r>
              <a:rPr lang="en-US" sz="2800" dirty="0" err="1" smtClean="0">
                <a:hlinkClick r:id="rId8"/>
              </a:rPr>
              <a:t>lange</a:t>
            </a:r>
            <a:r>
              <a:rPr lang="en-US" sz="2800" dirty="0" smtClean="0">
                <a:hlinkClick r:id="rId8"/>
              </a:rPr>
              <a:t> </a:t>
            </a:r>
            <a:r>
              <a:rPr lang="en-US" sz="2800" dirty="0" err="1" smtClean="0">
                <a:hlinkClick r:id="rId8"/>
              </a:rPr>
              <a:t>hält</a:t>
            </a:r>
            <a:r>
              <a:rPr lang="en-US" sz="2800" dirty="0" smtClean="0">
                <a:hlinkClick r:id="rId8"/>
              </a:rPr>
              <a:t> der </a:t>
            </a:r>
            <a:r>
              <a:rPr lang="en-US" sz="2800" dirty="0" err="1" smtClean="0">
                <a:hlinkClick r:id="rId8"/>
              </a:rPr>
              <a:t>Impfschutz</a:t>
            </a:r>
            <a:r>
              <a:rPr lang="en-US" sz="2800" dirty="0" smtClean="0">
                <a:hlinkClick r:id="rId8"/>
              </a:rPr>
              <a:t>?”</a:t>
            </a:r>
            <a:endParaRPr lang="en-US" sz="2800" dirty="0" smtClean="0"/>
          </a:p>
          <a:p>
            <a:r>
              <a:rPr lang="en-US" sz="2800" dirty="0" smtClean="0">
                <a:hlinkClick r:id="rId9"/>
              </a:rPr>
              <a:t>RKI – COVIMO-</a:t>
            </a:r>
            <a:r>
              <a:rPr lang="en-US" sz="2800" dirty="0" err="1" smtClean="0">
                <a:hlinkClick r:id="rId9"/>
              </a:rPr>
              <a:t>Bericht</a:t>
            </a:r>
            <a:r>
              <a:rPr lang="en-US" sz="2800" dirty="0" smtClean="0">
                <a:hlinkClick r:id="rId9"/>
              </a:rPr>
              <a:t>: </a:t>
            </a:r>
            <a:r>
              <a:rPr lang="en-US" sz="2800" dirty="0" err="1" smtClean="0">
                <a:hlinkClick r:id="rId9"/>
              </a:rPr>
              <a:t>Impfquotenmonitoring</a:t>
            </a:r>
            <a:endParaRPr lang="en-US" sz="2800" dirty="0" smtClean="0"/>
          </a:p>
        </p:txBody>
      </p:sp>
    </p:spTree>
    <p:extLst>
      <p:ext uri="{BB962C8B-B14F-4D97-AF65-F5344CB8AC3E}">
        <p14:creationId xmlns:p14="http://schemas.microsoft.com/office/powerpoint/2010/main" val="3751158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9360"/>
            <a:ext cx="8242891"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555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38" y="82599"/>
            <a:ext cx="8325526"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555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11" y="116632"/>
            <a:ext cx="8215345"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555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11" y="189360"/>
            <a:ext cx="8215345"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555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119" y="189360"/>
            <a:ext cx="8215345"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08791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9360"/>
            <a:ext cx="8242891"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55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11" y="189360"/>
            <a:ext cx="8979385"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1200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fontScale="90000"/>
          </a:bodyPr>
          <a:lstStyle/>
          <a:p>
            <a:r>
              <a:rPr lang="de-DE" sz="6000" b="1" dirty="0" smtClean="0"/>
              <a:t>1) Die </a:t>
            </a:r>
            <a:r>
              <a:rPr lang="de-DE" sz="6000" b="1" dirty="0" smtClean="0"/>
              <a:t>Zahlen sinken </a:t>
            </a:r>
            <a:r>
              <a:rPr lang="de-DE" sz="6000" b="1" dirty="0" smtClean="0"/>
              <a:t>in den letzten Wochen und sind auf einem niedrigen Niveau</a:t>
            </a:r>
            <a:endParaRPr lang="de-DE" sz="4800" b="1" dirty="0"/>
          </a:p>
        </p:txBody>
      </p:sp>
    </p:spTree>
    <p:extLst>
      <p:ext uri="{BB962C8B-B14F-4D97-AF65-F5344CB8AC3E}">
        <p14:creationId xmlns:p14="http://schemas.microsoft.com/office/powerpoint/2010/main" val="768372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a:bodyPr>
          <a:lstStyle/>
          <a:p>
            <a:r>
              <a:rPr lang="de-DE" sz="6000" b="1" dirty="0" smtClean="0"/>
              <a:t>2) Wie ist die Entwicklung auf den Intensivstationen?</a:t>
            </a:r>
            <a:endParaRPr lang="de-DE" sz="4800" b="1" dirty="0"/>
          </a:p>
        </p:txBody>
      </p:sp>
    </p:spTree>
    <p:extLst>
      <p:ext uri="{BB962C8B-B14F-4D97-AF65-F5344CB8AC3E}">
        <p14:creationId xmlns:p14="http://schemas.microsoft.com/office/powerpoint/2010/main" val="3997634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787" y="189360"/>
            <a:ext cx="8585693"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3452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fontScale="90000"/>
          </a:bodyPr>
          <a:lstStyle/>
          <a:p>
            <a:r>
              <a:rPr lang="de-DE" sz="6000" b="1" dirty="0" smtClean="0"/>
              <a:t>2) Die Anzahl der Intensivstationen nimmt ab und ist auf einem niedrigen Niveau (kritische Anzahl ~5.000)</a:t>
            </a:r>
            <a:endParaRPr lang="de-DE" sz="4800" b="1" dirty="0"/>
          </a:p>
        </p:txBody>
      </p:sp>
    </p:spTree>
    <p:extLst>
      <p:ext uri="{BB962C8B-B14F-4D97-AF65-F5344CB8AC3E}">
        <p14:creationId xmlns:p14="http://schemas.microsoft.com/office/powerpoint/2010/main" val="380545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700808"/>
            <a:ext cx="8229600" cy="3600400"/>
          </a:xfrm>
        </p:spPr>
        <p:txBody>
          <a:bodyPr>
            <a:normAutofit/>
          </a:bodyPr>
          <a:lstStyle/>
          <a:p>
            <a:r>
              <a:rPr lang="de-DE" sz="6000" b="1" dirty="0" smtClean="0"/>
              <a:t>3) </a:t>
            </a:r>
            <a:r>
              <a:rPr lang="de-DE" sz="6000" b="1" dirty="0"/>
              <a:t>Wie </a:t>
            </a:r>
            <a:r>
              <a:rPr lang="de-DE" sz="6000" b="1" dirty="0" smtClean="0"/>
              <a:t>ist der Stand der </a:t>
            </a:r>
            <a:r>
              <a:rPr lang="de-DE" sz="6000" b="1" dirty="0"/>
              <a:t>Covid-19 </a:t>
            </a:r>
            <a:r>
              <a:rPr lang="de-DE" sz="6000" b="1" dirty="0" smtClean="0"/>
              <a:t>Impfungen in </a:t>
            </a:r>
            <a:r>
              <a:rPr lang="de-DE" sz="6000" b="1" dirty="0"/>
              <a:t>Deutschland? </a:t>
            </a:r>
            <a:endParaRPr lang="de-DE" sz="4800" dirty="0"/>
          </a:p>
        </p:txBody>
      </p:sp>
    </p:spTree>
    <p:extLst>
      <p:ext uri="{BB962C8B-B14F-4D97-AF65-F5344CB8AC3E}">
        <p14:creationId xmlns:p14="http://schemas.microsoft.com/office/powerpoint/2010/main" val="2250817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Words>
  <Application>Microsoft Office PowerPoint</Application>
  <PresentationFormat>Bildschirmpräsentation (4:3)</PresentationFormat>
  <Paragraphs>50</Paragraphs>
  <Slides>30</Slides>
  <Notes>0</Notes>
  <HiddenSlides>0</HiddenSlides>
  <MMClips>0</MMClips>
  <ScaleCrop>false</ScaleCrop>
  <HeadingPairs>
    <vt:vector size="4" baseType="variant">
      <vt:variant>
        <vt:lpstr>Design</vt:lpstr>
      </vt:variant>
      <vt:variant>
        <vt:i4>1</vt:i4>
      </vt:variant>
      <vt:variant>
        <vt:lpstr>Folientitel</vt:lpstr>
      </vt:variant>
      <vt:variant>
        <vt:i4>30</vt:i4>
      </vt:variant>
    </vt:vector>
  </HeadingPairs>
  <TitlesOfParts>
    <vt:vector size="31" baseType="lpstr">
      <vt:lpstr>Larissa</vt:lpstr>
      <vt:lpstr>Corona-Update 06.07.2021 PW</vt:lpstr>
      <vt:lpstr>1) Wie entwickeln sich die neuen Fälle pro Tag in Deutschland? </vt:lpstr>
      <vt:lpstr>PowerPoint-Präsentation</vt:lpstr>
      <vt:lpstr>PowerPoint-Präsentation</vt:lpstr>
      <vt:lpstr>1) Die Zahlen sinken in den letzten Wochen und sind auf einem niedrigen Niveau</vt:lpstr>
      <vt:lpstr>2) Wie ist die Entwicklung auf den Intensivstationen?</vt:lpstr>
      <vt:lpstr>PowerPoint-Präsentation</vt:lpstr>
      <vt:lpstr>2) Die Anzahl der Intensivstationen nimmt ab und ist auf einem niedrigen Niveau (kritische Anzahl ~5.000)</vt:lpstr>
      <vt:lpstr>3) Wie ist der Stand der Covid-19 Impfungen in Deutschland? </vt:lpstr>
      <vt:lpstr>PowerPoint-Präsentation</vt:lpstr>
      <vt:lpstr>4) Wie entwickeln sich die Virusvarianten in Deutschland?</vt:lpstr>
      <vt:lpstr>PowerPoint-Präsentation</vt:lpstr>
      <vt:lpstr>4) Delta hat sich gegen die anderen Virusvarianten durchgesetzt und wird Alpha wahrscheinlich in einer Woche ablösen</vt:lpstr>
      <vt:lpstr>PowerPoint-Präsentation</vt:lpstr>
      <vt:lpstr>PowerPoint-Präsentation</vt:lpstr>
      <vt:lpstr>4) Delta nimmt seit KW 16 zu - Seit KW 19 nimmt Alpha ab - bisher: Alpha nimmt (noch) stärker ab als Delta zunimmt</vt:lpstr>
      <vt:lpstr>6) Vergleich GB und GER  Hintergrund: in GB ist Delta seit einigen Wochen die Hauptvariante</vt:lpstr>
      <vt:lpstr>PowerPoint-Präsentation</vt:lpstr>
      <vt:lpstr>PowerPoint-Präsentation</vt:lpstr>
      <vt:lpstr>6) Seit Juni hat GB einen Anstieg der Fallzahlen Seit Ende Juni beginnen die Todesfallzahlen zu steigen  GB ist GER einige Wochen in der Entwicklung der Delta Variante voraus. Wahrscheinlich wird die Entwicklung in GER der Entwicklung in GB in den nächsten Wochen folgen.</vt:lpstr>
      <vt:lpstr>7) Wie entwickelt sich die Pandemie Weltweit?</vt:lpstr>
      <vt:lpstr>PowerPoint-Präsentation</vt:lpstr>
      <vt:lpstr>PowerPoint-Präsentation</vt:lpstr>
      <vt:lpstr>7) - Die Neuinfektionen (ca. 400.000 pro Tag) und Todesfallzahlen (ca. 8.000 pro Tag) sind weltweit auf hohem Niveau - Die Bereiche Europa, Amerika und Afrika stehen durch die Delta-Variante vor einem weiteren – wahrscheinlich starken Anstieg in den nächsten Monaten.</vt:lpstr>
      <vt:lpstr>Datenquellen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p.waitz@gmx.de</dc:creator>
  <cp:lastModifiedBy>p.waitz@gmx.de</cp:lastModifiedBy>
  <cp:revision>178</cp:revision>
  <dcterms:created xsi:type="dcterms:W3CDTF">2021-02-21T15:04:31Z</dcterms:created>
  <dcterms:modified xsi:type="dcterms:W3CDTF">2021-07-05T23:50:03Z</dcterms:modified>
</cp:coreProperties>
</file>