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5" r:id="rId3"/>
    <p:sldId id="337" r:id="rId4"/>
    <p:sldId id="324" r:id="rId5"/>
    <p:sldId id="291" r:id="rId6"/>
    <p:sldId id="338" r:id="rId7"/>
    <p:sldId id="341" r:id="rId8"/>
    <p:sldId id="345" r:id="rId9"/>
    <p:sldId id="340" r:id="rId10"/>
    <p:sldId id="304" r:id="rId11"/>
    <p:sldId id="347" r:id="rId12"/>
    <p:sldId id="348" r:id="rId13"/>
    <p:sldId id="349" r:id="rId14"/>
    <p:sldId id="31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sz="6600" dirty="0" smtClean="0"/>
              <a:t>warum wir eine andere Situation haben</a:t>
            </a:r>
            <a:r>
              <a:rPr lang="de-DE" sz="6600" b="1" dirty="0" smtClean="0"/>
              <a:t/>
            </a:r>
            <a:br>
              <a:rPr lang="de-DE" sz="6600" b="1" dirty="0" smtClean="0"/>
            </a:br>
            <a:r>
              <a:rPr lang="de-DE" i="1" dirty="0" smtClean="0"/>
              <a:t>23.03.2022 </a:t>
            </a:r>
            <a:r>
              <a:rPr lang="de-DE" i="1" dirty="0" smtClean="0"/>
              <a:t>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8152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hub\Auswertung_Covid_19\output\Impfungen TS kumulie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392462"/>
            <a:ext cx="9000000" cy="60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Neuinfektionen </a:t>
            </a:r>
            <a:r>
              <a:rPr lang="de-DE" b="1" dirty="0" smtClean="0">
                <a:solidFill>
                  <a:srgbClr val="FF0000"/>
                </a:solidFill>
              </a:rPr>
              <a:t>steigen</a:t>
            </a:r>
          </a:p>
          <a:p>
            <a:r>
              <a:rPr lang="de-DE" dirty="0" smtClean="0"/>
              <a:t>Intensivbelegungen </a:t>
            </a:r>
            <a:r>
              <a:rPr lang="de-DE" b="1" dirty="0">
                <a:solidFill>
                  <a:srgbClr val="FFC000"/>
                </a:solidFill>
              </a:rPr>
              <a:t>konstant</a:t>
            </a:r>
            <a:endParaRPr lang="de-DE" b="1" dirty="0" smtClean="0">
              <a:solidFill>
                <a:srgbClr val="FFC000"/>
              </a:solidFill>
            </a:endParaRPr>
          </a:p>
          <a:p>
            <a:r>
              <a:rPr lang="de-DE" dirty="0" smtClean="0"/>
              <a:t>Todesfälle </a:t>
            </a:r>
            <a:r>
              <a:rPr lang="de-DE" b="1" dirty="0" smtClean="0">
                <a:solidFill>
                  <a:srgbClr val="FFC000"/>
                </a:solidFill>
              </a:rPr>
              <a:t>konstant</a:t>
            </a:r>
          </a:p>
          <a:p>
            <a:r>
              <a:rPr lang="de-DE" dirty="0" smtClean="0"/>
              <a:t>Impfungen </a:t>
            </a:r>
            <a:r>
              <a:rPr lang="de-DE" b="1" dirty="0" smtClean="0">
                <a:solidFill>
                  <a:srgbClr val="FFC000"/>
                </a:solidFill>
              </a:rPr>
              <a:t>wenige</a:t>
            </a:r>
          </a:p>
          <a:p>
            <a:r>
              <a:rPr lang="de-DE" dirty="0" smtClean="0"/>
              <a:t>Impfeffektivität </a:t>
            </a:r>
            <a:r>
              <a:rPr lang="de-DE" b="1" dirty="0" smtClean="0">
                <a:solidFill>
                  <a:srgbClr val="FF0000"/>
                </a:solidFill>
              </a:rPr>
              <a:t>sinkt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4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Was </a:t>
            </a:r>
            <a:r>
              <a:rPr lang="de-DE" b="1" dirty="0" err="1" smtClean="0"/>
              <a:t>heisst</a:t>
            </a:r>
            <a:r>
              <a:rPr lang="de-DE" b="1" dirty="0" smtClean="0"/>
              <a:t> das für uns?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fehlender Impfstoff gegen Omikron </a:t>
            </a:r>
            <a:r>
              <a:rPr lang="de-DE" dirty="0" smtClean="0"/>
              <a:t>(frühestens Mai von </a:t>
            </a:r>
            <a:r>
              <a:rPr lang="de-DE" dirty="0" err="1" smtClean="0"/>
              <a:t>BioNTech</a:t>
            </a:r>
            <a:r>
              <a:rPr lang="de-DE" dirty="0" smtClean="0"/>
              <a:t>, </a:t>
            </a:r>
            <a:r>
              <a:rPr lang="de-DE" dirty="0" err="1" smtClean="0"/>
              <a:t>Moderna</a:t>
            </a:r>
            <a:r>
              <a:rPr lang="de-DE" dirty="0" smtClean="0"/>
              <a:t>: August)</a:t>
            </a:r>
          </a:p>
          <a:p>
            <a:r>
              <a:rPr lang="de-DE" b="1" dirty="0" smtClean="0"/>
              <a:t>Impfkampagne fast bei 0</a:t>
            </a:r>
          </a:p>
          <a:p>
            <a:r>
              <a:rPr lang="de-DE" b="1" dirty="0" smtClean="0"/>
              <a:t>Impfeffektivität</a:t>
            </a:r>
            <a:r>
              <a:rPr lang="de-DE" dirty="0" smtClean="0"/>
              <a:t> gegen BA.2 stark gesunken </a:t>
            </a:r>
          </a:p>
          <a:p>
            <a:r>
              <a:rPr lang="de-DE" dirty="0" smtClean="0"/>
              <a:t>Bedeutung von </a:t>
            </a:r>
            <a:r>
              <a:rPr lang="de-DE" b="1" dirty="0" smtClean="0"/>
              <a:t>Genesenen Status </a:t>
            </a:r>
            <a:r>
              <a:rPr lang="de-DE" dirty="0" smtClean="0"/>
              <a:t>zur Immunisierung nimmt zu</a:t>
            </a:r>
          </a:p>
        </p:txBody>
      </p:sp>
    </p:spTree>
    <p:extLst>
      <p:ext uri="{BB962C8B-B14F-4D97-AF65-F5344CB8AC3E}">
        <p14:creationId xmlns:p14="http://schemas.microsoft.com/office/powerpoint/2010/main" val="188836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Was </a:t>
            </a:r>
            <a:r>
              <a:rPr lang="de-DE" b="1" dirty="0" err="1" smtClean="0"/>
              <a:t>heisst</a:t>
            </a:r>
            <a:r>
              <a:rPr lang="de-DE" b="1" dirty="0" smtClean="0"/>
              <a:t> das für uns?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Risiko schwerer Verläufe im Unternehmen ist klein geworden </a:t>
            </a:r>
          </a:p>
          <a:p>
            <a:r>
              <a:rPr lang="de-DE" dirty="0" smtClean="0"/>
              <a:t>Risiko, dass viele Kollegen gleichzeitig ausfallen ist hoch</a:t>
            </a:r>
          </a:p>
          <a:p>
            <a:endParaRPr lang="de-DE" dirty="0"/>
          </a:p>
          <a:p>
            <a:r>
              <a:rPr lang="de-DE" dirty="0" smtClean="0"/>
              <a:t>Maßnahmen anpassen:</a:t>
            </a:r>
          </a:p>
          <a:p>
            <a:pPr lvl="1"/>
            <a:r>
              <a:rPr lang="de-DE" dirty="0" smtClean="0"/>
              <a:t>Abstand, Maske, weniger Treffen</a:t>
            </a:r>
          </a:p>
          <a:p>
            <a:pPr lvl="1"/>
            <a:r>
              <a:rPr lang="de-DE" dirty="0" smtClean="0"/>
              <a:t>mehr Homeoffice, wo es möglich ist</a:t>
            </a:r>
          </a:p>
          <a:p>
            <a:pPr lvl="1"/>
            <a:r>
              <a:rPr lang="de-DE" dirty="0" smtClean="0"/>
              <a:t>Motivation für Omikron Impfung, sobald verfügbar</a:t>
            </a:r>
          </a:p>
        </p:txBody>
      </p:sp>
    </p:spTree>
    <p:extLst>
      <p:ext uri="{BB962C8B-B14F-4D97-AF65-F5344CB8AC3E}">
        <p14:creationId xmlns:p14="http://schemas.microsoft.com/office/powerpoint/2010/main" val="223652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Vielen Dank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8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\Auswertung_Covid_19\output\cases Germany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3538"/>
            <a:ext cx="9000000" cy="63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92280" y="620688"/>
            <a:ext cx="100811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Omikron</a:t>
            </a:r>
            <a:endParaRPr lang="de-DE" sz="28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5459908" y="2924944"/>
            <a:ext cx="18483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Delta</a:t>
            </a:r>
            <a:endParaRPr lang="de-DE" sz="36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3798932" y="2924944"/>
            <a:ext cx="166097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Alpha</a:t>
            </a:r>
            <a:endParaRPr lang="de-DE" sz="36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181944" y="2924944"/>
            <a:ext cx="261016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Sars-CoV-2</a:t>
            </a:r>
            <a:endParaRPr lang="de-DE" sz="36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308304" y="897687"/>
            <a:ext cx="79208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BA.2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0181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ithub\Auswertung_Covid_19\output\plot_2_3_intensiv_covid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08835"/>
            <a:ext cx="9000000" cy="66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704348" y="1063769"/>
            <a:ext cx="9721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Omikron BA.1</a:t>
            </a:r>
            <a:endParaRPr lang="de-DE" sz="2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940152" y="2924944"/>
            <a:ext cx="19442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Delta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4139952" y="2924944"/>
            <a:ext cx="1800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Alpha</a:t>
            </a:r>
            <a:endParaRPr lang="de-DE" sz="36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1181944" y="2924944"/>
            <a:ext cx="29580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Sars-CoV-2</a:t>
            </a:r>
            <a:endParaRPr lang="de-DE" sz="36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7884368" y="1533476"/>
            <a:ext cx="79208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BA.2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3812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Können wir etwas über die Wirksamkeit der Impfungen sagen?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7340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Github\Auswertung_Covid_19\output\Impfungen TS pro T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284193"/>
            <a:ext cx="9000000" cy="6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eschweifte Klammer rechts 1"/>
          <p:cNvSpPr/>
          <p:nvPr/>
        </p:nvSpPr>
        <p:spPr>
          <a:xfrm rot="16200000">
            <a:off x="6337498" y="469824"/>
            <a:ext cx="432048" cy="4608512"/>
          </a:xfrm>
          <a:prstGeom prst="rightBrac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589002" y="1953272"/>
            <a:ext cx="203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8 Monate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6681"/>
            <a:ext cx="9000000" cy="61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eschweifte Klammer rechts 2"/>
          <p:cNvSpPr/>
          <p:nvPr/>
        </p:nvSpPr>
        <p:spPr>
          <a:xfrm rot="5400000">
            <a:off x="7537832" y="1964615"/>
            <a:ext cx="432048" cy="2187249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714251" y="3429000"/>
            <a:ext cx="238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2,5 Monate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-29666" y="6396335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 smtClean="0"/>
              <a:t>RKI Wochenbericht S. 28, 17.03.2022</a:t>
            </a:r>
            <a:endParaRPr lang="de-DE" sz="2400" b="1" i="1" dirty="0"/>
          </a:p>
        </p:txBody>
      </p:sp>
    </p:spTree>
    <p:extLst>
      <p:ext uri="{BB962C8B-B14F-4D97-AF65-F5344CB8AC3E}">
        <p14:creationId xmlns:p14="http://schemas.microsoft.com/office/powerpoint/2010/main" val="23812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Beobachtung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Impfeffektivität fällt seit ca. 2,5 Monaten stark ab (</a:t>
            </a:r>
            <a:r>
              <a:rPr lang="de-DE" b="1" u="sng" dirty="0" smtClean="0"/>
              <a:t>nur</a:t>
            </a:r>
            <a:r>
              <a:rPr lang="de-DE" dirty="0" smtClean="0"/>
              <a:t> bei Erwachsenen)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84230"/>
              </p:ext>
            </p:extLst>
          </p:nvPr>
        </p:nvGraphicFramePr>
        <p:xfrm>
          <a:off x="971600" y="3284984"/>
          <a:ext cx="7344816" cy="253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/>
                <a:gridCol w="1836204"/>
                <a:gridCol w="1836204"/>
                <a:gridCol w="1836204"/>
              </a:tblGrid>
              <a:tr h="1008112">
                <a:tc>
                  <a:txBody>
                    <a:bodyPr/>
                    <a:lstStyle/>
                    <a:p>
                      <a:r>
                        <a:rPr lang="de-DE" dirty="0" smtClean="0"/>
                        <a:t>Impfeffektivität</a:t>
                      </a:r>
                    </a:p>
                    <a:p>
                      <a:r>
                        <a:rPr lang="de-DE" b="0" dirty="0" smtClean="0"/>
                        <a:t>(Hospitalisierung,</a:t>
                      </a:r>
                      <a:r>
                        <a:rPr lang="de-DE" b="0" baseline="0" dirty="0" smtClean="0"/>
                        <a:t> Erwachsene)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Bis</a:t>
                      </a:r>
                      <a:r>
                        <a:rPr lang="de-DE" sz="2800" baseline="0" dirty="0" smtClean="0"/>
                        <a:t> Ende 2021</a:t>
                      </a:r>
                    </a:p>
                    <a:p>
                      <a:r>
                        <a:rPr lang="de-DE" sz="2800" b="0" baseline="0" dirty="0" smtClean="0"/>
                        <a:t>(Delta)</a:t>
                      </a:r>
                      <a:endParaRPr lang="de-DE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Jan 2022</a:t>
                      </a:r>
                    </a:p>
                    <a:p>
                      <a:r>
                        <a:rPr lang="de-DE" sz="2800" b="0" dirty="0" smtClean="0"/>
                        <a:t>BA.1 dominant</a:t>
                      </a:r>
                      <a:endParaRPr lang="de-DE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Jan 2022</a:t>
                      </a:r>
                    </a:p>
                    <a:p>
                      <a:r>
                        <a:rPr lang="de-DE" sz="2800" b="0" dirty="0" smtClean="0"/>
                        <a:t>BA.2</a:t>
                      </a:r>
                    </a:p>
                    <a:p>
                      <a:r>
                        <a:rPr lang="de-DE" sz="2800" b="0" dirty="0" smtClean="0"/>
                        <a:t>dominant</a:t>
                      </a:r>
                    </a:p>
                  </a:txBody>
                  <a:tcPr/>
                </a:tc>
              </a:tr>
              <a:tr h="580482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2x geimpft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80%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60%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30%</a:t>
                      </a:r>
                      <a:endParaRPr lang="de-DE" sz="2800" dirty="0"/>
                    </a:p>
                  </a:txBody>
                  <a:tcPr/>
                </a:tc>
              </a:tr>
              <a:tr h="580482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3x geimpft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95%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85%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55%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7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Folgerung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Würde die Grundimmunität nachlassen, dann würde ein Gap zwischen Grundimmunität und Drittimpfung entstehen</a:t>
            </a:r>
          </a:p>
          <a:p>
            <a:pPr marL="0" indent="0">
              <a:buNone/>
            </a:pPr>
            <a:r>
              <a:rPr lang="de-DE" dirty="0" smtClean="0">
                <a:latin typeface="Wingdings" panose="05000000000000000000" pitchFamily="2" charset="2"/>
              </a:rPr>
              <a:t>		</a:t>
            </a:r>
            <a:r>
              <a:rPr lang="de-DE" sz="8800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</a:p>
          <a:p>
            <a:r>
              <a:rPr lang="de-DE" dirty="0" smtClean="0"/>
              <a:t>Grundimmunität &gt; 8 Monate</a:t>
            </a:r>
            <a:endParaRPr lang="de-DE" dirty="0"/>
          </a:p>
          <a:p>
            <a:pPr marL="0" indent="0">
              <a:buNone/>
            </a:pPr>
            <a:endParaRPr lang="de-DE" sz="8800" dirty="0" smtClean="0">
              <a:solidFill>
                <a:srgbClr val="00B05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9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Beobachtung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Impfeffektivität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Zeitliche Übereinstimmung </a:t>
            </a:r>
          </a:p>
          <a:p>
            <a:pPr lvl="1"/>
            <a:r>
              <a:rPr lang="de-DE" dirty="0" smtClean="0"/>
              <a:t>der Ausbreitung der Variante Omikron BA.2 (seit Jahresanfang 2022)</a:t>
            </a:r>
          </a:p>
          <a:p>
            <a:pPr lvl="1"/>
            <a:r>
              <a:rPr lang="de-DE" dirty="0" smtClean="0"/>
              <a:t>Abnahme Impfeffektivität (seit KW 50 / 2021)</a:t>
            </a:r>
          </a:p>
        </p:txBody>
      </p:sp>
    </p:spTree>
    <p:extLst>
      <p:ext uri="{BB962C8B-B14F-4D97-AF65-F5344CB8AC3E}">
        <p14:creationId xmlns:p14="http://schemas.microsoft.com/office/powerpoint/2010/main" val="35111841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Corona-Update warum wir eine andere Situation haben 23.03.2022 PW</vt:lpstr>
      <vt:lpstr>PowerPoint-Präsentation</vt:lpstr>
      <vt:lpstr>PowerPoint-Präsentation</vt:lpstr>
      <vt:lpstr>Können wir etwas über die Wirksamkeit der Impfungen sagen?</vt:lpstr>
      <vt:lpstr>PowerPoint-Präsentation</vt:lpstr>
      <vt:lpstr>PowerPoint-Präsentation</vt:lpstr>
      <vt:lpstr>Beobachtung</vt:lpstr>
      <vt:lpstr>Folgerung</vt:lpstr>
      <vt:lpstr>Beobachtung</vt:lpstr>
      <vt:lpstr>PowerPoint-Präsentation</vt:lpstr>
      <vt:lpstr>Fazit</vt:lpstr>
      <vt:lpstr>Was heisst das für uns?</vt:lpstr>
      <vt:lpstr>Was heisst das für uns?</vt:lpstr>
      <vt:lpstr>Vielen Dank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241</cp:revision>
  <dcterms:created xsi:type="dcterms:W3CDTF">2021-02-21T15:04:31Z</dcterms:created>
  <dcterms:modified xsi:type="dcterms:W3CDTF">2022-03-23T23:58:31Z</dcterms:modified>
</cp:coreProperties>
</file>