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5" r:id="rId4"/>
    <p:sldMasterId id="2147484201" r:id="rId5"/>
    <p:sldMasterId id="2147484229" r:id="rId6"/>
  </p:sldMasterIdLst>
  <p:notesMasterIdLst>
    <p:notesMasterId r:id="rId33"/>
  </p:notesMasterIdLst>
  <p:handoutMasterIdLst>
    <p:handoutMasterId r:id="rId34"/>
  </p:handout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9" r:id="rId29"/>
    <p:sldId id="278" r:id="rId30"/>
    <p:sldId id="281" r:id="rId31"/>
    <p:sldId id="282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lbach, Chris (Cognizant)" initials="AC(" lastIdx="3" clrIdx="0">
    <p:extLst>
      <p:ext uri="{19B8F6BF-5375-455C-9EA6-DF929625EA0E}">
        <p15:presenceInfo xmlns:p15="http://schemas.microsoft.com/office/powerpoint/2012/main" userId="S-1-5-21-1178368992-402679808-390482200-2418934" providerId="AD"/>
      </p:ext>
    </p:extLst>
  </p:cmAuthor>
  <p:cmAuthor id="2" name="Holsinger, Sophie (Contractor)" initials="HS(" lastIdx="2" clrIdx="1">
    <p:extLst>
      <p:ext uri="{19B8F6BF-5375-455C-9EA6-DF929625EA0E}">
        <p15:presenceInfo xmlns:p15="http://schemas.microsoft.com/office/powerpoint/2012/main" userId="S::745207@cognizant.com::be76981d-d1d7-4226-a9d6-fb7fa2b10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C40"/>
    <a:srgbClr val="D9D9D9"/>
    <a:srgbClr val="000063"/>
    <a:srgbClr val="00075F"/>
    <a:srgbClr val="328DFF"/>
    <a:srgbClr val="00065E"/>
    <a:srgbClr val="050E48"/>
    <a:srgbClr val="221181"/>
    <a:srgbClr val="020B51"/>
    <a:srgbClr val="021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17" autoAdjust="0"/>
    <p:restoredTop sz="93848" autoAdjust="0"/>
  </p:normalViewPr>
  <p:slideViewPr>
    <p:cSldViewPr snapToGrid="0">
      <p:cViewPr varScale="1">
        <p:scale>
          <a:sx n="91" d="100"/>
          <a:sy n="91" d="100"/>
        </p:scale>
        <p:origin x="240" y="56"/>
      </p:cViewPr>
      <p:guideLst/>
    </p:cSldViewPr>
  </p:slideViewPr>
  <p:outlineViewPr>
    <p:cViewPr>
      <p:scale>
        <a:sx n="33" d="100"/>
        <a:sy n="33" d="100"/>
      </p:scale>
      <p:origin x="0" y="-1129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39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commentAuthors" Target="commentAuthor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17D318-953C-4C0A-8E05-083D2CF3660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C5E2B0-49B8-45D2-900D-DBD4BDB6F45C}">
      <dgm:prSet custT="1"/>
      <dgm:spPr/>
      <dgm:t>
        <a:bodyPr/>
        <a:lstStyle/>
        <a:p>
          <a:pPr rtl="0"/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Risk management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68DB89-15EE-4ECB-9555-AEE9AA9AE5A2}" type="parTrans" cxnId="{72E63458-61BC-417A-B660-0058E4C626DC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BBF643-0B39-4D26-96EF-C59BC0A97168}" type="sibTrans" cxnId="{72E63458-61BC-417A-B660-0058E4C626DC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257C31-734C-4CAE-BF4B-8A2A205E30D6}">
      <dgm:prSet custT="1"/>
      <dgm:spPr/>
      <dgm:t>
        <a:bodyPr/>
        <a:lstStyle/>
        <a:p>
          <a:pPr rtl="0"/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Financial analysis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808938-4F83-4CCD-94F5-C602D0327E35}" type="parTrans" cxnId="{71DA7A85-BEE0-4AA6-AD42-11F604E9F935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F970C3-8B43-4C55-8EE0-284FB63923DE}" type="sibTrans" cxnId="{71DA7A85-BEE0-4AA6-AD42-11F604E9F935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579651-D076-4079-92FD-89B517B84814}">
      <dgm:prSet custT="1"/>
      <dgm:spPr/>
      <dgm:t>
        <a:bodyPr/>
        <a:lstStyle/>
        <a:p>
          <a:pPr rtl="0"/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Marketing programs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D75790-C80B-4621-8CB3-25416663991C}" type="parTrans" cxnId="{DAB082BD-AFF7-4713-85FD-030734A7B1F8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13BC69-70A3-435A-BCB4-00A727BBF21F}" type="sibTrans" cxnId="{DAB082BD-AFF7-4713-85FD-030734A7B1F8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788E3E-084F-41AE-A5E5-8C4970009557}">
      <dgm:prSet custT="1"/>
      <dgm:spPr/>
      <dgm:t>
        <a:bodyPr/>
        <a:lstStyle/>
        <a:p>
          <a:pPr rtl="0"/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Profit trends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7DC445-1F23-4522-BBCD-1DF088860D71}" type="parTrans" cxnId="{3945B4E4-798A-4FAC-AB74-AA39DF4F5989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B1CB7C-CD11-45F1-8A8C-90EA387122FC}" type="sibTrans" cxnId="{3945B4E4-798A-4FAC-AB74-AA39DF4F5989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026513-8F31-4EC4-8D1A-ABD845E053B0}">
      <dgm:prSet custT="1"/>
      <dgm:spPr/>
      <dgm:t>
        <a:bodyPr/>
        <a:lstStyle/>
        <a:p>
          <a:pPr rtl="0"/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Procurement analysis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D1B238-EC82-4FE5-8828-A838B9D1E3FE}" type="parTrans" cxnId="{36FBE5AD-9299-417C-876A-34974799AD5F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BF0817-2B88-4B47-9AE3-B3DAC946F3AA}" type="sibTrans" cxnId="{36FBE5AD-9299-417C-876A-34974799AD5F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817DEA-B9E1-403C-805D-5C3A809D7B33}">
      <dgm:prSet custT="1"/>
      <dgm:spPr/>
      <dgm:t>
        <a:bodyPr/>
        <a:lstStyle/>
        <a:p>
          <a:pPr rtl="0"/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Inventory analysis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0BB310-DED7-4BF9-AC64-4B1EF49C22A2}" type="parTrans" cxnId="{0DE1A19F-FE04-422C-971B-3AD2463C5CCF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43F161-2F38-4A99-B6D8-A97918B8E0F2}" type="sibTrans" cxnId="{0DE1A19F-FE04-422C-971B-3AD2463C5CCF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AC9B09-47D8-40A8-A8C5-7AC4AD468361}">
      <dgm:prSet custT="1"/>
      <dgm:spPr/>
      <dgm:t>
        <a:bodyPr/>
        <a:lstStyle/>
        <a:p>
          <a:pPr rtl="0"/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Statistical analysis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76D78D-59EB-4EB8-9A54-21E8669EB1FC}" type="parTrans" cxnId="{55E0191F-FACE-48BD-B8A1-23563C126845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2394F4-541C-485B-9B05-9FC4C1969EAB}" type="sibTrans" cxnId="{55E0191F-FACE-48BD-B8A1-23563C126845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038B7F-F931-4A09-BAB8-37DBAC6802DB}">
      <dgm:prSet custT="1"/>
      <dgm:spPr/>
      <dgm:t>
        <a:bodyPr/>
        <a:lstStyle/>
        <a:p>
          <a:pPr rtl="0"/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Claims analysis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BE7042-5427-4364-9A05-E509D9FF0870}" type="parTrans" cxnId="{E26651DD-49EF-449C-806B-5425E12654ED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539148-E0C2-42D7-9B93-7B8B6F5C7DBC}" type="sibTrans" cxnId="{E26651DD-49EF-449C-806B-5425E12654ED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ABEC8B-2C9A-4CFD-A70E-F5B1038F6C64}">
      <dgm:prSet custT="1"/>
      <dgm:spPr/>
      <dgm:t>
        <a:bodyPr/>
        <a:lstStyle/>
        <a:p>
          <a:pPr rtl="0"/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Manufacturing optimization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AEB4BE-4C65-4878-B27A-F351F8263152}" type="parTrans" cxnId="{01DABEDC-0016-40AC-BC20-511517180450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236740-1BAB-4070-AEB3-F6DD99EC9471}" type="sibTrans" cxnId="{01DABEDC-0016-40AC-BC20-511517180450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A52951-4BD9-4B2F-9514-156C04EB0D01}">
      <dgm:prSet custT="1"/>
      <dgm:spPr/>
      <dgm:t>
        <a:bodyPr/>
        <a:lstStyle/>
        <a:p>
          <a:pPr rtl="0"/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Customer relationship management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EBBF86-F1B1-4B1B-AB42-7D34F41C3D71}" type="parTrans" cxnId="{65299E4E-0DA0-4FF8-9A3E-3E05F69DA10B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C4B5A6-6805-4CC6-8ED0-A1860A955DFA}" type="sibTrans" cxnId="{65299E4E-0DA0-4FF8-9A3E-3E05F69DA10B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5033B1-FDFE-4D4D-913B-CCB9BEF7AC51}" type="pres">
      <dgm:prSet presAssocID="{D417D318-953C-4C0A-8E05-083D2CF3660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374950-9264-44F0-A40C-98163C0C6FF7}" type="pres">
      <dgm:prSet presAssocID="{91C5E2B0-49B8-45D2-900D-DBD4BDB6F45C}" presName="linNode" presStyleCnt="0"/>
      <dgm:spPr/>
    </dgm:pt>
    <dgm:pt modelId="{3E71F97C-3DDF-4FEF-B39D-4F605F418E9E}" type="pres">
      <dgm:prSet presAssocID="{91C5E2B0-49B8-45D2-900D-DBD4BDB6F45C}" presName="parentText" presStyleLbl="node1" presStyleIdx="0" presStyleCnt="10" custScaleX="185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DCC94-69F2-46A7-9668-1D3C609F1E9B}" type="pres">
      <dgm:prSet presAssocID="{B1BBF643-0B39-4D26-96EF-C59BC0A97168}" presName="sp" presStyleCnt="0"/>
      <dgm:spPr/>
    </dgm:pt>
    <dgm:pt modelId="{529EFA8C-8E1B-45EC-B9F0-7D46FBC7566A}" type="pres">
      <dgm:prSet presAssocID="{2D257C31-734C-4CAE-BF4B-8A2A205E30D6}" presName="linNode" presStyleCnt="0"/>
      <dgm:spPr/>
    </dgm:pt>
    <dgm:pt modelId="{EA85CB4C-822B-4387-B8B7-E274EAD369C4}" type="pres">
      <dgm:prSet presAssocID="{2D257C31-734C-4CAE-BF4B-8A2A205E30D6}" presName="parentText" presStyleLbl="node1" presStyleIdx="1" presStyleCnt="10" custScaleX="185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7FA05-2D22-4F16-B2E9-851047ED2F9D}" type="pres">
      <dgm:prSet presAssocID="{34F970C3-8B43-4C55-8EE0-284FB63923DE}" presName="sp" presStyleCnt="0"/>
      <dgm:spPr/>
    </dgm:pt>
    <dgm:pt modelId="{6CBF18E6-2766-4171-A265-C394BB9A7332}" type="pres">
      <dgm:prSet presAssocID="{34579651-D076-4079-92FD-89B517B84814}" presName="linNode" presStyleCnt="0"/>
      <dgm:spPr/>
    </dgm:pt>
    <dgm:pt modelId="{48B47465-48C4-46D1-AA99-5E46001E4E77}" type="pres">
      <dgm:prSet presAssocID="{34579651-D076-4079-92FD-89B517B84814}" presName="parentText" presStyleLbl="node1" presStyleIdx="2" presStyleCnt="10" custScaleX="185185" custScaleY="9027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70DC2-5DE6-4CDA-A019-ABE349FA4BD4}" type="pres">
      <dgm:prSet presAssocID="{7113BC69-70A3-435A-BCB4-00A727BBF21F}" presName="sp" presStyleCnt="0"/>
      <dgm:spPr/>
    </dgm:pt>
    <dgm:pt modelId="{63091EFC-BB0E-43A1-8D5A-463D911D8C24}" type="pres">
      <dgm:prSet presAssocID="{8B788E3E-084F-41AE-A5E5-8C4970009557}" presName="linNode" presStyleCnt="0"/>
      <dgm:spPr/>
    </dgm:pt>
    <dgm:pt modelId="{337AE338-4524-494E-A984-993857363691}" type="pres">
      <dgm:prSet presAssocID="{8B788E3E-084F-41AE-A5E5-8C4970009557}" presName="parentText" presStyleLbl="node1" presStyleIdx="3" presStyleCnt="10" custScaleX="185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EA721-A068-4E0F-ADD0-432BF4074DFC}" type="pres">
      <dgm:prSet presAssocID="{E6B1CB7C-CD11-45F1-8A8C-90EA387122FC}" presName="sp" presStyleCnt="0"/>
      <dgm:spPr/>
    </dgm:pt>
    <dgm:pt modelId="{020E73B3-F3D5-4984-A079-854DE3C83393}" type="pres">
      <dgm:prSet presAssocID="{43026513-8F31-4EC4-8D1A-ABD845E053B0}" presName="linNode" presStyleCnt="0"/>
      <dgm:spPr/>
    </dgm:pt>
    <dgm:pt modelId="{7745C3CC-AAC4-462D-91EB-629081D760AF}" type="pres">
      <dgm:prSet presAssocID="{43026513-8F31-4EC4-8D1A-ABD845E053B0}" presName="parentText" presStyleLbl="node1" presStyleIdx="4" presStyleCnt="10" custScaleX="185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7F59D-344B-4D5C-92CF-74AA3CDBC033}" type="pres">
      <dgm:prSet presAssocID="{EBBF0817-2B88-4B47-9AE3-B3DAC946F3AA}" presName="sp" presStyleCnt="0"/>
      <dgm:spPr/>
    </dgm:pt>
    <dgm:pt modelId="{F6F2157E-3357-4D3C-A184-CFCB7F46F740}" type="pres">
      <dgm:prSet presAssocID="{D3817DEA-B9E1-403C-805D-5C3A809D7B33}" presName="linNode" presStyleCnt="0"/>
      <dgm:spPr/>
    </dgm:pt>
    <dgm:pt modelId="{6E72CE62-78C6-4149-90C0-907A1A8C21EC}" type="pres">
      <dgm:prSet presAssocID="{D3817DEA-B9E1-403C-805D-5C3A809D7B33}" presName="parentText" presStyleLbl="node1" presStyleIdx="5" presStyleCnt="10" custScaleX="185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14B4D-3F97-4F26-8516-9D21E4F3E9C3}" type="pres">
      <dgm:prSet presAssocID="{C143F161-2F38-4A99-B6D8-A97918B8E0F2}" presName="sp" presStyleCnt="0"/>
      <dgm:spPr/>
    </dgm:pt>
    <dgm:pt modelId="{1CA21C15-777D-4E3F-B9AC-C446D884786F}" type="pres">
      <dgm:prSet presAssocID="{A6AC9B09-47D8-40A8-A8C5-7AC4AD468361}" presName="linNode" presStyleCnt="0"/>
      <dgm:spPr/>
    </dgm:pt>
    <dgm:pt modelId="{FF72E103-5C27-47E0-AA51-10ABCA62F223}" type="pres">
      <dgm:prSet presAssocID="{A6AC9B09-47D8-40A8-A8C5-7AC4AD468361}" presName="parentText" presStyleLbl="node1" presStyleIdx="6" presStyleCnt="10" custScaleX="185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F8B96-E00F-482F-9D2E-D653C13E0880}" type="pres">
      <dgm:prSet presAssocID="{C42394F4-541C-485B-9B05-9FC4C1969EAB}" presName="sp" presStyleCnt="0"/>
      <dgm:spPr/>
    </dgm:pt>
    <dgm:pt modelId="{D9AD625C-153E-4266-ACD9-D45003945C77}" type="pres">
      <dgm:prSet presAssocID="{95038B7F-F931-4A09-BAB8-37DBAC6802DB}" presName="linNode" presStyleCnt="0"/>
      <dgm:spPr/>
    </dgm:pt>
    <dgm:pt modelId="{6778B400-A4F3-40B5-BAD8-3B50AD12C11C}" type="pres">
      <dgm:prSet presAssocID="{95038B7F-F931-4A09-BAB8-37DBAC6802DB}" presName="parentText" presStyleLbl="node1" presStyleIdx="7" presStyleCnt="10" custScaleX="185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B9E1A-74E5-4191-AD12-4740B836D611}" type="pres">
      <dgm:prSet presAssocID="{42539148-E0C2-42D7-9B93-7B8B6F5C7DBC}" presName="sp" presStyleCnt="0"/>
      <dgm:spPr/>
    </dgm:pt>
    <dgm:pt modelId="{BB090292-16CC-43AC-8CFD-0AC207626F4A}" type="pres">
      <dgm:prSet presAssocID="{ABABEC8B-2C9A-4CFD-A70E-F5B1038F6C64}" presName="linNode" presStyleCnt="0"/>
      <dgm:spPr/>
    </dgm:pt>
    <dgm:pt modelId="{23E80243-3127-4C1D-9EC0-312DB777DA36}" type="pres">
      <dgm:prSet presAssocID="{ABABEC8B-2C9A-4CFD-A70E-F5B1038F6C64}" presName="parentText" presStyleLbl="node1" presStyleIdx="8" presStyleCnt="10" custScaleX="185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E8558-3DF0-43F1-BA8B-952C7EE4D7C2}" type="pres">
      <dgm:prSet presAssocID="{E9236740-1BAB-4070-AEB3-F6DD99EC9471}" presName="sp" presStyleCnt="0"/>
      <dgm:spPr/>
    </dgm:pt>
    <dgm:pt modelId="{0246A5F8-ACC1-4D45-9DAC-FE902D32B293}" type="pres">
      <dgm:prSet presAssocID="{AEA52951-4BD9-4B2F-9514-156C04EB0D01}" presName="linNode" presStyleCnt="0"/>
      <dgm:spPr/>
    </dgm:pt>
    <dgm:pt modelId="{2AB44678-F4B1-4AA6-8E9F-57AC251D4FB2}" type="pres">
      <dgm:prSet presAssocID="{AEA52951-4BD9-4B2F-9514-156C04EB0D01}" presName="parentText" presStyleLbl="node1" presStyleIdx="9" presStyleCnt="10" custScaleX="185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7B834A-4736-4938-919A-D1EE1AD9D269}" type="presOf" srcId="{43026513-8F31-4EC4-8D1A-ABD845E053B0}" destId="{7745C3CC-AAC4-462D-91EB-629081D760AF}" srcOrd="0" destOrd="0" presId="urn:microsoft.com/office/officeart/2005/8/layout/vList5"/>
    <dgm:cxn modelId="{EBB7FCDD-8CCD-4647-8E1B-5B960DDC9F80}" type="presOf" srcId="{A6AC9B09-47D8-40A8-A8C5-7AC4AD468361}" destId="{FF72E103-5C27-47E0-AA51-10ABCA62F223}" srcOrd="0" destOrd="0" presId="urn:microsoft.com/office/officeart/2005/8/layout/vList5"/>
    <dgm:cxn modelId="{71DA7A85-BEE0-4AA6-AD42-11F604E9F935}" srcId="{D417D318-953C-4C0A-8E05-083D2CF3660A}" destId="{2D257C31-734C-4CAE-BF4B-8A2A205E30D6}" srcOrd="1" destOrd="0" parTransId="{5D808938-4F83-4CCD-94F5-C602D0327E35}" sibTransId="{34F970C3-8B43-4C55-8EE0-284FB63923DE}"/>
    <dgm:cxn modelId="{36163E1B-580F-4B17-9974-E00D64D20972}" type="presOf" srcId="{D3817DEA-B9E1-403C-805D-5C3A809D7B33}" destId="{6E72CE62-78C6-4149-90C0-907A1A8C21EC}" srcOrd="0" destOrd="0" presId="urn:microsoft.com/office/officeart/2005/8/layout/vList5"/>
    <dgm:cxn modelId="{DAB082BD-AFF7-4713-85FD-030734A7B1F8}" srcId="{D417D318-953C-4C0A-8E05-083D2CF3660A}" destId="{34579651-D076-4079-92FD-89B517B84814}" srcOrd="2" destOrd="0" parTransId="{B9D75790-C80B-4621-8CB3-25416663991C}" sibTransId="{7113BC69-70A3-435A-BCB4-00A727BBF21F}"/>
    <dgm:cxn modelId="{10FF3DFD-D358-4A15-BEDC-8E626E0A86E7}" type="presOf" srcId="{AEA52951-4BD9-4B2F-9514-156C04EB0D01}" destId="{2AB44678-F4B1-4AA6-8E9F-57AC251D4FB2}" srcOrd="0" destOrd="0" presId="urn:microsoft.com/office/officeart/2005/8/layout/vList5"/>
    <dgm:cxn modelId="{E26651DD-49EF-449C-806B-5425E12654ED}" srcId="{D417D318-953C-4C0A-8E05-083D2CF3660A}" destId="{95038B7F-F931-4A09-BAB8-37DBAC6802DB}" srcOrd="7" destOrd="0" parTransId="{CDBE7042-5427-4364-9A05-E509D9FF0870}" sibTransId="{42539148-E0C2-42D7-9B93-7B8B6F5C7DBC}"/>
    <dgm:cxn modelId="{3945B4E4-798A-4FAC-AB74-AA39DF4F5989}" srcId="{D417D318-953C-4C0A-8E05-083D2CF3660A}" destId="{8B788E3E-084F-41AE-A5E5-8C4970009557}" srcOrd="3" destOrd="0" parTransId="{BF7DC445-1F23-4522-BBCD-1DF088860D71}" sibTransId="{E6B1CB7C-CD11-45F1-8A8C-90EA387122FC}"/>
    <dgm:cxn modelId="{09BE1800-9D74-44DA-9A71-B030A7D2DCFA}" type="presOf" srcId="{ABABEC8B-2C9A-4CFD-A70E-F5B1038F6C64}" destId="{23E80243-3127-4C1D-9EC0-312DB777DA36}" srcOrd="0" destOrd="0" presId="urn:microsoft.com/office/officeart/2005/8/layout/vList5"/>
    <dgm:cxn modelId="{72E63458-61BC-417A-B660-0058E4C626DC}" srcId="{D417D318-953C-4C0A-8E05-083D2CF3660A}" destId="{91C5E2B0-49B8-45D2-900D-DBD4BDB6F45C}" srcOrd="0" destOrd="0" parTransId="{B168DB89-15EE-4ECB-9555-AEE9AA9AE5A2}" sibTransId="{B1BBF643-0B39-4D26-96EF-C59BC0A97168}"/>
    <dgm:cxn modelId="{65299E4E-0DA0-4FF8-9A3E-3E05F69DA10B}" srcId="{D417D318-953C-4C0A-8E05-083D2CF3660A}" destId="{AEA52951-4BD9-4B2F-9514-156C04EB0D01}" srcOrd="9" destOrd="0" parTransId="{7EEBBF86-F1B1-4B1B-AB42-7D34F41C3D71}" sibTransId="{15C4B5A6-6805-4CC6-8ED0-A1860A955DFA}"/>
    <dgm:cxn modelId="{AE0D30BA-0793-40D5-9AC3-D852A2C284F0}" type="presOf" srcId="{2D257C31-734C-4CAE-BF4B-8A2A205E30D6}" destId="{EA85CB4C-822B-4387-B8B7-E274EAD369C4}" srcOrd="0" destOrd="0" presId="urn:microsoft.com/office/officeart/2005/8/layout/vList5"/>
    <dgm:cxn modelId="{01DABEDC-0016-40AC-BC20-511517180450}" srcId="{D417D318-953C-4C0A-8E05-083D2CF3660A}" destId="{ABABEC8B-2C9A-4CFD-A70E-F5B1038F6C64}" srcOrd="8" destOrd="0" parTransId="{75AEB4BE-4C65-4878-B27A-F351F8263152}" sibTransId="{E9236740-1BAB-4070-AEB3-F6DD99EC9471}"/>
    <dgm:cxn modelId="{A5C6A9B7-9E10-47C3-A878-CBC7E6B4155F}" type="presOf" srcId="{34579651-D076-4079-92FD-89B517B84814}" destId="{48B47465-48C4-46D1-AA99-5E46001E4E77}" srcOrd="0" destOrd="0" presId="urn:microsoft.com/office/officeart/2005/8/layout/vList5"/>
    <dgm:cxn modelId="{0DE1A19F-FE04-422C-971B-3AD2463C5CCF}" srcId="{D417D318-953C-4C0A-8E05-083D2CF3660A}" destId="{D3817DEA-B9E1-403C-805D-5C3A809D7B33}" srcOrd="5" destOrd="0" parTransId="{6C0BB310-DED7-4BF9-AC64-4B1EF49C22A2}" sibTransId="{C143F161-2F38-4A99-B6D8-A97918B8E0F2}"/>
    <dgm:cxn modelId="{E3AEAC6B-C6C8-4B3B-A106-4A89DD8D52F7}" type="presOf" srcId="{95038B7F-F931-4A09-BAB8-37DBAC6802DB}" destId="{6778B400-A4F3-40B5-BAD8-3B50AD12C11C}" srcOrd="0" destOrd="0" presId="urn:microsoft.com/office/officeart/2005/8/layout/vList5"/>
    <dgm:cxn modelId="{DA1135E0-81E4-4144-8FFE-09D1921FDD28}" type="presOf" srcId="{D417D318-953C-4C0A-8E05-083D2CF3660A}" destId="{A35033B1-FDFE-4D4D-913B-CCB9BEF7AC51}" srcOrd="0" destOrd="0" presId="urn:microsoft.com/office/officeart/2005/8/layout/vList5"/>
    <dgm:cxn modelId="{36FBE5AD-9299-417C-876A-34974799AD5F}" srcId="{D417D318-953C-4C0A-8E05-083D2CF3660A}" destId="{43026513-8F31-4EC4-8D1A-ABD845E053B0}" srcOrd="4" destOrd="0" parTransId="{0DD1B238-EC82-4FE5-8828-A838B9D1E3FE}" sibTransId="{EBBF0817-2B88-4B47-9AE3-B3DAC946F3AA}"/>
    <dgm:cxn modelId="{E82BDB89-E38B-4925-AE81-498A6A577B49}" type="presOf" srcId="{91C5E2B0-49B8-45D2-900D-DBD4BDB6F45C}" destId="{3E71F97C-3DDF-4FEF-B39D-4F605F418E9E}" srcOrd="0" destOrd="0" presId="urn:microsoft.com/office/officeart/2005/8/layout/vList5"/>
    <dgm:cxn modelId="{A3B3D9D2-2B5D-4463-AE02-C9F8AFD08927}" type="presOf" srcId="{8B788E3E-084F-41AE-A5E5-8C4970009557}" destId="{337AE338-4524-494E-A984-993857363691}" srcOrd="0" destOrd="0" presId="urn:microsoft.com/office/officeart/2005/8/layout/vList5"/>
    <dgm:cxn modelId="{55E0191F-FACE-48BD-B8A1-23563C126845}" srcId="{D417D318-953C-4C0A-8E05-083D2CF3660A}" destId="{A6AC9B09-47D8-40A8-A8C5-7AC4AD468361}" srcOrd="6" destOrd="0" parTransId="{C076D78D-59EB-4EB8-9A54-21E8669EB1FC}" sibTransId="{C42394F4-541C-485B-9B05-9FC4C1969EAB}"/>
    <dgm:cxn modelId="{48BE240A-D519-48B2-BF4E-913616494FD4}" type="presParOf" srcId="{A35033B1-FDFE-4D4D-913B-CCB9BEF7AC51}" destId="{87374950-9264-44F0-A40C-98163C0C6FF7}" srcOrd="0" destOrd="0" presId="urn:microsoft.com/office/officeart/2005/8/layout/vList5"/>
    <dgm:cxn modelId="{DA98DC6B-D0C6-40BD-9002-8C736C45F6F6}" type="presParOf" srcId="{87374950-9264-44F0-A40C-98163C0C6FF7}" destId="{3E71F97C-3DDF-4FEF-B39D-4F605F418E9E}" srcOrd="0" destOrd="0" presId="urn:microsoft.com/office/officeart/2005/8/layout/vList5"/>
    <dgm:cxn modelId="{39508CDF-FD36-4460-873F-39ECC71642D3}" type="presParOf" srcId="{A35033B1-FDFE-4D4D-913B-CCB9BEF7AC51}" destId="{EFFDCC94-69F2-46A7-9668-1D3C609F1E9B}" srcOrd="1" destOrd="0" presId="urn:microsoft.com/office/officeart/2005/8/layout/vList5"/>
    <dgm:cxn modelId="{411DD2CD-1157-46A2-8276-A193D1D27DCC}" type="presParOf" srcId="{A35033B1-FDFE-4D4D-913B-CCB9BEF7AC51}" destId="{529EFA8C-8E1B-45EC-B9F0-7D46FBC7566A}" srcOrd="2" destOrd="0" presId="urn:microsoft.com/office/officeart/2005/8/layout/vList5"/>
    <dgm:cxn modelId="{E7F3C896-D944-4B02-B947-4911C32D83DD}" type="presParOf" srcId="{529EFA8C-8E1B-45EC-B9F0-7D46FBC7566A}" destId="{EA85CB4C-822B-4387-B8B7-E274EAD369C4}" srcOrd="0" destOrd="0" presId="urn:microsoft.com/office/officeart/2005/8/layout/vList5"/>
    <dgm:cxn modelId="{3F97BE57-E28B-4F25-AE32-BA65090E9B7A}" type="presParOf" srcId="{A35033B1-FDFE-4D4D-913B-CCB9BEF7AC51}" destId="{FC87FA05-2D22-4F16-B2E9-851047ED2F9D}" srcOrd="3" destOrd="0" presId="urn:microsoft.com/office/officeart/2005/8/layout/vList5"/>
    <dgm:cxn modelId="{1DBC7122-8EDB-442B-A04E-E724FA3275F6}" type="presParOf" srcId="{A35033B1-FDFE-4D4D-913B-CCB9BEF7AC51}" destId="{6CBF18E6-2766-4171-A265-C394BB9A7332}" srcOrd="4" destOrd="0" presId="urn:microsoft.com/office/officeart/2005/8/layout/vList5"/>
    <dgm:cxn modelId="{65F32CE0-E464-42DB-A8E8-1B2D8332F8A6}" type="presParOf" srcId="{6CBF18E6-2766-4171-A265-C394BB9A7332}" destId="{48B47465-48C4-46D1-AA99-5E46001E4E77}" srcOrd="0" destOrd="0" presId="urn:microsoft.com/office/officeart/2005/8/layout/vList5"/>
    <dgm:cxn modelId="{80CE300F-07B6-4EFF-B1E9-E6C87495AE12}" type="presParOf" srcId="{A35033B1-FDFE-4D4D-913B-CCB9BEF7AC51}" destId="{05670DC2-5DE6-4CDA-A019-ABE349FA4BD4}" srcOrd="5" destOrd="0" presId="urn:microsoft.com/office/officeart/2005/8/layout/vList5"/>
    <dgm:cxn modelId="{DC400CF7-FD30-4F30-B109-3BFD7FFA007E}" type="presParOf" srcId="{A35033B1-FDFE-4D4D-913B-CCB9BEF7AC51}" destId="{63091EFC-BB0E-43A1-8D5A-463D911D8C24}" srcOrd="6" destOrd="0" presId="urn:microsoft.com/office/officeart/2005/8/layout/vList5"/>
    <dgm:cxn modelId="{5D905605-ACA7-4E95-97EF-65A916F7A034}" type="presParOf" srcId="{63091EFC-BB0E-43A1-8D5A-463D911D8C24}" destId="{337AE338-4524-494E-A984-993857363691}" srcOrd="0" destOrd="0" presId="urn:microsoft.com/office/officeart/2005/8/layout/vList5"/>
    <dgm:cxn modelId="{C43DAFE3-B2B7-4B20-ACDB-C323DDE26D70}" type="presParOf" srcId="{A35033B1-FDFE-4D4D-913B-CCB9BEF7AC51}" destId="{52AEA721-A068-4E0F-ADD0-432BF4074DFC}" srcOrd="7" destOrd="0" presId="urn:microsoft.com/office/officeart/2005/8/layout/vList5"/>
    <dgm:cxn modelId="{E4EF6568-DE5D-4360-A67A-82E8AE957722}" type="presParOf" srcId="{A35033B1-FDFE-4D4D-913B-CCB9BEF7AC51}" destId="{020E73B3-F3D5-4984-A079-854DE3C83393}" srcOrd="8" destOrd="0" presId="urn:microsoft.com/office/officeart/2005/8/layout/vList5"/>
    <dgm:cxn modelId="{874D794D-5CB8-463A-81C0-2F2A2B62A60A}" type="presParOf" srcId="{020E73B3-F3D5-4984-A079-854DE3C83393}" destId="{7745C3CC-AAC4-462D-91EB-629081D760AF}" srcOrd="0" destOrd="0" presId="urn:microsoft.com/office/officeart/2005/8/layout/vList5"/>
    <dgm:cxn modelId="{720595E6-C206-4826-A711-2FCE9FD9288B}" type="presParOf" srcId="{A35033B1-FDFE-4D4D-913B-CCB9BEF7AC51}" destId="{C967F59D-344B-4D5C-92CF-74AA3CDBC033}" srcOrd="9" destOrd="0" presId="urn:microsoft.com/office/officeart/2005/8/layout/vList5"/>
    <dgm:cxn modelId="{63E6C803-7643-4BB6-9291-6AD9D4251206}" type="presParOf" srcId="{A35033B1-FDFE-4D4D-913B-CCB9BEF7AC51}" destId="{F6F2157E-3357-4D3C-A184-CFCB7F46F740}" srcOrd="10" destOrd="0" presId="urn:microsoft.com/office/officeart/2005/8/layout/vList5"/>
    <dgm:cxn modelId="{EE67501A-D883-43CB-8467-EABFB9BF3C72}" type="presParOf" srcId="{F6F2157E-3357-4D3C-A184-CFCB7F46F740}" destId="{6E72CE62-78C6-4149-90C0-907A1A8C21EC}" srcOrd="0" destOrd="0" presId="urn:microsoft.com/office/officeart/2005/8/layout/vList5"/>
    <dgm:cxn modelId="{346AE07E-9B67-4673-996F-45CA89588A6B}" type="presParOf" srcId="{A35033B1-FDFE-4D4D-913B-CCB9BEF7AC51}" destId="{BA714B4D-3F97-4F26-8516-9D21E4F3E9C3}" srcOrd="11" destOrd="0" presId="urn:microsoft.com/office/officeart/2005/8/layout/vList5"/>
    <dgm:cxn modelId="{C5B3123D-9FE6-46EE-A728-B705171717E9}" type="presParOf" srcId="{A35033B1-FDFE-4D4D-913B-CCB9BEF7AC51}" destId="{1CA21C15-777D-4E3F-B9AC-C446D884786F}" srcOrd="12" destOrd="0" presId="urn:microsoft.com/office/officeart/2005/8/layout/vList5"/>
    <dgm:cxn modelId="{0271855A-4E67-4E2D-B5C2-22F1157DC07B}" type="presParOf" srcId="{1CA21C15-777D-4E3F-B9AC-C446D884786F}" destId="{FF72E103-5C27-47E0-AA51-10ABCA62F223}" srcOrd="0" destOrd="0" presId="urn:microsoft.com/office/officeart/2005/8/layout/vList5"/>
    <dgm:cxn modelId="{C2B7C5AE-A342-455C-965E-0687CE2BF48D}" type="presParOf" srcId="{A35033B1-FDFE-4D4D-913B-CCB9BEF7AC51}" destId="{264F8B96-E00F-482F-9D2E-D653C13E0880}" srcOrd="13" destOrd="0" presId="urn:microsoft.com/office/officeart/2005/8/layout/vList5"/>
    <dgm:cxn modelId="{DF86B543-DB60-4CF6-A5B7-5ABAEEAE262D}" type="presParOf" srcId="{A35033B1-FDFE-4D4D-913B-CCB9BEF7AC51}" destId="{D9AD625C-153E-4266-ACD9-D45003945C77}" srcOrd="14" destOrd="0" presId="urn:microsoft.com/office/officeart/2005/8/layout/vList5"/>
    <dgm:cxn modelId="{A4DACDEB-135D-47D0-89DB-47A935E45CC7}" type="presParOf" srcId="{D9AD625C-153E-4266-ACD9-D45003945C77}" destId="{6778B400-A4F3-40B5-BAD8-3B50AD12C11C}" srcOrd="0" destOrd="0" presId="urn:microsoft.com/office/officeart/2005/8/layout/vList5"/>
    <dgm:cxn modelId="{CD521655-2E07-449A-AD3C-771849B7A497}" type="presParOf" srcId="{A35033B1-FDFE-4D4D-913B-CCB9BEF7AC51}" destId="{F98B9E1A-74E5-4191-AD12-4740B836D611}" srcOrd="15" destOrd="0" presId="urn:microsoft.com/office/officeart/2005/8/layout/vList5"/>
    <dgm:cxn modelId="{55CFC8AA-8B13-4B19-8D8B-7E463ACC9F8D}" type="presParOf" srcId="{A35033B1-FDFE-4D4D-913B-CCB9BEF7AC51}" destId="{BB090292-16CC-43AC-8CFD-0AC207626F4A}" srcOrd="16" destOrd="0" presId="urn:microsoft.com/office/officeart/2005/8/layout/vList5"/>
    <dgm:cxn modelId="{1567B1CA-E0BF-4CF1-970B-122E077265B0}" type="presParOf" srcId="{BB090292-16CC-43AC-8CFD-0AC207626F4A}" destId="{23E80243-3127-4C1D-9EC0-312DB777DA36}" srcOrd="0" destOrd="0" presId="urn:microsoft.com/office/officeart/2005/8/layout/vList5"/>
    <dgm:cxn modelId="{834C9179-1CC3-477B-A52F-FA270F200CA7}" type="presParOf" srcId="{A35033B1-FDFE-4D4D-913B-CCB9BEF7AC51}" destId="{28AE8558-3DF0-43F1-BA8B-952C7EE4D7C2}" srcOrd="17" destOrd="0" presId="urn:microsoft.com/office/officeart/2005/8/layout/vList5"/>
    <dgm:cxn modelId="{4297532B-2126-416B-B4CB-A2D5F282B4A2}" type="presParOf" srcId="{A35033B1-FDFE-4D4D-913B-CCB9BEF7AC51}" destId="{0246A5F8-ACC1-4D45-9DAC-FE902D32B293}" srcOrd="18" destOrd="0" presId="urn:microsoft.com/office/officeart/2005/8/layout/vList5"/>
    <dgm:cxn modelId="{7F3DF969-F31E-4258-B26A-02F80C37AA24}" type="presParOf" srcId="{0246A5F8-ACC1-4D45-9DAC-FE902D32B293}" destId="{2AB44678-F4B1-4AA6-8E9F-57AC251D4FB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1F97C-3DDF-4FEF-B39D-4F605F418E9E}">
      <dsp:nvSpPr>
        <dsp:cNvPr id="0" name=""/>
        <dsp:cNvSpPr/>
      </dsp:nvSpPr>
      <dsp:spPr>
        <a:xfrm>
          <a:off x="1148415" y="552"/>
          <a:ext cx="4593648" cy="292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Risk management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62711" y="14848"/>
        <a:ext cx="4565056" cy="264268"/>
      </dsp:txXfrm>
    </dsp:sp>
    <dsp:sp modelId="{EA85CB4C-822B-4387-B8B7-E274EAD369C4}">
      <dsp:nvSpPr>
        <dsp:cNvPr id="0" name=""/>
        <dsp:cNvSpPr/>
      </dsp:nvSpPr>
      <dsp:spPr>
        <a:xfrm>
          <a:off x="1148415" y="308055"/>
          <a:ext cx="4593648" cy="292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Financial analysis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62711" y="322351"/>
        <a:ext cx="4565056" cy="264268"/>
      </dsp:txXfrm>
    </dsp:sp>
    <dsp:sp modelId="{48B47465-48C4-46D1-AA99-5E46001E4E77}">
      <dsp:nvSpPr>
        <dsp:cNvPr id="0" name=""/>
        <dsp:cNvSpPr/>
      </dsp:nvSpPr>
      <dsp:spPr>
        <a:xfrm>
          <a:off x="1148415" y="615558"/>
          <a:ext cx="4593648" cy="2643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Marketing programs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61321" y="628464"/>
        <a:ext cx="4567836" cy="238564"/>
      </dsp:txXfrm>
    </dsp:sp>
    <dsp:sp modelId="{337AE338-4524-494E-A984-993857363691}">
      <dsp:nvSpPr>
        <dsp:cNvPr id="0" name=""/>
        <dsp:cNvSpPr/>
      </dsp:nvSpPr>
      <dsp:spPr>
        <a:xfrm>
          <a:off x="1148415" y="894578"/>
          <a:ext cx="4593648" cy="292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Profit trends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62711" y="908874"/>
        <a:ext cx="4565056" cy="264268"/>
      </dsp:txXfrm>
    </dsp:sp>
    <dsp:sp modelId="{7745C3CC-AAC4-462D-91EB-629081D760AF}">
      <dsp:nvSpPr>
        <dsp:cNvPr id="0" name=""/>
        <dsp:cNvSpPr/>
      </dsp:nvSpPr>
      <dsp:spPr>
        <a:xfrm>
          <a:off x="1148415" y="1202081"/>
          <a:ext cx="4593648" cy="292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Procurement analysis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62711" y="1216377"/>
        <a:ext cx="4565056" cy="264268"/>
      </dsp:txXfrm>
    </dsp:sp>
    <dsp:sp modelId="{6E72CE62-78C6-4149-90C0-907A1A8C21EC}">
      <dsp:nvSpPr>
        <dsp:cNvPr id="0" name=""/>
        <dsp:cNvSpPr/>
      </dsp:nvSpPr>
      <dsp:spPr>
        <a:xfrm>
          <a:off x="1148415" y="1509584"/>
          <a:ext cx="4593648" cy="292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Inventory analysis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62711" y="1523880"/>
        <a:ext cx="4565056" cy="264268"/>
      </dsp:txXfrm>
    </dsp:sp>
    <dsp:sp modelId="{FF72E103-5C27-47E0-AA51-10ABCA62F223}">
      <dsp:nvSpPr>
        <dsp:cNvPr id="0" name=""/>
        <dsp:cNvSpPr/>
      </dsp:nvSpPr>
      <dsp:spPr>
        <a:xfrm>
          <a:off x="1148415" y="1817087"/>
          <a:ext cx="4593648" cy="292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Statistical analysis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62711" y="1831383"/>
        <a:ext cx="4565056" cy="264268"/>
      </dsp:txXfrm>
    </dsp:sp>
    <dsp:sp modelId="{6778B400-A4F3-40B5-BAD8-3B50AD12C11C}">
      <dsp:nvSpPr>
        <dsp:cNvPr id="0" name=""/>
        <dsp:cNvSpPr/>
      </dsp:nvSpPr>
      <dsp:spPr>
        <a:xfrm>
          <a:off x="1148415" y="2124591"/>
          <a:ext cx="4593648" cy="292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Claims analysis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62711" y="2138887"/>
        <a:ext cx="4565056" cy="264268"/>
      </dsp:txXfrm>
    </dsp:sp>
    <dsp:sp modelId="{23E80243-3127-4C1D-9EC0-312DB777DA36}">
      <dsp:nvSpPr>
        <dsp:cNvPr id="0" name=""/>
        <dsp:cNvSpPr/>
      </dsp:nvSpPr>
      <dsp:spPr>
        <a:xfrm>
          <a:off x="1148415" y="2432094"/>
          <a:ext cx="4593648" cy="292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Manufacturing optimization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62711" y="2446390"/>
        <a:ext cx="4565056" cy="264268"/>
      </dsp:txXfrm>
    </dsp:sp>
    <dsp:sp modelId="{2AB44678-F4B1-4AA6-8E9F-57AC251D4FB2}">
      <dsp:nvSpPr>
        <dsp:cNvPr id="0" name=""/>
        <dsp:cNvSpPr/>
      </dsp:nvSpPr>
      <dsp:spPr>
        <a:xfrm>
          <a:off x="1148415" y="2739597"/>
          <a:ext cx="4593648" cy="292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Customer relationship management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62711" y="2753893"/>
        <a:ext cx="4565056" cy="264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>
                <a:latin typeface="Arial Regular"/>
              </a:rPr>
              <a:t>6/13/2020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4499A69-9E3B-7C4C-9E3F-523F007A72CB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B02D6E04-3A2F-4B48-A297-666578EDF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Now </a:t>
            </a:r>
            <a:r>
              <a:rPr lang="en-US" sz="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know what is operational data and the need of Operational data. </a:t>
            </a:r>
          </a:p>
          <a:p>
            <a:r>
              <a:rPr lang="en-US" sz="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when the business needs to make decisions or strategies it needs informational system which is nothing but our Data Warehouse. Here you learn what is a data warehouse and how we design it.</a:t>
            </a:r>
          </a:p>
          <a:p>
            <a:r>
              <a:rPr lang="en-US" sz="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Data Warehousing Fundamentals!!!!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7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Sing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C9A73B0-41F0-3E40-BF14-EF98B7C21B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A4128D7-098B-8241-92AE-59B6A86892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D1D9E52-6107-5745-AA3C-C0D5178E14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E44F99F-797E-744C-A7A6-9DCFEF3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210909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935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7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0582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96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7006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39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adi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7006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77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7006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20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7006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89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7006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36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35" y="4240421"/>
            <a:ext cx="3719386" cy="8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111" y="4240421"/>
            <a:ext cx="3719386" cy="8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1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210909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56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74" y="4482875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4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94" y="4246569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97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647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385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63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55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625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Sing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C9A73B0-41F0-3E40-BF14-EF98B7C21B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A4128D7-098B-8241-92AE-59B6A86892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D1D9E52-6107-5745-AA3C-C0D5178E14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E44F99F-797E-744C-A7A6-9DCFEF3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210909"/>
            <a:ext cx="4475483" cy="99765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210909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966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210909"/>
            <a:ext cx="4475483" cy="99765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210909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25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ue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8E5F3-76E5-C042-960D-4D3913A473A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1B7D22-96C5-D744-AB8D-7183965D3C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2C6B8-2F6B-8947-A2A3-ED9E370F7326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BC14C20-C069-724B-A635-DC1F5CCF80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39A0796-1F5C-6743-A1D0-11A18609B2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0B9CC9C9-D971-3041-A81C-BA9E6B22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210909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6193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190360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246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190360"/>
            <a:ext cx="4475483" cy="997659"/>
          </a:xfrm>
          <a:prstGeom prst="rect">
            <a:avLst/>
          </a:prstGeom>
        </p:spPr>
      </p:pic>
      <p:pic>
        <p:nvPicPr>
          <p:cNvPr id="16" name="Picture 15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190360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70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210909"/>
            <a:ext cx="4475483" cy="997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210909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991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210909"/>
            <a:ext cx="4475483" cy="9976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210909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436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1" y="167207"/>
            <a:ext cx="4478190" cy="9982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1" y="167207"/>
            <a:ext cx="4478190" cy="99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75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505792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1" y="167207"/>
            <a:ext cx="4478190" cy="9982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1" y="167207"/>
            <a:ext cx="4478190" cy="99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434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190360"/>
            <a:ext cx="4475483" cy="99765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190360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836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169812"/>
            <a:ext cx="4475483" cy="99765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169812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985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685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10277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5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210909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00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7006"/>
            <a:ext cx="2445250" cy="5450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7006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116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adi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7006"/>
            <a:ext cx="2445250" cy="5450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7006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187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7006"/>
            <a:ext cx="2445250" cy="545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7006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133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7006"/>
            <a:ext cx="2445250" cy="545086"/>
          </a:xfrm>
          <a:prstGeom prst="rect">
            <a:avLst/>
          </a:prstGeom>
        </p:spPr>
      </p:pic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7006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183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7006"/>
            <a:ext cx="2445250" cy="545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7006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55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35" y="4240421"/>
            <a:ext cx="3719386" cy="8291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35" y="4240421"/>
            <a:ext cx="3719386" cy="8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064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111" y="4240421"/>
            <a:ext cx="3719386" cy="82911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111" y="4240421"/>
            <a:ext cx="3719386" cy="8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874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74" y="4482875"/>
            <a:ext cx="2445250" cy="54508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74" y="4482875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63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94" y="4246569"/>
            <a:ext cx="2445250" cy="54508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94" y="4246569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98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7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210909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53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740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162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4620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8151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Sing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C9A73B0-41F0-3E40-BF14-EF98B7C21B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A4128D7-098B-8241-92AE-59B6A86892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D1D9E52-6107-5745-AA3C-C0D5178E14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E44F99F-797E-744C-A7A6-9DCFEF3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210909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491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210909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144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ue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8E5F3-76E5-C042-960D-4D3913A473A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1B7D22-96C5-D744-AB8D-7183965D3C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2C6B8-2F6B-8947-A2A3-ED9E370F7326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BC14C20-C069-724B-A635-DC1F5CCF80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39A0796-1F5C-6743-A1D0-11A18609B2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0B9CC9C9-D971-3041-A81C-BA9E6B22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210909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93659"/>
      </p:ext>
    </p:extLst>
  </p:cSld>
  <p:clrMapOvr>
    <a:masterClrMapping/>
  </p:clrMapOvr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190360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128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210909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871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210909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4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1" y="167207"/>
            <a:ext cx="4478190" cy="99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685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1" y="167207"/>
            <a:ext cx="4478190" cy="99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313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505792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1" y="167207"/>
            <a:ext cx="4478190" cy="99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680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190360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629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169812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870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051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16462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6355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7006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364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adi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7006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114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7006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2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505792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1" y="167207"/>
            <a:ext cx="4478190" cy="99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127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7006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188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7006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3133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35" y="4240421"/>
            <a:ext cx="3719386" cy="8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5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111" y="4240421"/>
            <a:ext cx="3719386" cy="8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8766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74" y="4482875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08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94" y="4246569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8723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424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247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1326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2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190360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6640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53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" y="169812"/>
            <a:ext cx="4475483" cy="9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0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9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78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77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76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Relationship Id="rId27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5322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5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85" r:id="rId2"/>
    <p:sldLayoutId id="2147484189" r:id="rId3"/>
    <p:sldLayoutId id="2147484190" r:id="rId4"/>
    <p:sldLayoutId id="2147484191" r:id="rId5"/>
    <p:sldLayoutId id="2147484146" r:id="rId6"/>
    <p:sldLayoutId id="2147484144" r:id="rId7"/>
    <p:sldLayoutId id="2147484184" r:id="rId8"/>
    <p:sldLayoutId id="2147484186" r:id="rId9"/>
    <p:sldLayoutId id="2147484119" r:id="rId10"/>
    <p:sldLayoutId id="2147484193" r:id="rId11"/>
    <p:sldLayoutId id="2147484194" r:id="rId12"/>
    <p:sldLayoutId id="2147484195" r:id="rId13"/>
    <p:sldLayoutId id="2147484196" r:id="rId14"/>
    <p:sldLayoutId id="2147484100" r:id="rId15"/>
    <p:sldLayoutId id="2147484126" r:id="rId16"/>
    <p:sldLayoutId id="2147484131" r:id="rId17"/>
    <p:sldLayoutId id="2147484192" r:id="rId18"/>
    <p:sldLayoutId id="2147484200" r:id="rId19"/>
    <p:sldLayoutId id="2147484198" r:id="rId20"/>
    <p:sldLayoutId id="2147484199" r:id="rId21"/>
    <p:sldLayoutId id="2147484128" r:id="rId22"/>
    <p:sldLayoutId id="2147484130" r:id="rId23"/>
    <p:sldLayoutId id="2147484102" r:id="rId24"/>
    <p:sldLayoutId id="2147484113" r:id="rId25"/>
    <p:sldLayoutId id="2147484110" r:id="rId26"/>
  </p:sldLayoutIdLst>
  <p:hf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40">
          <p15:clr>
            <a:srgbClr val="F26B43"/>
          </p15:clr>
        </p15:guide>
        <p15:guide id="3" pos="5520">
          <p15:clr>
            <a:srgbClr val="F26B43"/>
          </p15:clr>
        </p15:guide>
        <p15:guide id="4" orient="horz" pos="2988">
          <p15:clr>
            <a:srgbClr val="F26B43"/>
          </p15:clr>
        </p15:guide>
        <p15:guide id="5" orient="horz" pos="5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5322"/>
            <a:ext cx="2445250" cy="545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5322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7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  <p:sldLayoutId id="2147484214" r:id="rId13"/>
    <p:sldLayoutId id="2147484215" r:id="rId14"/>
    <p:sldLayoutId id="2147484216" r:id="rId15"/>
    <p:sldLayoutId id="2147484217" r:id="rId16"/>
    <p:sldLayoutId id="2147484218" r:id="rId17"/>
    <p:sldLayoutId id="2147484219" r:id="rId18"/>
    <p:sldLayoutId id="2147484220" r:id="rId19"/>
    <p:sldLayoutId id="2147484221" r:id="rId20"/>
    <p:sldLayoutId id="2147484222" r:id="rId21"/>
    <p:sldLayoutId id="2147484223" r:id="rId22"/>
    <p:sldLayoutId id="2147484224" r:id="rId23"/>
    <p:sldLayoutId id="2147484225" r:id="rId24"/>
    <p:sldLayoutId id="2147484226" r:id="rId25"/>
    <p:sldLayoutId id="2147484227" r:id="rId26"/>
    <p:sldLayoutId id="2147484228" r:id="rId27"/>
  </p:sldLayoutIdLst>
  <p:hf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240">
          <p15:clr>
            <a:srgbClr val="F26B43"/>
          </p15:clr>
        </p15:guide>
        <p15:guide id="7" pos="5520">
          <p15:clr>
            <a:srgbClr val="F26B43"/>
          </p15:clr>
        </p15:guide>
        <p15:guide id="8" orient="horz" pos="2988">
          <p15:clr>
            <a:srgbClr val="F26B43"/>
          </p15:clr>
        </p15:guide>
        <p15:guide id="9" orient="horz" pos="5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4525322"/>
            <a:ext cx="2445250" cy="5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3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1" r:id="rId12"/>
    <p:sldLayoutId id="2147484242" r:id="rId13"/>
    <p:sldLayoutId id="2147484243" r:id="rId14"/>
    <p:sldLayoutId id="2147484244" r:id="rId15"/>
    <p:sldLayoutId id="2147484245" r:id="rId16"/>
    <p:sldLayoutId id="2147484246" r:id="rId17"/>
    <p:sldLayoutId id="2147484247" r:id="rId18"/>
    <p:sldLayoutId id="2147484248" r:id="rId19"/>
    <p:sldLayoutId id="2147484249" r:id="rId20"/>
    <p:sldLayoutId id="2147484250" r:id="rId21"/>
    <p:sldLayoutId id="2147484251" r:id="rId22"/>
    <p:sldLayoutId id="2147484252" r:id="rId23"/>
    <p:sldLayoutId id="2147484253" r:id="rId24"/>
    <p:sldLayoutId id="2147484254" r:id="rId25"/>
    <p:sldLayoutId id="2147484255" r:id="rId26"/>
    <p:sldLayoutId id="2147484256" r:id="rId27"/>
  </p:sldLayoutIdLst>
  <p:hf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40">
          <p15:clr>
            <a:srgbClr val="F26B43"/>
          </p15:clr>
        </p15:guide>
        <p15:guide id="3" pos="5520">
          <p15:clr>
            <a:srgbClr val="F26B43"/>
          </p15:clr>
        </p15:guide>
        <p15:guide id="4" orient="horz" pos="2988">
          <p15:clr>
            <a:srgbClr val="F26B43"/>
          </p15:clr>
        </p15:guide>
        <p15:guide id="5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/>
              <a:t>Warehousing </a:t>
            </a:r>
            <a:r>
              <a:rPr lang="en-US" smtClean="0"/>
              <a:t>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1000" y="2708299"/>
            <a:ext cx="8327698" cy="1102864"/>
          </a:xfrm>
        </p:spPr>
        <p:txBody>
          <a:bodyPr/>
          <a:lstStyle/>
          <a:p>
            <a:r>
              <a:rPr lang="en-US" dirty="0"/>
              <a:t>Basics Of Data </a:t>
            </a:r>
            <a:r>
              <a:rPr lang="en-US" dirty="0" smtClean="0"/>
              <a:t>Warehouse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Level - Learner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75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</a:t>
            </a:r>
            <a:r>
              <a:rPr lang="en-US" dirty="0" smtClean="0"/>
              <a:t>from Operational </a:t>
            </a:r>
            <a:r>
              <a:rPr lang="en-US" dirty="0"/>
              <a:t>Systems (Contd.)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4263" y="273972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 Change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43878" y="2739724"/>
            <a:ext cx="309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Points in 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894" y="3181371"/>
            <a:ext cx="3412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constantly.</a:t>
            </a:r>
          </a:p>
          <a:p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need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not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fixed schedule.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8206" y="3163260"/>
            <a:ext cx="39069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Added regularly, but loaded data are rarely changed directly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not mean the data warehouse is never updated or never </a:t>
            </a:r>
            <a:r>
              <a:rPr lang="en-US" dirty="0" smtClean="0"/>
              <a:t>changes.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458" y="1189786"/>
            <a:ext cx="1188198" cy="143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483" y="1181269"/>
            <a:ext cx="1501742" cy="142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781444" y="1615886"/>
            <a:ext cx="97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Load/</a:t>
            </a:r>
          </a:p>
          <a:p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0548" y="769048"/>
            <a:ext cx="3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Systems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48300" y="769048"/>
            <a:ext cx="3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Warehouse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68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767934"/>
            <a:ext cx="8417052" cy="3826551"/>
          </a:xfrm>
        </p:spPr>
        <p:txBody>
          <a:bodyPr>
            <a:noAutofit/>
          </a:bodyPr>
          <a:lstStyle/>
          <a:p>
            <a:r>
              <a:rPr lang="en-US" dirty="0"/>
              <a:t>Characteristics of the data in a Data Warehouse: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Separate </a:t>
            </a:r>
            <a:r>
              <a:rPr lang="en-US" dirty="0"/>
              <a:t>DSS data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Storage </a:t>
            </a:r>
            <a:r>
              <a:rPr lang="en-US" dirty="0"/>
              <a:t>of data only, no data is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Integrated </a:t>
            </a:r>
            <a:r>
              <a:rPr lang="en-US" dirty="0"/>
              <a:t>and scrubbed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Historical </a:t>
            </a:r>
            <a:r>
              <a:rPr lang="en-US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Read-only </a:t>
            </a:r>
            <a:r>
              <a:rPr lang="en-US" dirty="0"/>
              <a:t>(no recasting of history)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Various </a:t>
            </a:r>
            <a:r>
              <a:rPr lang="en-US" dirty="0"/>
              <a:t>levels of summarization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Meta </a:t>
            </a:r>
            <a:r>
              <a:rPr lang="en-US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Subject </a:t>
            </a:r>
            <a:r>
              <a:rPr lang="en-US" dirty="0"/>
              <a:t>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Easily </a:t>
            </a:r>
            <a:r>
              <a:rPr lang="en-US" dirty="0"/>
              <a:t>accessible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9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895351"/>
            <a:ext cx="8417052" cy="33115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Strategic </a:t>
            </a:r>
            <a:r>
              <a:rPr lang="en-US" dirty="0"/>
              <a:t>enterprise level decision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Multi-dimensional </a:t>
            </a:r>
            <a:r>
              <a:rPr lang="en-US" dirty="0"/>
              <a:t>view on the enterprise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Caters </a:t>
            </a:r>
            <a:r>
              <a:rPr lang="en-US" dirty="0"/>
              <a:t>to the entire spectrum of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Descriptive</a:t>
            </a:r>
            <a:r>
              <a:rPr lang="en-US" dirty="0"/>
              <a:t>, standard business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</a:t>
            </a:r>
            <a:r>
              <a:rPr lang="en-US" dirty="0"/>
              <a:t>degree of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</a:t>
            </a:r>
            <a:r>
              <a:rPr lang="en-US" dirty="0"/>
              <a:t>analytical capability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Historical </a:t>
            </a:r>
            <a:r>
              <a:rPr lang="en-US" dirty="0"/>
              <a:t>data only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45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Warehouse: Benefits to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171683"/>
            <a:ext cx="8417052" cy="33115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Understand </a:t>
            </a:r>
            <a:r>
              <a:rPr lang="en-US" dirty="0"/>
              <a:t>business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</a:t>
            </a:r>
            <a:r>
              <a:rPr lang="en-US" dirty="0"/>
              <a:t>forecasting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</a:t>
            </a:r>
            <a:r>
              <a:rPr lang="en-US" dirty="0"/>
              <a:t>products to market in timely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Analyze </a:t>
            </a:r>
            <a:r>
              <a:rPr lang="en-US" dirty="0"/>
              <a:t>daily sales information and make </a:t>
            </a:r>
            <a:r>
              <a:rPr lang="en-US" dirty="0" smtClean="0"/>
              <a:t>quick decisions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 </a:t>
            </a:r>
            <a:r>
              <a:rPr lang="en-US" dirty="0"/>
              <a:t>for maintaining your company's competitive </a:t>
            </a:r>
            <a:r>
              <a:rPr lang="en-US" dirty="0" smtClean="0"/>
              <a:t>edge.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9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Warehouse: Application Areas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18687058"/>
              </p:ext>
            </p:extLst>
          </p:nvPr>
        </p:nvGraphicFramePr>
        <p:xfrm>
          <a:off x="1031823" y="1074296"/>
          <a:ext cx="6890479" cy="303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94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90" y="990600"/>
            <a:ext cx="5287263" cy="3255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78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and External Data Layer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88" y="895351"/>
            <a:ext cx="3713813" cy="332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32613" y="1210144"/>
            <a:ext cx="4401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Database-of-record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Consists of system specific reference data and event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of data for the 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detailed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Continually changes due to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 data up to the last transaction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73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Staging Layer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99" y="845677"/>
            <a:ext cx="3967669" cy="376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71913" y="1159441"/>
            <a:ext cx="3654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Extracts data from operational and external databases.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 the data and loads into the Data Warehouse.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includes decoding production data and merging of records from multiple DBMS formats.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8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Layer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39" y="936783"/>
            <a:ext cx="3967669" cy="371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30319" y="1133052"/>
            <a:ext cx="39958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 data used for informational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summarized data to the end-user for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nature of the operational data, the end-user requirements and the business objectives of the enterprise determine the structure.</a:t>
            </a:r>
          </a:p>
        </p:txBody>
      </p:sp>
    </p:spTree>
    <p:extLst>
      <p:ext uri="{BB962C8B-B14F-4D97-AF65-F5344CB8AC3E}">
        <p14:creationId xmlns:p14="http://schemas.microsoft.com/office/powerpoint/2010/main" val="415359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Data Layer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9" y="895350"/>
            <a:ext cx="4048241" cy="362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06843" y="1688175"/>
            <a:ext cx="369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 is data about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in a repository.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all corporate metadata resources: database catalogs and data dictionaries.</a:t>
            </a:r>
          </a:p>
        </p:txBody>
      </p:sp>
    </p:spTree>
    <p:extLst>
      <p:ext uri="{BB962C8B-B14F-4D97-AF65-F5344CB8AC3E}">
        <p14:creationId xmlns:p14="http://schemas.microsoft.com/office/powerpoint/2010/main" val="75252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732" y="649616"/>
            <a:ext cx="848736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65760">
              <a:lnSpc>
                <a:spcPct val="120000"/>
              </a:lnSpc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session provides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 and understanding of concepts related to Data Warehouse like DW Definition, Features, Data, Business Benefits, Application Areas, Architecture, Implementation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from Operational Systems. </a:t>
            </a:r>
          </a:p>
        </p:txBody>
      </p:sp>
      <p:pic>
        <p:nvPicPr>
          <p:cNvPr id="29" name="Picture 28" descr="58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99000" y="3643495"/>
            <a:ext cx="1348431" cy="12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 descr="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54534" y="3082070"/>
            <a:ext cx="1790688" cy="98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0" descr="5556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6546" y="2409426"/>
            <a:ext cx="1285220" cy="1315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3651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12934" y="2052055"/>
            <a:ext cx="1293454" cy="86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 descr="5655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50177" y="2501542"/>
            <a:ext cx="1569791" cy="119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3" descr="55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50177" y="3609265"/>
            <a:ext cx="1366845" cy="12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4" descr="348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313249" y="4125880"/>
            <a:ext cx="1637942" cy="106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21"/>
          <p:cNvSpPr txBox="1"/>
          <p:nvPr/>
        </p:nvSpPr>
        <p:spPr>
          <a:xfrm>
            <a:off x="3379783" y="3326360"/>
            <a:ext cx="158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n-US" sz="1400" b="0" dirty="0" smtClean="0"/>
              <a:t>Data Warehouse Fundamentals</a:t>
            </a:r>
            <a:endParaRPr lang="en-US" sz="1400" b="0" dirty="0"/>
          </a:p>
        </p:txBody>
      </p:sp>
      <p:sp>
        <p:nvSpPr>
          <p:cNvPr id="37" name="TextBox 21"/>
          <p:cNvSpPr txBox="1"/>
          <p:nvPr/>
        </p:nvSpPr>
        <p:spPr>
          <a:xfrm>
            <a:off x="3496763" y="2071544"/>
            <a:ext cx="1370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n-US" sz="1400" b="0" dirty="0" smtClean="0"/>
              <a:t>Data Warehouse definition</a:t>
            </a:r>
            <a:endParaRPr lang="en-US" sz="1400" b="0" dirty="0"/>
          </a:p>
        </p:txBody>
      </p:sp>
      <p:sp>
        <p:nvSpPr>
          <p:cNvPr id="38" name="TextBox 21"/>
          <p:cNvSpPr txBox="1"/>
          <p:nvPr/>
        </p:nvSpPr>
        <p:spPr>
          <a:xfrm>
            <a:off x="4676893" y="2697681"/>
            <a:ext cx="1370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n-US" sz="1400" b="0" dirty="0" smtClean="0"/>
              <a:t>Diff from Operational Systems</a:t>
            </a:r>
            <a:endParaRPr lang="en-US" sz="1400" b="0" dirty="0"/>
          </a:p>
        </p:txBody>
      </p:sp>
      <p:sp>
        <p:nvSpPr>
          <p:cNvPr id="39" name="TextBox 21"/>
          <p:cNvSpPr txBox="1"/>
          <p:nvPr/>
        </p:nvSpPr>
        <p:spPr>
          <a:xfrm>
            <a:off x="4668901" y="4013486"/>
            <a:ext cx="1510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n-US" sz="1400" b="0" dirty="0" smtClean="0"/>
              <a:t>Application Areas</a:t>
            </a:r>
            <a:endParaRPr lang="en-US" sz="1400" b="0" dirty="0"/>
          </a:p>
        </p:txBody>
      </p:sp>
      <p:sp>
        <p:nvSpPr>
          <p:cNvPr id="40" name="TextBox 21"/>
          <p:cNvSpPr txBox="1"/>
          <p:nvPr/>
        </p:nvSpPr>
        <p:spPr>
          <a:xfrm>
            <a:off x="3445509" y="4211715"/>
            <a:ext cx="1408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latin typeface="Arial" pitchFamily="34" charset="0"/>
                <a:ea typeface="ＭＳ Ｐゴシック"/>
                <a:cs typeface="ＭＳ Ｐゴシック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 b="1">
                <a:latin typeface="Arial" pitchFamily="34" charset="0"/>
                <a:ea typeface="ＭＳ Ｐゴシック"/>
                <a:cs typeface="ＭＳ Ｐゴシック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 b="1">
                <a:latin typeface="Arial" pitchFamily="34" charset="0"/>
                <a:ea typeface="ＭＳ Ｐゴシック"/>
                <a:cs typeface="ＭＳ Ｐゴシック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 b="1">
                <a:latin typeface="Arial" pitchFamily="34" charset="0"/>
                <a:ea typeface="ＭＳ Ｐゴシック"/>
                <a:cs typeface="ＭＳ Ｐゴシック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 b="1">
                <a:latin typeface="Arial" pitchFamily="34" charset="0"/>
                <a:ea typeface="ＭＳ Ｐゴシック"/>
                <a:cs typeface="ＭＳ Ｐゴシック"/>
              </a:defRPr>
            </a:lvl5pPr>
            <a:lvl6pPr>
              <a:defRPr sz="2400" b="1">
                <a:latin typeface="Arial" pitchFamily="34" charset="0"/>
                <a:ea typeface="ＭＳ Ｐゴシック"/>
                <a:cs typeface="ＭＳ Ｐゴシック"/>
              </a:defRPr>
            </a:lvl6pPr>
            <a:lvl7pPr>
              <a:defRPr sz="2400" b="1">
                <a:latin typeface="Arial" pitchFamily="34" charset="0"/>
                <a:ea typeface="ＭＳ Ｐゴシック"/>
                <a:cs typeface="ＭＳ Ｐゴシック"/>
              </a:defRPr>
            </a:lvl7pPr>
            <a:lvl8pPr>
              <a:defRPr sz="2400" b="1">
                <a:latin typeface="Arial" pitchFamily="34" charset="0"/>
                <a:ea typeface="ＭＳ Ｐゴシック"/>
                <a:cs typeface="ＭＳ Ｐゴシック"/>
              </a:defRPr>
            </a:lvl8pPr>
            <a:lvl9pPr>
              <a:defRPr sz="2400" b="1"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b="0" dirty="0"/>
              <a:t>Architecture and Implementation</a:t>
            </a:r>
          </a:p>
        </p:txBody>
      </p:sp>
      <p:sp>
        <p:nvSpPr>
          <p:cNvPr id="41" name="TextBox 21"/>
          <p:cNvSpPr txBox="1"/>
          <p:nvPr/>
        </p:nvSpPr>
        <p:spPr>
          <a:xfrm>
            <a:off x="2161370" y="4012465"/>
            <a:ext cx="137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n-US" sz="1400" b="0" dirty="0" smtClean="0"/>
              <a:t>Business Benefits</a:t>
            </a:r>
            <a:endParaRPr lang="en-US" sz="1200" b="0" dirty="0"/>
          </a:p>
        </p:txBody>
      </p:sp>
      <p:sp>
        <p:nvSpPr>
          <p:cNvPr id="42" name="TextBox 21"/>
          <p:cNvSpPr txBox="1"/>
          <p:nvPr/>
        </p:nvSpPr>
        <p:spPr>
          <a:xfrm>
            <a:off x="2271891" y="2717351"/>
            <a:ext cx="1370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n-US" sz="1400" b="0" dirty="0" smtClean="0"/>
              <a:t>Features &amp; data of Data Warehouse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324764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Layer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0" y="1081833"/>
            <a:ext cx="4319938" cy="35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67495" y="1637935"/>
            <a:ext cx="3568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Scheduler or the high-level job 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build and maintain Data Warehouse and the data directory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keep the Data Warehouse up to date.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536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Access Layer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85" y="1055402"/>
            <a:ext cx="3874139" cy="362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62516" y="1280589"/>
            <a:ext cx="39392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Interfaced with the Data Warehouse through an OLAP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Performs analytical operations and presents data for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End-users generate ad-hoc reports and perform multi dimensional analysis using OLAP tools.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1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</a:t>
            </a:r>
            <a:r>
              <a:rPr lang="en-US" dirty="0" smtClean="0"/>
              <a:t>Architecture: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99400" y="787295"/>
            <a:ext cx="7733126" cy="3822180"/>
          </a:xfrm>
        </p:spPr>
        <p:txBody>
          <a:bodyPr>
            <a:noAutofit/>
          </a:bodyPr>
          <a:lstStyle/>
          <a:p>
            <a:r>
              <a:rPr lang="en-US" dirty="0"/>
              <a:t>The following should be considered for a successful </a:t>
            </a:r>
            <a:r>
              <a:rPr lang="en-US" dirty="0" smtClean="0"/>
              <a:t>implementation </a:t>
            </a:r>
            <a:r>
              <a:rPr lang="en-US" dirty="0"/>
              <a:t>of a </a:t>
            </a:r>
            <a:r>
              <a:rPr lang="en-US" dirty="0" smtClean="0"/>
              <a:t>Data Warehousing 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Architecture: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Open </a:t>
            </a:r>
            <a:r>
              <a:rPr lang="en-US" sz="1400" dirty="0"/>
              <a:t>Data Warehousing architecture with </a:t>
            </a:r>
            <a:r>
              <a:rPr lang="en-US" sz="1400" dirty="0" smtClean="0"/>
              <a:t>common interfaces </a:t>
            </a:r>
            <a:r>
              <a:rPr lang="en-US" sz="1400" dirty="0"/>
              <a:t>for product </a:t>
            </a:r>
            <a:r>
              <a:rPr lang="en-US" sz="1400" dirty="0" smtClean="0"/>
              <a:t>integration.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Data </a:t>
            </a:r>
            <a:r>
              <a:rPr lang="en-US" sz="1400" dirty="0"/>
              <a:t>Warehouse database </a:t>
            </a:r>
            <a:r>
              <a:rPr lang="en-US" sz="1400" dirty="0" smtClean="0"/>
              <a:t>server.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Tools: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Data </a:t>
            </a:r>
            <a:r>
              <a:rPr lang="en-US" sz="1400" dirty="0"/>
              <a:t>Modeling </a:t>
            </a:r>
            <a:r>
              <a:rPr lang="en-US" sz="1400" dirty="0" smtClean="0"/>
              <a:t>tools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Extraction </a:t>
            </a:r>
            <a:r>
              <a:rPr lang="en-US" sz="1400" dirty="0"/>
              <a:t>and Transformation/propagation tools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Analysis/end-user </a:t>
            </a:r>
            <a:r>
              <a:rPr lang="en-US" sz="1400" dirty="0"/>
              <a:t>tools: OLAP and Reporting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Metadata </a:t>
            </a:r>
            <a:r>
              <a:rPr lang="en-US" sz="1400" dirty="0"/>
              <a:t>Management tools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53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B34890-BA21-E246-9431-DAC36DDA62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1291" y="1830348"/>
            <a:ext cx="1142565" cy="11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58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Understanding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743" y="1094282"/>
            <a:ext cx="6635100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type of data is stored in a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is an operational system different from a Data Warehouse?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layers involved in the Data Warehouse architecture?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requirements to implement an EDW architecture?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EC37FF-4E8C-0D48-AD8B-64BAA44758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3382" y="3116727"/>
            <a:ext cx="938111" cy="9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51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6752716" cy="3311525"/>
          </a:xfrm>
        </p:spPr>
        <p:txBody>
          <a:bodyPr/>
          <a:lstStyle/>
          <a:p>
            <a:pPr fontAlgn="base"/>
            <a:r>
              <a:rPr lang="en-US" dirty="0"/>
              <a:t>After completing this session, associate </a:t>
            </a:r>
            <a:r>
              <a:rPr lang="en-US" dirty="0" smtClean="0"/>
              <a:t>should be able </a:t>
            </a:r>
            <a:r>
              <a:rPr lang="en-US" dirty="0"/>
              <a:t>to :​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Define </a:t>
            </a:r>
            <a:r>
              <a:rPr lang="en-US" dirty="0"/>
              <a:t>Data Warehouse?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Explain the need </a:t>
            </a:r>
            <a:r>
              <a:rPr lang="en-US" dirty="0"/>
              <a:t>for a Data Warehouse?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Describe </a:t>
            </a:r>
            <a:r>
              <a:rPr lang="en-US" dirty="0"/>
              <a:t>the structure of a Data Warehouse?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List the differences between a Warehouse and an Operational </a:t>
            </a:r>
            <a:r>
              <a:rPr lang="en-US" dirty="0"/>
              <a:t>system?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4232-735A-D54B-8066-132C2E41BA1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7618" y="2006070"/>
            <a:ext cx="1138362" cy="110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95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468D83-7077-2246-AFDE-880993C60D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633" y="2750715"/>
            <a:ext cx="8207508" cy="276999"/>
          </a:xfrm>
        </p:spPr>
        <p:txBody>
          <a:bodyPr/>
          <a:lstStyle/>
          <a:p>
            <a:r>
              <a:rPr lang="en-US" sz="1800" dirty="0" smtClean="0"/>
              <a:t>You have successfully completed the session on Basics of Data warehouse.</a:t>
            </a:r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7F34D1-2D92-144C-816F-270390B5A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85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5642872" cy="3311525"/>
          </a:xfrm>
        </p:spPr>
        <p:txBody>
          <a:bodyPr/>
          <a:lstStyle/>
          <a:p>
            <a:pPr fontAlgn="base"/>
            <a:r>
              <a:rPr lang="en-US" dirty="0"/>
              <a:t>After completing this session, associate will be able to :​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Define </a:t>
            </a:r>
            <a:r>
              <a:rPr lang="en-US" dirty="0"/>
              <a:t>Data Warehouse?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Explain the need </a:t>
            </a:r>
            <a:r>
              <a:rPr lang="en-US" dirty="0"/>
              <a:t>for a Data Warehouse?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Describe </a:t>
            </a:r>
            <a:r>
              <a:rPr lang="en-US" dirty="0"/>
              <a:t>the structure of a Data Warehouse?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List the differences between a Warehouse and an Operational </a:t>
            </a:r>
            <a:r>
              <a:rPr lang="en-US" dirty="0"/>
              <a:t>system?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57041-6033-7245-9839-809B08B4301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319" y="1172374"/>
            <a:ext cx="1149065" cy="11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2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895351"/>
            <a:ext cx="8417052" cy="33115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Operational </a:t>
            </a:r>
            <a:r>
              <a:rPr lang="en-US" dirty="0"/>
              <a:t>data helps the organization to meet the operational </a:t>
            </a:r>
            <a:r>
              <a:rPr lang="en-US" dirty="0" smtClean="0"/>
              <a:t>and </a:t>
            </a:r>
            <a:r>
              <a:rPr lang="en-US" dirty="0"/>
              <a:t>tactical </a:t>
            </a:r>
            <a:r>
              <a:rPr lang="en-US" dirty="0" smtClean="0"/>
              <a:t>requirements </a:t>
            </a:r>
            <a:r>
              <a:rPr lang="en-US" dirty="0"/>
              <a:t>for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Data </a:t>
            </a:r>
            <a:r>
              <a:rPr lang="en-US" dirty="0"/>
              <a:t>Warehouse data helps the organization to </a:t>
            </a:r>
            <a:r>
              <a:rPr lang="en-US" dirty="0" smtClean="0"/>
              <a:t>meet strategic </a:t>
            </a:r>
            <a:r>
              <a:rPr lang="en-US" dirty="0"/>
              <a:t>requirements for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strategic data helps the business with the following needs:</a:t>
            </a:r>
          </a:p>
          <a:p>
            <a:r>
              <a:rPr lang="en-US" sz="1400" dirty="0"/>
              <a:t>            • Understand Business Issues</a:t>
            </a:r>
          </a:p>
          <a:p>
            <a:r>
              <a:rPr lang="en-US" sz="1400" dirty="0"/>
              <a:t>            • Analyze Trends and Relationships</a:t>
            </a:r>
          </a:p>
          <a:p>
            <a:r>
              <a:rPr lang="en-US" sz="1400" dirty="0"/>
              <a:t>            • Analyze Problems</a:t>
            </a:r>
          </a:p>
          <a:p>
            <a:r>
              <a:rPr lang="en-US" sz="1400" dirty="0"/>
              <a:t>            • Discover Business Opportunities</a:t>
            </a:r>
          </a:p>
          <a:p>
            <a:r>
              <a:rPr lang="en-US" sz="1400" dirty="0"/>
              <a:t>            • Plan for the </a:t>
            </a:r>
            <a:r>
              <a:rPr lang="en-US" sz="1400" dirty="0" smtClean="0"/>
              <a:t>Future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5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809781"/>
            <a:ext cx="8417052" cy="3311525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Data Warehouse </a:t>
            </a:r>
            <a:r>
              <a:rPr lang="en-US" dirty="0" smtClean="0"/>
              <a:t>is a </a:t>
            </a:r>
            <a:r>
              <a:rPr lang="en-US" dirty="0"/>
              <a:t>collection of data in support of management decision </a:t>
            </a:r>
            <a:r>
              <a:rPr lang="en-US" dirty="0" smtClean="0"/>
              <a:t>processes, which is: </a:t>
            </a:r>
            <a:endParaRPr lang="en-US" dirty="0"/>
          </a:p>
          <a:p>
            <a:pPr marL="662940" lvl="1" indent="-28575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Subject oriented</a:t>
            </a:r>
          </a:p>
          <a:p>
            <a:pPr marL="662940" lvl="1" indent="-28575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Integrated</a:t>
            </a:r>
          </a:p>
          <a:p>
            <a:pPr marL="662940" lvl="1" indent="-28575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Time variant</a:t>
            </a:r>
          </a:p>
          <a:p>
            <a:pPr marL="662940" lvl="1" indent="-28575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Non-volatile</a:t>
            </a:r>
          </a:p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Data Warehouse is a relational database that is designed for query and analysis.</a:t>
            </a:r>
          </a:p>
          <a:p>
            <a:r>
              <a:rPr lang="en-US" dirty="0"/>
              <a:t>It usually contains historical data derived from transaction data and other sources.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8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</a:t>
            </a:r>
            <a:r>
              <a:rPr lang="en-US" dirty="0" smtClean="0"/>
              <a:t>vs </a:t>
            </a:r>
            <a:r>
              <a:rPr lang="en-US" dirty="0"/>
              <a:t>Data Warehouse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734831"/>
            <a:ext cx="8417052" cy="404422"/>
          </a:xfrm>
        </p:spPr>
        <p:txBody>
          <a:bodyPr/>
          <a:lstStyle/>
          <a:p>
            <a:r>
              <a:rPr lang="en-US" b="1" dirty="0"/>
              <a:t>The way of storage of data in operational and Data Warehouse Systems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501" y="1139253"/>
            <a:ext cx="5777628" cy="315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81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</a:t>
            </a:r>
            <a:r>
              <a:rPr lang="en-US" dirty="0" smtClean="0"/>
              <a:t>from Operational </a:t>
            </a:r>
            <a:r>
              <a:rPr lang="en-US" dirty="0"/>
              <a:t>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987022"/>
            <a:ext cx="8417052" cy="331152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	</a:t>
            </a:r>
            <a:r>
              <a:rPr lang="en-US" sz="1900" b="1" dirty="0" smtClean="0"/>
              <a:t>Operational </a:t>
            </a:r>
            <a:r>
              <a:rPr lang="en-US" sz="1900" b="1" dirty="0"/>
              <a:t>Systems                   </a:t>
            </a:r>
            <a:r>
              <a:rPr lang="en-US" sz="1900" b="1" dirty="0" smtClean="0"/>
              <a:t>Data </a:t>
            </a:r>
            <a:r>
              <a:rPr lang="en-US" sz="1900" b="1" dirty="0"/>
              <a:t>Warehouse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/>
              <a:t>Operational </a:t>
            </a:r>
            <a:r>
              <a:rPr lang="en-US" sz="1900" dirty="0"/>
              <a:t>data is organized by specific processes or </a:t>
            </a:r>
            <a:r>
              <a:rPr lang="en-US" sz="1900" dirty="0" smtClean="0"/>
              <a:t>tasks and </a:t>
            </a:r>
            <a:r>
              <a:rPr lang="en-US" sz="1900" dirty="0"/>
              <a:t>is maintained by separate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Warehoused data is organized by subject area and is populated from many operational systems.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263" y="1385341"/>
            <a:ext cx="4753131" cy="169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6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</a:t>
            </a:r>
            <a:r>
              <a:rPr lang="en-US" dirty="0" smtClean="0"/>
              <a:t>from Operational </a:t>
            </a:r>
            <a:r>
              <a:rPr lang="en-US" dirty="0"/>
              <a:t>Systems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758435"/>
            <a:ext cx="8417052" cy="3528752"/>
          </a:xfrm>
        </p:spPr>
        <p:txBody>
          <a:bodyPr/>
          <a:lstStyle/>
          <a:p>
            <a:r>
              <a:rPr lang="en-US" b="1" dirty="0" smtClean="0"/>
              <a:t>	Operational </a:t>
            </a:r>
            <a:r>
              <a:rPr lang="en-US" b="1" dirty="0"/>
              <a:t>Systems                    Data Warehouse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74" y="1255301"/>
            <a:ext cx="5245740" cy="119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2172" y="2650756"/>
            <a:ext cx="3851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databases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were designed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 separately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Evolved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long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periods of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1948" y="2650756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Integrated </a:t>
            </a:r>
            <a:r>
              <a:rPr lang="en-US" dirty="0"/>
              <a:t>from the start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Designed </a:t>
            </a:r>
            <a:r>
              <a:rPr lang="en-US" dirty="0"/>
              <a:t>(or “Architected”) at </a:t>
            </a:r>
            <a:r>
              <a:rPr lang="en-US" dirty="0" smtClean="0"/>
              <a:t>one </a:t>
            </a:r>
            <a:r>
              <a:rPr lang="en-US" dirty="0"/>
              <a:t>time, </a:t>
            </a:r>
            <a:r>
              <a:rPr lang="en-US" dirty="0" smtClean="0"/>
              <a:t>implemented iteratively </a:t>
            </a:r>
            <a:r>
              <a:rPr lang="en-US" dirty="0"/>
              <a:t>over short periods </a:t>
            </a:r>
            <a:r>
              <a:rPr lang="en-US" dirty="0" smtClean="0"/>
              <a:t>of </a:t>
            </a:r>
            <a:r>
              <a:rPr lang="en-US" dirty="0"/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239789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</a:t>
            </a:r>
            <a:r>
              <a:rPr lang="en-US" dirty="0" smtClean="0"/>
              <a:t>from Operational </a:t>
            </a:r>
            <a:r>
              <a:rPr lang="en-US" dirty="0"/>
              <a:t>Systems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890306"/>
            <a:ext cx="8580070" cy="3311525"/>
          </a:xfrm>
        </p:spPr>
        <p:txBody>
          <a:bodyPr>
            <a:normAutofit fontScale="92500"/>
          </a:bodyPr>
          <a:lstStyle/>
          <a:p>
            <a:r>
              <a:rPr lang="en-US" sz="2000" b="1" dirty="0"/>
              <a:t> </a:t>
            </a:r>
            <a:r>
              <a:rPr lang="en-US" sz="2000" b="1" dirty="0" smtClean="0"/>
              <a:t>	</a:t>
            </a:r>
            <a:r>
              <a:rPr lang="en-US" b="1" dirty="0" smtClean="0"/>
              <a:t>Operational </a:t>
            </a:r>
            <a:r>
              <a:rPr lang="en-US" b="1" dirty="0"/>
              <a:t>Systems                    </a:t>
            </a:r>
            <a:r>
              <a:rPr lang="en-US" b="1" dirty="0" smtClean="0"/>
              <a:t>	Data Warehouse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Primarily concerned with current data.	         	Generally </a:t>
            </a:r>
            <a:r>
              <a:rPr lang="en-US" dirty="0"/>
              <a:t>concerned with historical data.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64" y="1388931"/>
            <a:ext cx="5312764" cy="215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825939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ppt/theme/theme2.xml><?xml version="1.0" encoding="utf-8"?>
<a:theme xmlns:a="http://schemas.openxmlformats.org/drawingml/2006/main" name="1_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ppt/theme/theme3.xml><?xml version="1.0" encoding="utf-8"?>
<a:theme xmlns:a="http://schemas.openxmlformats.org/drawingml/2006/main" name="2_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gnizant Colors 2020">
    <a:dk1>
      <a:srgbClr val="0033A0"/>
    </a:dk1>
    <a:lt1>
      <a:srgbClr val="FFFFFF"/>
    </a:lt1>
    <a:dk2>
      <a:srgbClr val="000000"/>
    </a:dk2>
    <a:lt2>
      <a:srgbClr val="FFFFFF"/>
    </a:lt2>
    <a:accent1>
      <a:srgbClr val="000063"/>
    </a:accent1>
    <a:accent2>
      <a:srgbClr val="0033A0"/>
    </a:accent2>
    <a:accent3>
      <a:srgbClr val="2C67FF"/>
    </a:accent3>
    <a:accent4>
      <a:srgbClr val="328DFF"/>
    </a:accent4>
    <a:accent5>
      <a:srgbClr val="404040"/>
    </a:accent5>
    <a:accent6>
      <a:srgbClr val="D9D9D9"/>
    </a:accent6>
    <a:hlink>
      <a:srgbClr val="0033B4"/>
    </a:hlink>
    <a:folHlink>
      <a:srgbClr val="7BA0FF"/>
    </a:folHlink>
  </a:clrScheme>
</a:themeOverride>
</file>

<file path=ppt/theme/themeOverride2.xml><?xml version="1.0" encoding="utf-8"?>
<a:themeOverride xmlns:a="http://schemas.openxmlformats.org/drawingml/2006/main">
  <a:clrScheme name="Cognizant Colors 2020">
    <a:dk1>
      <a:srgbClr val="0033A0"/>
    </a:dk1>
    <a:lt1>
      <a:srgbClr val="FFFFFF"/>
    </a:lt1>
    <a:dk2>
      <a:srgbClr val="000000"/>
    </a:dk2>
    <a:lt2>
      <a:srgbClr val="FFFFFF"/>
    </a:lt2>
    <a:accent1>
      <a:srgbClr val="000063"/>
    </a:accent1>
    <a:accent2>
      <a:srgbClr val="0033A0"/>
    </a:accent2>
    <a:accent3>
      <a:srgbClr val="2C67FF"/>
    </a:accent3>
    <a:accent4>
      <a:srgbClr val="328DFF"/>
    </a:accent4>
    <a:accent5>
      <a:srgbClr val="404040"/>
    </a:accent5>
    <a:accent6>
      <a:srgbClr val="D9D9D9"/>
    </a:accent6>
    <a:hlink>
      <a:srgbClr val="0033B4"/>
    </a:hlink>
    <a:folHlink>
      <a:srgbClr val="7BA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C59A549CE48541B951632D4196BCA1" ma:contentTypeVersion="0" ma:contentTypeDescription="Create a new document." ma:contentTypeScope="" ma:versionID="f1d972d1aa6d9ea55dca7ba336562a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B683CF-7DFD-4974-9672-9F63D2D5A3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77D545-A467-4A02-8DAF-7A685903C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A421221-6257-44B8-A0C2-D26A1BFC5168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49414</TotalTime>
  <Words>1110</Words>
  <Application>Microsoft Office PowerPoint</Application>
  <PresentationFormat>On-screen Show (16:9)</PresentationFormat>
  <Paragraphs>224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ＭＳ Ｐゴシック</vt:lpstr>
      <vt:lpstr>Arial</vt:lpstr>
      <vt:lpstr>Arial Regular</vt:lpstr>
      <vt:lpstr>Calibri</vt:lpstr>
      <vt:lpstr>Courier New</vt:lpstr>
      <vt:lpstr>Wingdings</vt:lpstr>
      <vt:lpstr>Cognizantnewbrand</vt:lpstr>
      <vt:lpstr>1_Cognizantnewbrand</vt:lpstr>
      <vt:lpstr>2_Cognizantnewbrand</vt:lpstr>
      <vt:lpstr>Data Warehousing Basics</vt:lpstr>
      <vt:lpstr>Overview</vt:lpstr>
      <vt:lpstr>Objectives</vt:lpstr>
      <vt:lpstr>Need for Data Warehouse</vt:lpstr>
      <vt:lpstr>Data Warehouse Fundamentals</vt:lpstr>
      <vt:lpstr>Transactional vs Data Warehouse Storage</vt:lpstr>
      <vt:lpstr>Differences from Operational Systems</vt:lpstr>
      <vt:lpstr>Differences from Operational Systems (Contd.)</vt:lpstr>
      <vt:lpstr>Differences from Operational Systems (Contd.)</vt:lpstr>
      <vt:lpstr>Differences from Operational Systems (Contd.)</vt:lpstr>
      <vt:lpstr>Data in Data Warehouse</vt:lpstr>
      <vt:lpstr>Features of Data Warehouse</vt:lpstr>
      <vt:lpstr>Data Warehouse: Benefits to Business</vt:lpstr>
      <vt:lpstr>Data Warehouse: Application Areas</vt:lpstr>
      <vt:lpstr>Data Warehouse Architecture</vt:lpstr>
      <vt:lpstr>Operational and External Data Layer</vt:lpstr>
      <vt:lpstr>Data Staging Layer</vt:lpstr>
      <vt:lpstr>Data Warehouse Layer</vt:lpstr>
      <vt:lpstr>Meta Data Layer</vt:lpstr>
      <vt:lpstr>Process Management Layer</vt:lpstr>
      <vt:lpstr>Information Access Layer</vt:lpstr>
      <vt:lpstr>Data Warehouse Architecture: Implementation</vt:lpstr>
      <vt:lpstr>Questions</vt:lpstr>
      <vt:lpstr>Test Your Understanding</vt:lpstr>
      <vt:lpstr>Recap</vt:lpstr>
      <vt:lpstr>Thank You</vt:lpstr>
    </vt:vector>
  </TitlesOfParts>
  <Manager/>
  <Company>Cognizant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OCM CoE - Capabilities</dc:title>
  <dc:subject/>
  <dc:creator>Cole, Ladawna (Cognizant)</dc:creator>
  <cp:keywords/>
  <dc:description/>
  <cp:lastModifiedBy>Kannan, Abirami (Cognizant)</cp:lastModifiedBy>
  <cp:revision>2300</cp:revision>
  <cp:lastPrinted>2020-02-12T20:07:34Z</cp:lastPrinted>
  <dcterms:created xsi:type="dcterms:W3CDTF">2018-08-01T04:55:58Z</dcterms:created>
  <dcterms:modified xsi:type="dcterms:W3CDTF">2020-06-13T04:01:55Z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0x010100AFC59A549CE48541B951632D4196BCA1</vt:lpwstr>
  </property>
</Properties>
</file>