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4" r:id="rId6"/>
    <p:sldMasterId id="2147483681" r:id="rId7"/>
    <p:sldMasterId id="2147483689" r:id="rId8"/>
    <p:sldMasterId id="2147483716" r:id="rId9"/>
  </p:sldMasterIdLst>
  <p:notesMasterIdLst>
    <p:notesMasterId r:id="rId36"/>
  </p:notesMasterIdLst>
  <p:handoutMasterIdLst>
    <p:handoutMasterId r:id="rId37"/>
  </p:handoutMasterIdLst>
  <p:sldIdLst>
    <p:sldId id="457" r:id="rId10"/>
    <p:sldId id="459" r:id="rId11"/>
    <p:sldId id="460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4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674"/>
    <a:srgbClr val="008080"/>
    <a:srgbClr val="BC4744"/>
    <a:srgbClr val="953735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8556" autoAdjust="0"/>
  </p:normalViewPr>
  <p:slideViewPr>
    <p:cSldViewPr>
      <p:cViewPr varScale="1">
        <p:scale>
          <a:sx n="61" d="100"/>
          <a:sy n="61" d="100"/>
        </p:scale>
        <p:origin x="12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14E4-4D36-4F5F-A4D9-3E285217D3FD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784D-BBA3-44A5-ACFA-C1B68087A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05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41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800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0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800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466410"/>
            <a:ext cx="8348837" cy="70788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2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2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2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3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7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8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74389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4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5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26417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9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957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549400"/>
            <a:ext cx="2688336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17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481868"/>
            <a:ext cx="838504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6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6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0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2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1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86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2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5977167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0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5662092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3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0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9144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8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91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31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163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52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76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  <p:pic>
        <p:nvPicPr>
          <p:cNvPr id="16" name="Picture 15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1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74389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2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26417"/>
            <a:ext cx="4475483" cy="1330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26417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8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15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549400"/>
            <a:ext cx="2688336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9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481868"/>
            <a:ext cx="838504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A0C40"/>
          </a:solid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68580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5653895"/>
            <a:ext cx="3719386" cy="11054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1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5977167"/>
            <a:ext cx="2445250" cy="7267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5977167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5662092"/>
            <a:ext cx="2445250" cy="7267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5662092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9144000" cy="68566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9144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3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94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1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3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image" Target="../media/image9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picture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380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8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0"/>
            <a:ext cx="8378952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457739"/>
            <a:ext cx="8378952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3763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0"/>
            <a:ext cx="8378952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457739"/>
            <a:ext cx="8378952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3763"/>
            <a:ext cx="2445250" cy="726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3763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240">
          <p15:clr>
            <a:srgbClr val="F26B43"/>
          </p15:clr>
        </p15:guide>
        <p15:guide id="7" pos="5520">
          <p15:clr>
            <a:srgbClr val="F26B43"/>
          </p15:clr>
        </p15:guide>
        <p15:guide id="8" orient="horz" pos="2988">
          <p15:clr>
            <a:srgbClr val="F26B43"/>
          </p15:clr>
        </p15:guide>
        <p15:guide id="9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000" y="3657600"/>
            <a:ext cx="8327698" cy="1219200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Level - Learner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5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5: Populating the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Developing procedures to extract and move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Developing procedures to load the data into the warehouse.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Developing programs or use data transformation tools to transform and integrate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Testing extract, transformation and load procedures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3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6: Automating Data Management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Automating and scheduling the data load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Creating backup and recovery procedures.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Conducting a full test of all of the automated procedures.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7: Application Development </a:t>
            </a:r>
            <a:r>
              <a:rPr lang="en-US" altLang="zh-TW" dirty="0" smtClean="0">
                <a:ea typeface="新細明體" pitchFamily="18" charset="-120"/>
              </a:rPr>
              <a:t>–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Creating </a:t>
            </a:r>
            <a:r>
              <a:rPr lang="en-US" altLang="zh-TW" dirty="0">
                <a:ea typeface="新細明體" pitchFamily="18" charset="-120"/>
              </a:rPr>
              <a:t>the Starter Set of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Creating the starter set of predefined reports.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Developing core reports.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Testing reports.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Documenting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Developing navigation paths.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8: Data Validation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Validating Data using the starter set of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Validating Data using standard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Iteratively changing the data.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9: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914400"/>
            <a:ext cx="8417052" cy="4415367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To gain real business value from your warehouse development, </a:t>
            </a:r>
            <a:r>
              <a:rPr lang="en-US" altLang="zh-TW" dirty="0" smtClean="0"/>
              <a:t>users </a:t>
            </a:r>
            <a:r>
              <a:rPr lang="en-US" altLang="zh-TW" dirty="0"/>
              <a:t>of all levels will need to be trained in</a:t>
            </a:r>
            <a:r>
              <a:rPr lang="en-US" altLang="zh-TW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 marL="457200" lvl="1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The scope of the data in the warehouse.</a:t>
            </a:r>
          </a:p>
          <a:p>
            <a:pPr marL="457200" lvl="1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The front end access tool and how it works.</a:t>
            </a:r>
          </a:p>
          <a:p>
            <a:pPr marL="457200" lvl="1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The DSS application or starter set of reports - the capabilities and navigation paths.</a:t>
            </a:r>
          </a:p>
          <a:p>
            <a:pPr marL="457200" lvl="1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Ongoing training/user assistance as the system evolves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10: Rollout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Installing the physical infrastructures for all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Developing the DSS application.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Creating procedures for adding new reports and expanding the DSS application.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Setting up procedures to backup the DSS application, not just the data warehouse.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Creating procedures for investigating and resolving data integrity related issues.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Steps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417052" cy="441536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dirty="0"/>
              <a:t>Step 1: </a:t>
            </a:r>
            <a:endParaRPr lang="en-US" altLang="zh-TW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dirty="0"/>
              <a:t>first step in the process of identifying fact tables is where we examine the business, and identify the transactions that may be of interest. </a:t>
            </a:r>
            <a:endParaRPr lang="en-US" altLang="zh-TW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They </a:t>
            </a:r>
            <a:r>
              <a:rPr lang="en-US" altLang="zh-TW" dirty="0"/>
              <a:t>will tend to </a:t>
            </a:r>
            <a:r>
              <a:rPr lang="en-US" altLang="zh-TW" dirty="0" smtClean="0"/>
              <a:t>be transactions </a:t>
            </a:r>
            <a:r>
              <a:rPr lang="en-US" altLang="zh-TW" dirty="0"/>
              <a:t>that describe events fundamentals to the business.</a:t>
            </a:r>
          </a:p>
          <a:p>
            <a:pPr algn="just">
              <a:lnSpc>
                <a:spcPct val="90000"/>
              </a:lnSpc>
            </a:pPr>
            <a:endParaRPr lang="en-US" altLang="zh-TW" dirty="0"/>
          </a:p>
          <a:p>
            <a:pPr algn="just">
              <a:lnSpc>
                <a:spcPct val="90000"/>
              </a:lnSpc>
            </a:pPr>
            <a:r>
              <a:rPr lang="en-US" altLang="zh-TW" dirty="0"/>
              <a:t>Step 2: </a:t>
            </a:r>
            <a:endParaRPr lang="en-US" altLang="zh-TW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dirty="0"/>
              <a:t>next step is to identify the main dimensions for each candidate fact table. </a:t>
            </a:r>
            <a:endParaRPr lang="en-US" altLang="zh-TW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This </a:t>
            </a:r>
            <a:r>
              <a:rPr lang="en-US" altLang="zh-TW" dirty="0"/>
              <a:t>can be achieved by looking at the logical model, and finding out which entities are associated with the entity representing the fact table. </a:t>
            </a:r>
            <a:endParaRPr lang="en-US" altLang="zh-TW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dirty="0"/>
              <a:t>challenge here is to focus on the key dimension </a:t>
            </a:r>
            <a:r>
              <a:rPr lang="en-US" altLang="zh-TW" dirty="0" smtClean="0"/>
              <a:t>entities.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Steps for Development (</a:t>
            </a:r>
            <a:r>
              <a:rPr lang="en-US" altLang="zh-TW" dirty="0" smtClean="0">
                <a:ea typeface="新細明體" pitchFamily="18" charset="-120"/>
              </a:rPr>
              <a:t>Contd</a:t>
            </a:r>
            <a:r>
              <a:rPr lang="en-US" altLang="zh-TW" dirty="0">
                <a:ea typeface="新細明體" pitchFamily="18" charset="-120"/>
              </a:rPr>
              <a:t>.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3: </a:t>
            </a:r>
            <a:endParaRPr lang="en-US" altLang="zh-TW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smtClean="0"/>
              <a:t>Look </a:t>
            </a:r>
            <a:r>
              <a:rPr lang="en-US" altLang="zh-TW" dirty="0"/>
              <a:t>for </a:t>
            </a:r>
            <a:r>
              <a:rPr lang="en-US" altLang="zh-TW" dirty="0" smtClean="0"/>
              <a:t>de-normalized </a:t>
            </a:r>
            <a:r>
              <a:rPr lang="en-US" altLang="zh-TW" dirty="0"/>
              <a:t>dimensions within candidate fact tables. </a:t>
            </a:r>
            <a:endParaRPr lang="en-US" altLang="zh-TW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smtClean="0"/>
              <a:t>It </a:t>
            </a:r>
            <a:r>
              <a:rPr lang="en-US" altLang="zh-TW" dirty="0"/>
              <a:t>may be the case that the candidate fact table is a dimension containing repeating groups of factual attributes.</a:t>
            </a:r>
          </a:p>
          <a:p>
            <a:pPr algn="just"/>
            <a:endParaRPr lang="en-US" altLang="zh-TW" dirty="0"/>
          </a:p>
          <a:p>
            <a:pPr algn="just">
              <a:lnSpc>
                <a:spcPct val="90000"/>
              </a:lnSpc>
            </a:pPr>
            <a:r>
              <a:rPr lang="en-US" altLang="zh-TW" dirty="0"/>
              <a:t>Step 4: </a:t>
            </a:r>
            <a:endParaRPr lang="en-US" altLang="zh-TW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If </a:t>
            </a:r>
            <a:r>
              <a:rPr lang="en-US" altLang="zh-TW" dirty="0"/>
              <a:t>the business requirement is geared </a:t>
            </a:r>
            <a:r>
              <a:rPr lang="en-US" altLang="zh-TW" dirty="0" smtClean="0"/>
              <a:t>towards </a:t>
            </a:r>
            <a:r>
              <a:rPr lang="en-US" altLang="zh-TW" dirty="0"/>
              <a:t>analysis of the entity that is currently </a:t>
            </a:r>
            <a:r>
              <a:rPr lang="en-US" altLang="zh-TW" dirty="0" smtClean="0"/>
              <a:t>a candidate </a:t>
            </a:r>
            <a:r>
              <a:rPr lang="en-US" altLang="zh-TW" dirty="0"/>
              <a:t>dimension, chances are that it is probably more appropriate to make it a fact table.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Sales Database with a simple star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47500" y="1361511"/>
            <a:ext cx="1524000" cy="3283528"/>
            <a:chOff x="3581400" y="1499175"/>
            <a:chExt cx="1524000" cy="3283528"/>
          </a:xfrm>
        </p:grpSpPr>
        <p:sp>
          <p:nvSpPr>
            <p:cNvPr id="28" name="Rectangle 27"/>
            <p:cNvSpPr/>
            <p:nvPr/>
          </p:nvSpPr>
          <p:spPr>
            <a:xfrm>
              <a:off x="3706091" y="2153805"/>
              <a:ext cx="1274618" cy="533400"/>
            </a:xfrm>
            <a:prstGeom prst="rect">
              <a:avLst/>
            </a:prstGeom>
            <a:gradFill>
              <a:gsLst>
                <a:gs pos="100000">
                  <a:schemeClr val="tx2">
                    <a:lumMod val="75000"/>
                  </a:schemeClr>
                </a:gs>
                <a:gs pos="91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Period_Id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06091" y="2680274"/>
              <a:ext cx="1274618" cy="533400"/>
            </a:xfrm>
            <a:prstGeom prst="rect">
              <a:avLst/>
            </a:prstGeom>
            <a:gradFill>
              <a:gsLst>
                <a:gs pos="100000">
                  <a:schemeClr val="tx2">
                    <a:lumMod val="75000"/>
                  </a:schemeClr>
                </a:gs>
                <a:gs pos="91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Product_Id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06091" y="3210210"/>
              <a:ext cx="1274618" cy="533400"/>
            </a:xfrm>
            <a:prstGeom prst="rect">
              <a:avLst/>
            </a:prstGeom>
            <a:gradFill>
              <a:gsLst>
                <a:gs pos="100000">
                  <a:schemeClr val="tx2">
                    <a:lumMod val="75000"/>
                  </a:schemeClr>
                </a:gs>
                <a:gs pos="91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Market_Id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6091" y="3754002"/>
              <a:ext cx="1274618" cy="1028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reflection blurRad="6350" stA="64000" endPos="24000" dist="127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Units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Dollars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Discount%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1499175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Sales Table (Fact Table)</a:t>
              </a:r>
              <a:endParaRPr lang="en-US" sz="1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70507" y="3462617"/>
            <a:ext cx="1899369" cy="2401622"/>
            <a:chOff x="6566407" y="3108736"/>
            <a:chExt cx="1899369" cy="2401622"/>
          </a:xfrm>
        </p:grpSpPr>
        <p:sp>
          <p:nvSpPr>
            <p:cNvPr id="34" name="Rectangle 33"/>
            <p:cNvSpPr/>
            <p:nvPr/>
          </p:nvSpPr>
          <p:spPr>
            <a:xfrm>
              <a:off x="6878782" y="3924010"/>
              <a:ext cx="1422918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Market_Id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8782" y="4481657"/>
              <a:ext cx="1422918" cy="1028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reflection blurRad="6350" stA="64000" endPos="24000" dist="127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Market_Desc</a:t>
              </a:r>
            </a:p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District Region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66407" y="3108736"/>
              <a:ext cx="18993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Market Table (Dimension Table)</a:t>
              </a:r>
              <a:endParaRPr 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3698" y="1921862"/>
            <a:ext cx="1900901" cy="2423966"/>
            <a:chOff x="609598" y="1377087"/>
            <a:chExt cx="1900901" cy="2423966"/>
          </a:xfrm>
        </p:grpSpPr>
        <p:sp>
          <p:nvSpPr>
            <p:cNvPr id="38" name="Rectangle 37"/>
            <p:cNvSpPr/>
            <p:nvPr/>
          </p:nvSpPr>
          <p:spPr>
            <a:xfrm>
              <a:off x="773585" y="2238953"/>
              <a:ext cx="1349624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Period_Id</a:t>
              </a:r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3586" y="2772352"/>
              <a:ext cx="1357109" cy="1028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reflection blurRad="6350" stA="64000" endPos="24000" dist="127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Period_Desc</a:t>
              </a:r>
            </a:p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Quarter </a:t>
              </a:r>
            </a:p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Year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598" y="1377087"/>
              <a:ext cx="1900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Period Table (Dimension Table)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0935" y="3643688"/>
            <a:ext cx="1752600" cy="2449151"/>
            <a:chOff x="2396835" y="2593908"/>
            <a:chExt cx="1752600" cy="2449151"/>
          </a:xfrm>
        </p:grpSpPr>
        <p:sp>
          <p:nvSpPr>
            <p:cNvPr id="42" name="Rectangle 41"/>
            <p:cNvSpPr/>
            <p:nvPr/>
          </p:nvSpPr>
          <p:spPr>
            <a:xfrm>
              <a:off x="2635827" y="3470566"/>
              <a:ext cx="1274618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Product_Id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35827" y="4014358"/>
              <a:ext cx="1274618" cy="1028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reflection blurRad="6350" stA="64000" endPos="24000" dist="127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Prod_Desc</a:t>
              </a:r>
            </a:p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Brand</a:t>
              </a:r>
            </a:p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Size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96835" y="2593908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Product Table (Dimension Table)</a:t>
              </a:r>
              <a:endParaRPr lang="en-US" sz="1600" dirty="0"/>
            </a:p>
          </p:txBody>
        </p:sp>
      </p:grpSp>
      <p:cxnSp>
        <p:nvCxnSpPr>
          <p:cNvPr id="45" name="Elbow Connector 44"/>
          <p:cNvCxnSpPr>
            <a:stCxn id="29" idx="1"/>
            <a:endCxn id="42" idx="3"/>
          </p:cNvCxnSpPr>
          <p:nvPr/>
        </p:nvCxnSpPr>
        <p:spPr>
          <a:xfrm rot="10800000" flipV="1">
            <a:off x="3914545" y="2809310"/>
            <a:ext cx="557646" cy="1977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0" idx="3"/>
            <a:endCxn id="34" idx="1"/>
          </p:cNvCxnSpPr>
          <p:nvPr/>
        </p:nvCxnSpPr>
        <p:spPr>
          <a:xfrm>
            <a:off x="5746809" y="3339246"/>
            <a:ext cx="1136073" cy="1205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8" idx="1"/>
            <a:endCxn id="38" idx="3"/>
          </p:cNvCxnSpPr>
          <p:nvPr/>
        </p:nvCxnSpPr>
        <p:spPr>
          <a:xfrm rot="10800000" flipV="1">
            <a:off x="2127309" y="2282840"/>
            <a:ext cx="2344882" cy="767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8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Multiple Fact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A star schema can contain multiple fact tables.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Multiple fact tables exist because they contain unrelated facts or because periodicity of the load times differs. </a:t>
            </a:r>
            <a:endParaRPr lang="en-US" altLang="zh-TW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smtClean="0"/>
              <a:t>In </a:t>
            </a:r>
            <a:r>
              <a:rPr lang="en-US" altLang="zh-TW" dirty="0"/>
              <a:t>other cases, multiple fact tables exist because they improve performance. Creating different tables for different levels of aggregation is a common design technique for a data warehouse database so that any single request is against a table of reasonable size.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732" y="1043801"/>
            <a:ext cx="8487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data base is a collection of data organized by a database management system.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data warehouse is a read-only analytical database used for a decision support system operation.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data warehouse for decision support is often taking data from various platforms, databases, and files as source data. 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use of advanced tools and specialized technologies may be necessary in the development of decision support systems, which affects tasks, deliverables, training, and project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timelines.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warehouse is readily user-friendly by the analyst for end users, even those who are not familiar with database structure.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is a collection of integrated de-normalized databases for fast response 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general, a data warehousing storage is for at least 5 years long term capacity planning growth.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Multiple fact table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5476" y="793256"/>
            <a:ext cx="7770912" cy="5310649"/>
            <a:chOff x="609074" y="1136072"/>
            <a:chExt cx="7770912" cy="5310649"/>
          </a:xfrm>
        </p:grpSpPr>
        <p:cxnSp>
          <p:nvCxnSpPr>
            <p:cNvPr id="7" name="Elbow Connector 6"/>
            <p:cNvCxnSpPr>
              <a:stCxn id="34" idx="1"/>
              <a:endCxn id="24" idx="3"/>
            </p:cNvCxnSpPr>
            <p:nvPr/>
          </p:nvCxnSpPr>
          <p:spPr>
            <a:xfrm rot="10800000" flipV="1">
              <a:off x="3910445" y="2583871"/>
              <a:ext cx="557646" cy="197773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09074" y="1136072"/>
              <a:ext cx="7770912" cy="5310649"/>
              <a:chOff x="609074" y="1136072"/>
              <a:chExt cx="7770912" cy="53106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343400" y="1136072"/>
                <a:ext cx="1524000" cy="3283528"/>
                <a:chOff x="3581400" y="1499175"/>
                <a:chExt cx="1524000" cy="328352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706091" y="2153805"/>
                  <a:ext cx="1274618" cy="533400"/>
                </a:xfrm>
                <a:prstGeom prst="rect">
                  <a:avLst/>
                </a:prstGeom>
                <a:gradFill>
                  <a:gsLst>
                    <a:gs pos="100000">
                      <a:schemeClr val="tx2">
                        <a:lumMod val="75000"/>
                      </a:schemeClr>
                    </a:gs>
                    <a:gs pos="91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Period_Id</a:t>
                  </a:r>
                  <a:endParaRPr lang="en-US" sz="160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706091" y="2680274"/>
                  <a:ext cx="1274618" cy="533400"/>
                </a:xfrm>
                <a:prstGeom prst="rect">
                  <a:avLst/>
                </a:prstGeom>
                <a:gradFill>
                  <a:gsLst>
                    <a:gs pos="100000">
                      <a:schemeClr val="tx2">
                        <a:lumMod val="75000"/>
                      </a:schemeClr>
                    </a:gs>
                    <a:gs pos="91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Product_Id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706091" y="3210210"/>
                  <a:ext cx="1274618" cy="533400"/>
                </a:xfrm>
                <a:prstGeom prst="rect">
                  <a:avLst/>
                </a:prstGeom>
                <a:gradFill>
                  <a:gsLst>
                    <a:gs pos="100000">
                      <a:schemeClr val="tx2">
                        <a:lumMod val="75000"/>
                      </a:schemeClr>
                    </a:gs>
                    <a:gs pos="91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Market_Id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706091" y="3754002"/>
                  <a:ext cx="1274618" cy="102870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reflection blurRad="6350" stA="64000" endPos="24000" dist="127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Units</a:t>
                  </a:r>
                </a:p>
                <a:p>
                  <a:r>
                    <a:rPr lang="en-US" sz="16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Dollars</a:t>
                  </a:r>
                </a:p>
                <a:p>
                  <a:r>
                    <a:rPr lang="en-US" sz="16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Discount%</a:t>
                  </a:r>
                  <a:endParaRPr lang="en-US" sz="16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581400" y="1499175"/>
                  <a:ext cx="1524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Sales Table (Fact Table)</a:t>
                  </a:r>
                  <a:endParaRPr lang="en-US" sz="16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627386" y="3245720"/>
                <a:ext cx="1752600" cy="2378332"/>
                <a:chOff x="6627386" y="3117278"/>
                <a:chExt cx="1752600" cy="2378332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878782" y="3924010"/>
                  <a:ext cx="1501204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Market_Id</a:t>
                  </a:r>
                  <a:endParaRPr lang="en-US" sz="1600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878782" y="4466909"/>
                  <a:ext cx="1501204" cy="102870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reflection blurRad="6350" stA="64000" endPos="24000" dist="127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Market_Desc</a:t>
                  </a:r>
                </a:p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District Region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627386" y="3117278"/>
                  <a:ext cx="1752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Market Table (Dimension Table)</a:t>
                  </a:r>
                  <a:endParaRPr lang="en-US" sz="16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09074" y="1665600"/>
                <a:ext cx="1752600" cy="2386857"/>
                <a:chOff x="609074" y="1424587"/>
                <a:chExt cx="1752600" cy="2386857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769334" y="2279032"/>
                  <a:ext cx="1367728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Period_Id</a:t>
                  </a:r>
                  <a:endParaRPr lang="en-US" sz="1600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70386" y="2782743"/>
                  <a:ext cx="1352823" cy="102870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reflection blurRad="6350" stA="64000" endPos="24000" dist="127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Period_Desc</a:t>
                  </a:r>
                </a:p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Quarter </a:t>
                  </a:r>
                </a:p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Year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09074" y="1424587"/>
                  <a:ext cx="1752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Period Table (Dimension Table)</a:t>
                  </a:r>
                  <a:endParaRPr lang="en-US" sz="16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386446" y="3495297"/>
                <a:ext cx="1752600" cy="2372103"/>
                <a:chOff x="2386446" y="2670956"/>
                <a:chExt cx="1752600" cy="237210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635827" y="3470566"/>
                  <a:ext cx="1274618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Product_Id</a:t>
                  </a:r>
                  <a:endParaRPr lang="en-US" sz="16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635827" y="4014358"/>
                  <a:ext cx="1274618" cy="102870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reflection blurRad="6350" stA="64000" endPos="24000" dist="127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Prod_Desc</a:t>
                  </a:r>
                </a:p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Brand</a:t>
                  </a:r>
                </a:p>
                <a:p>
                  <a:r>
                    <a:rPr 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Size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386446" y="2670956"/>
                  <a:ext cx="1752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Product Table (Dimension Table)</a:t>
                  </a:r>
                  <a:endParaRPr lang="en-US" sz="1600" dirty="0"/>
                </a:p>
              </p:txBody>
            </p:sp>
          </p:grpSp>
          <p:cxnSp>
            <p:nvCxnSpPr>
              <p:cNvPr id="13" name="Elbow Connector 12"/>
              <p:cNvCxnSpPr>
                <a:stCxn id="35" idx="3"/>
                <a:endCxn id="30" idx="1"/>
              </p:cNvCxnSpPr>
              <p:nvPr/>
            </p:nvCxnSpPr>
            <p:spPr>
              <a:xfrm>
                <a:off x="5742709" y="3113807"/>
                <a:ext cx="1136073" cy="1205345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33" idx="1"/>
                <a:endCxn id="27" idx="3"/>
              </p:cNvCxnSpPr>
              <p:nvPr/>
            </p:nvCxnSpPr>
            <p:spPr>
              <a:xfrm rot="10800000" flipV="1">
                <a:off x="2137063" y="2057401"/>
                <a:ext cx="2331029" cy="72934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584512" y="5365173"/>
                <a:ext cx="1274618" cy="533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Period_Id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45521" y="4714007"/>
                <a:ext cx="1752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Product_Group table (fact Table)</a:t>
                </a:r>
                <a:endParaRPr lang="en-US" sz="16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84512" y="5913321"/>
                <a:ext cx="1274618" cy="533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Group_Id</a:t>
                </a:r>
                <a:endParaRPr lang="en-US" sz="1600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90603" y="4921706"/>
                <a:ext cx="1752600" cy="1500742"/>
                <a:chOff x="2396836" y="3027099"/>
                <a:chExt cx="1752600" cy="150074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475567" y="3470566"/>
                  <a:ext cx="1434878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Group_Id</a:t>
                  </a:r>
                  <a:endParaRPr lang="en-US" sz="16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475567" y="4013491"/>
                  <a:ext cx="1432080" cy="51435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reflection blurRad="6350" stA="64000" endPos="24000" dist="127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Group_Desc</a:t>
                  </a:r>
                  <a:endParaRPr lang="en-US" sz="16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96836" y="3027099"/>
                  <a:ext cx="1752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Group Table</a:t>
                  </a:r>
                  <a:endParaRPr lang="en-US" sz="1600" dirty="0"/>
                </a:p>
              </p:txBody>
            </p:sp>
          </p:grpSp>
          <p:cxnSp>
            <p:nvCxnSpPr>
              <p:cNvPr id="19" name="Elbow Connector 18"/>
              <p:cNvCxnSpPr>
                <a:stCxn id="24" idx="3"/>
                <a:endCxn id="15" idx="1"/>
              </p:cNvCxnSpPr>
              <p:nvPr/>
            </p:nvCxnSpPr>
            <p:spPr>
              <a:xfrm>
                <a:off x="3910445" y="4561607"/>
                <a:ext cx="674067" cy="107026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17" idx="1"/>
                <a:endCxn id="21" idx="3"/>
              </p:cNvCxnSpPr>
              <p:nvPr/>
            </p:nvCxnSpPr>
            <p:spPr>
              <a:xfrm rot="10800000">
                <a:off x="2204212" y="5631873"/>
                <a:ext cx="2380300" cy="54814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011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Multi-Star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In some applications the concatenated foreign keys might not provide a unique identifier for each row in the fact table. </a:t>
            </a:r>
            <a:endParaRPr lang="en-US" altLang="zh-TW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smtClean="0"/>
              <a:t>These </a:t>
            </a:r>
            <a:r>
              <a:rPr lang="en-US" altLang="zh-TW" dirty="0"/>
              <a:t>applications require a multi-star schema. </a:t>
            </a:r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In a multi-star schema, the fact table has both a set of foreign keys, which reference dimension tables, and a primary key, which is composed of one or more columns that provide a unique identifier for each row.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0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Retail sales DB design as a multi-star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790258"/>
            <a:ext cx="8402782" cy="5323523"/>
            <a:chOff x="228600" y="467677"/>
            <a:chExt cx="8402782" cy="5323523"/>
          </a:xfrm>
        </p:grpSpPr>
        <p:grpSp>
          <p:nvGrpSpPr>
            <p:cNvPr id="7" name="Group 6"/>
            <p:cNvGrpSpPr/>
            <p:nvPr/>
          </p:nvGrpSpPr>
          <p:grpSpPr>
            <a:xfrm>
              <a:off x="6878782" y="1066800"/>
              <a:ext cx="1752600" cy="1966452"/>
              <a:chOff x="6639791" y="3657600"/>
              <a:chExt cx="1752600" cy="196645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878780" y="4066299"/>
                <a:ext cx="1340428" cy="533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Store_Id</a:t>
                </a:r>
                <a:endParaRPr lang="en-US" sz="16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78781" y="4595351"/>
                <a:ext cx="1340427" cy="10287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64000" endPos="24000" dist="127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Store_Name</a:t>
                </a:r>
                <a:endParaRPr lang="en-US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Region</a:t>
                </a:r>
              </a:p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Manager</a:t>
                </a:r>
                <a:endParaRPr lang="en-US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639791" y="3657600"/>
                <a:ext cx="1752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Store Table</a:t>
                </a:r>
                <a:endParaRPr lang="en-US" sz="16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44620" y="1942001"/>
              <a:ext cx="1752600" cy="1954520"/>
              <a:chOff x="2396836" y="3912880"/>
              <a:chExt cx="1752600" cy="19545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635827" y="4294907"/>
                <a:ext cx="1274618" cy="533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SKU_Id</a:t>
                </a:r>
                <a:endParaRPr lang="en-US" sz="16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35827" y="4838699"/>
                <a:ext cx="1274618" cy="10287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64000" endPos="24000" dist="127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Class_Id</a:t>
                </a:r>
              </a:p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Dept_Id</a:t>
                </a:r>
              </a:p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Item</a:t>
                </a:r>
                <a:endParaRPr lang="en-US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96836" y="3912880"/>
                <a:ext cx="1752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SKU Table</a:t>
                </a:r>
                <a:endParaRPr lang="en-US" sz="16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239982" y="4733057"/>
              <a:ext cx="1274618" cy="1058143"/>
              <a:chOff x="929594" y="5365173"/>
              <a:chExt cx="1274618" cy="10581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29594" y="5365173"/>
                <a:ext cx="1274618" cy="533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Dept_Id</a:t>
                </a:r>
                <a:endParaRPr lang="en-US" sz="16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29594" y="5908966"/>
                <a:ext cx="1274618" cy="5143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64000" endPos="24000" dist="127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Dept_Desc</a:t>
                </a:r>
                <a:endParaRPr lang="en-US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95800" y="467677"/>
              <a:ext cx="1968760" cy="4061877"/>
              <a:chOff x="4026160" y="357723"/>
              <a:chExt cx="1968760" cy="406187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051" y="1790702"/>
                <a:ext cx="1423908" cy="533400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75000"/>
                    </a:schemeClr>
                  </a:gs>
                  <a:gs pos="91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31050" y="2317171"/>
                <a:ext cx="1423909" cy="533400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75000"/>
                    </a:schemeClr>
                  </a:gs>
                  <a:gs pos="91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Receipt_Nbr</a:t>
                </a:r>
                <a:endParaRPr lang="en-US" sz="16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31051" y="2847107"/>
                <a:ext cx="1423908" cy="533400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75000"/>
                    </a:schemeClr>
                  </a:gs>
                  <a:gs pos="91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Receipt_Line_Item</a:t>
                </a:r>
                <a:endParaRPr lang="en-US" sz="16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31051" y="3390899"/>
                <a:ext cx="1274618" cy="10287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64000" endPos="24000" dist="127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Units</a:t>
                </a:r>
              </a:p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Price</a:t>
                </a:r>
              </a:p>
              <a:p>
                <a:r>
                  <a:rPr lang="en-US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Amount</a:t>
                </a:r>
                <a:endParaRPr lang="en-US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26160" y="357723"/>
                <a:ext cx="1968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Transaction Table</a:t>
                </a:r>
                <a:endParaRPr lang="en-US" sz="16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31051" y="1263868"/>
                <a:ext cx="1423908" cy="533400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75000"/>
                    </a:schemeClr>
                  </a:gs>
                  <a:gs pos="91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SKU_Id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31051" y="722580"/>
                <a:ext cx="1423908" cy="533400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75000"/>
                    </a:schemeClr>
                  </a:gs>
                  <a:gs pos="91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Store_Id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" y="2867820"/>
              <a:ext cx="1752600" cy="1501610"/>
              <a:chOff x="2396836" y="3027099"/>
              <a:chExt cx="1752600" cy="150161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35827" y="3470566"/>
                <a:ext cx="1274618" cy="533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Class_Id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35827" y="4014359"/>
                <a:ext cx="1274618" cy="5143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64000" endPos="24000" dist="127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2">
                        <a:lumMod val="75000"/>
                      </a:schemeClr>
                    </a:solidFill>
                  </a:rPr>
                  <a:t>Class_Desc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96836" y="3027099"/>
                <a:ext cx="1752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Class Table</a:t>
                </a:r>
              </a:p>
            </p:txBody>
          </p:sp>
        </p:grpSp>
        <p:cxnSp>
          <p:nvCxnSpPr>
            <p:cNvPr id="12" name="Elbow Connector 11"/>
            <p:cNvCxnSpPr>
              <a:stCxn id="25" idx="3"/>
              <a:endCxn id="31" idx="1"/>
            </p:cNvCxnSpPr>
            <p:nvPr/>
          </p:nvCxnSpPr>
          <p:spPr>
            <a:xfrm>
              <a:off x="6324599" y="1099234"/>
              <a:ext cx="793172" cy="64296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4" idx="1"/>
              <a:endCxn id="28" idx="3"/>
            </p:cNvCxnSpPr>
            <p:nvPr/>
          </p:nvCxnSpPr>
          <p:spPr>
            <a:xfrm rot="10800000" flipV="1">
              <a:off x="3958229" y="1640522"/>
              <a:ext cx="942462" cy="9502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29" idx="1"/>
              <a:endCxn id="16" idx="3"/>
            </p:cNvCxnSpPr>
            <p:nvPr/>
          </p:nvCxnSpPr>
          <p:spPr>
            <a:xfrm rot="10800000" flipV="1">
              <a:off x="1742209" y="3382171"/>
              <a:ext cx="941402" cy="195816"/>
            </a:xfrm>
            <a:prstGeom prst="bentConnector3">
              <a:avLst>
                <a:gd name="adj1" fmla="val 885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29" idx="2"/>
              <a:endCxn id="26" idx="3"/>
            </p:cNvCxnSpPr>
            <p:nvPr/>
          </p:nvCxnSpPr>
          <p:spPr>
            <a:xfrm rot="5400000">
              <a:off x="2366142" y="4044979"/>
              <a:ext cx="1103236" cy="8063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35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295400"/>
            <a:ext cx="8417052" cy="44153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Given time dimension:		2 years x 365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Product dimension:		average 5 product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Promotion dimension:		1 promotion type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Store dimension:		10 local country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Customer dimension:		1 customer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Number of sales transaction:	200 per day for major customers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As a result, the number of base fact records = 2 x 365 x 5 x 1 x 200 = 7.3 million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Assume number of key field = 5, number of fact field = 7, which implies total fields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Thus, the base fact table size = 7.3 million x 12 x 4 bytes per field = 350 MB (the size of dimension tables are negligible).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8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34890-BA21-E246-9431-DAC36DDA62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292" y="2687599"/>
            <a:ext cx="1142565" cy="11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5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66800"/>
            <a:ext cx="8417052" cy="4415367"/>
          </a:xfrm>
        </p:spPr>
        <p:txBody>
          <a:bodyPr/>
          <a:lstStyle/>
          <a:p>
            <a:pPr fontAlgn="base"/>
            <a:r>
              <a:rPr lang="en-US" dirty="0"/>
              <a:t>After completing this session, associate </a:t>
            </a:r>
            <a:r>
              <a:rPr lang="en-US" dirty="0" smtClean="0"/>
              <a:t>should </a:t>
            </a:r>
            <a:r>
              <a:rPr lang="en-US" dirty="0"/>
              <a:t>be able to Explain the following:​</a:t>
            </a:r>
          </a:p>
          <a:p>
            <a:pPr fontAlgn="base"/>
            <a:endParaRPr lang="en-US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Planning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Gathering Data Requirements and Modeling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Physical Database Design and Development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Data Mapping and Transformation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Data Extraction and Load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Automating the Data Management Process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Application Development-Creating the starter sets   of reports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Data Validation and Testing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Training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Rollout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A4232-735A-D54B-8066-132C2E41BA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002" y="4495800"/>
            <a:ext cx="1202414" cy="11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27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68D83-7077-2246-AFDE-880993C60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633" y="3607966"/>
            <a:ext cx="8207508" cy="276999"/>
          </a:xfrm>
        </p:spPr>
        <p:txBody>
          <a:bodyPr/>
          <a:lstStyle/>
          <a:p>
            <a:r>
              <a:rPr lang="en-US" sz="1800" dirty="0"/>
              <a:t>You have successfully completed the session on </a:t>
            </a:r>
            <a:r>
              <a:rPr lang="en-US" sz="1800" dirty="0" smtClean="0"/>
              <a:t>Case study.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867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447800"/>
            <a:ext cx="8417052" cy="4415367"/>
          </a:xfrm>
        </p:spPr>
        <p:txBody>
          <a:bodyPr/>
          <a:lstStyle/>
          <a:p>
            <a:pPr fontAlgn="base"/>
            <a:r>
              <a:rPr lang="en-US" dirty="0"/>
              <a:t>After completing this session, associate will be able to </a:t>
            </a:r>
            <a:r>
              <a:rPr lang="en-US" dirty="0" smtClean="0"/>
              <a:t>Explain the following:​</a:t>
            </a:r>
          </a:p>
          <a:p>
            <a:pPr fontAlgn="base"/>
            <a:endParaRPr lang="en-US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Planning</a:t>
            </a:r>
            <a:endParaRPr lang="en-US" altLang="zh-TW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Gathering </a:t>
            </a:r>
            <a:r>
              <a:rPr lang="en-US" altLang="zh-TW" dirty="0"/>
              <a:t>Data Requirements and Modeling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Physical </a:t>
            </a:r>
            <a:r>
              <a:rPr lang="en-US" altLang="zh-TW" dirty="0"/>
              <a:t>Database Design and Development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Mapping and Transformation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Extraction and Load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Automating </a:t>
            </a:r>
            <a:r>
              <a:rPr lang="en-US" altLang="zh-TW" dirty="0"/>
              <a:t>the Data Management Process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Application </a:t>
            </a:r>
            <a:r>
              <a:rPr lang="en-US" altLang="zh-TW" dirty="0"/>
              <a:t>Development-Creating the starter sets   of reports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Data </a:t>
            </a:r>
            <a:r>
              <a:rPr lang="en-US" altLang="zh-TW" dirty="0"/>
              <a:t>Validation and Testing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Training</a:t>
            </a:r>
            <a:endParaRPr lang="en-US" altLang="zh-TW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Rollout 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57041-6033-7245-9839-809B08B430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540385"/>
            <a:ext cx="1165125" cy="1146629"/>
          </a:xfrm>
          <a:prstGeom prst="rect">
            <a:avLst/>
          </a:prstGeom>
        </p:spPr>
      </p:pic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8DFDF83-F245-B546-B3D3-86DF32F5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3700" y="6355026"/>
            <a:ext cx="4572000" cy="187241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03588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1: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Planning for a data warehouse is concerned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Defining the project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Creating the project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Defining the necessary resources, both internal and 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Defining the tasks and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Defining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Defining the final project deliverables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1: Planning – 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Calculate the record size for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Estimate the number of initial records for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Review the data warehouse access requirements to predict index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Determine the growth factor for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Identify the largest target table expected over the selected period of time and add approximately 25-30% overhead to the table size to determine temporary storage size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1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2: Gathering 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How the user does business?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How the user’s performance is measured?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What attributes does the user need?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What are the business hierarchies?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What data do users use now and what would they like to have?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What levels of detail or summary do the users need?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2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45562"/>
            <a:ext cx="8474872" cy="32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2: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420" y="852203"/>
            <a:ext cx="8417052" cy="1793359"/>
          </a:xfrm>
        </p:spPr>
        <p:txBody>
          <a:bodyPr/>
          <a:lstStyle/>
          <a:p>
            <a:pPr algn="just"/>
            <a:r>
              <a:rPr lang="en-US" altLang="zh-TW" dirty="0"/>
              <a:t>A logical data model covering the scope of the development project</a:t>
            </a:r>
          </a:p>
          <a:p>
            <a:pPr algn="just"/>
            <a:r>
              <a:rPr lang="en-US" altLang="zh-TW" dirty="0"/>
              <a:t>including relationships, cardinality, attributes and candidate keys.</a:t>
            </a:r>
          </a:p>
          <a:p>
            <a:pPr algn="just"/>
            <a:r>
              <a:rPr lang="en-US" altLang="zh-TW" dirty="0"/>
              <a:t>				                 or</a:t>
            </a:r>
          </a:p>
          <a:p>
            <a:pPr algn="just"/>
            <a:r>
              <a:rPr lang="en-US" altLang="zh-TW" dirty="0"/>
              <a:t>A Dimensional Business Model that diagrams the facts, dimensions, hierarchies, relationships and candidate keys for the scope of the development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3: Physical Database Design &amp;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Designing the database, including fact tables, relationship tables, and description (lookup)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 normalizing </a:t>
            </a:r>
            <a:r>
              <a:rPr lang="en-US" altLang="zh-TW" dirty="0"/>
              <a:t>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Identifying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Creating indexing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Creating appropriate database objects.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2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Phase 4: Data Mapping and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Defining the source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Determining file layouts.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Developing written transformation specifications for sophisticated transformations.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Mapping source to target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Reviewing capacity plans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80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5.xml><?xml version="1.0" encoding="utf-8"?>
<a:theme xmlns:a="http://schemas.openxmlformats.org/drawingml/2006/main" name="1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gnizant Colors 2020">
    <a:dk1>
      <a:srgbClr val="0033A0"/>
    </a:dk1>
    <a:lt1>
      <a:srgbClr val="FFFFFF"/>
    </a:lt1>
    <a:dk2>
      <a:srgbClr val="000000"/>
    </a:dk2>
    <a:lt2>
      <a:srgbClr val="FFFFFF"/>
    </a:lt2>
    <a:accent1>
      <a:srgbClr val="000063"/>
    </a:accent1>
    <a:accent2>
      <a:srgbClr val="0033A0"/>
    </a:accent2>
    <a:accent3>
      <a:srgbClr val="2C67FF"/>
    </a:accent3>
    <a:accent4>
      <a:srgbClr val="328DFF"/>
    </a:accent4>
    <a:accent5>
      <a:srgbClr val="404040"/>
    </a:accent5>
    <a:accent6>
      <a:srgbClr val="D9D9D9"/>
    </a:accent6>
    <a:hlink>
      <a:srgbClr val="0033B4"/>
    </a:hlink>
    <a:folHlink>
      <a:srgbClr val="7BA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43e37717-4467-47f6-8883-9f585fc290b6">N2AFUZ55MZRY-255-759</_dlc_DocId>
    <_dlc_DocIdUrl xmlns="43e37717-4467-47f6-8883-9f585fc290b6">
      <Url>https://ch1hub.cognizant.com/sites/SC80/solutions share point/_layouts/DocIdRedir.aspx?ID=N2AFUZ55MZRY-255-759</Url>
      <Description>N2AFUZ55MZRY-255-759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9B66AF7F48749B9BC0A37FD59D947" ma:contentTypeVersion="1" ma:contentTypeDescription="Create a new document." ma:contentTypeScope="" ma:versionID="119bfe3f735f215442b82f62239f59d9">
  <xsd:schema xmlns:xsd="http://www.w3.org/2001/XMLSchema" xmlns:xs="http://www.w3.org/2001/XMLSchema" xmlns:p="http://schemas.microsoft.com/office/2006/metadata/properties" xmlns:ns2="43e37717-4467-47f6-8883-9f585fc290b6" targetNamespace="http://schemas.microsoft.com/office/2006/metadata/properties" ma:root="true" ma:fieldsID="3353a01fbc6c082d7a4f5fe3e8b0089c" ns2:_="">
    <xsd:import namespace="43e37717-4467-47f6-8883-9f585fc290b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37717-4467-47f6-8883-9f585fc290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651145-4406-4202-A245-59C1D9570BE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43e37717-4467-47f6-8883-9f585fc290b6"/>
  </ds:schemaRefs>
</ds:datastoreItem>
</file>

<file path=customXml/itemProps3.xml><?xml version="1.0" encoding="utf-8"?>
<ds:datastoreItem xmlns:ds="http://schemas.openxmlformats.org/officeDocument/2006/customXml" ds:itemID="{B5AA2968-6C5E-43A8-BFD2-C841CB141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e37717-4467-47f6-8883-9f585fc29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8397</TotalTime>
  <Words>1532</Words>
  <Application>Microsoft Office PowerPoint</Application>
  <PresentationFormat>On-screen Show (4:3)</PresentationFormat>
  <Paragraphs>271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微軟正黑體</vt:lpstr>
      <vt:lpstr>Arial</vt:lpstr>
      <vt:lpstr>Calibri</vt:lpstr>
      <vt:lpstr>Courier New</vt:lpstr>
      <vt:lpstr>Monotype Corsiva</vt:lpstr>
      <vt:lpstr>Myriad Pro</vt:lpstr>
      <vt:lpstr>新細明體</vt:lpstr>
      <vt:lpstr>Verdana</vt:lpstr>
      <vt:lpstr>Wingdings</vt:lpstr>
      <vt:lpstr>Theme_3</vt:lpstr>
      <vt:lpstr>Theme2</vt:lpstr>
      <vt:lpstr>1_Theme_3</vt:lpstr>
      <vt:lpstr>Cognizantnewbrand</vt:lpstr>
      <vt:lpstr>1_Cognizantnewbrand</vt:lpstr>
      <vt:lpstr>Data Warehousing Basics</vt:lpstr>
      <vt:lpstr>Overview</vt:lpstr>
      <vt:lpstr>Objectives</vt:lpstr>
      <vt:lpstr>Phase 1: Planning</vt:lpstr>
      <vt:lpstr>Phase 1: Planning – Capacity Planning</vt:lpstr>
      <vt:lpstr>Phase 2: Gathering data requirements</vt:lpstr>
      <vt:lpstr>Phase 2: Data Modeling</vt:lpstr>
      <vt:lpstr>Phase 3: Physical Database Design &amp; Development</vt:lpstr>
      <vt:lpstr>Phase 4: Data Mapping and Transformation</vt:lpstr>
      <vt:lpstr>Phase 5: Populating the data warehouse</vt:lpstr>
      <vt:lpstr>Phase 6: Automating Data Management Procedures</vt:lpstr>
      <vt:lpstr>Phase 7: Application Development –  Creating the Starter Set of Reports</vt:lpstr>
      <vt:lpstr>Phase 8: Data Validation and Testing</vt:lpstr>
      <vt:lpstr>Phase 9: Training</vt:lpstr>
      <vt:lpstr>Phase 10: Rollout</vt:lpstr>
      <vt:lpstr>Steps for Development</vt:lpstr>
      <vt:lpstr>Steps for Development (Contd.)</vt:lpstr>
      <vt:lpstr>Sales Database with a simple star schema</vt:lpstr>
      <vt:lpstr>Multiple Fact Tables</vt:lpstr>
      <vt:lpstr>Multiple fact table design</vt:lpstr>
      <vt:lpstr>Multi-Star Schema</vt:lpstr>
      <vt:lpstr>Retail sales DB design as a multi-star</vt:lpstr>
      <vt:lpstr>Capacity planning</vt:lpstr>
      <vt:lpstr>Questions</vt:lpstr>
      <vt:lpstr>Recap</vt:lpstr>
      <vt:lpstr>Thank You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Kannan, Abirami (Cognizant)</cp:lastModifiedBy>
  <cp:revision>753</cp:revision>
  <dcterms:created xsi:type="dcterms:W3CDTF">2011-06-15T11:24:59Z</dcterms:created>
  <dcterms:modified xsi:type="dcterms:W3CDTF">2020-06-13T04:01:21Z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0x01010003E9B66AF7F48749B9BC0A37FD59D947</vt:lpwstr>
  </property>
  <property fmtid="{D5CDD505-2E9C-101B-9397-08002B2CF9AE}" pid="3" name="_dlc_DocIdItemGuid">
    <vt:lpwstr>e806978a-f1a3-4487-bff9-8488ff3ec4f5</vt:lpwstr>
  </property>
</Properties>
</file>