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74" r:id="rId6"/>
    <p:sldMasterId id="2147483681" r:id="rId7"/>
    <p:sldMasterId id="2147483689" r:id="rId8"/>
    <p:sldMasterId id="2147483716" r:id="rId9"/>
  </p:sldMasterIdLst>
  <p:notesMasterIdLst>
    <p:notesMasterId r:id="rId30"/>
  </p:notesMasterIdLst>
  <p:handoutMasterIdLst>
    <p:handoutMasterId r:id="rId31"/>
  </p:handoutMasterIdLst>
  <p:sldIdLst>
    <p:sldId id="457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6" r:id="rId26"/>
    <p:sldId id="475" r:id="rId27"/>
    <p:sldId id="477" r:id="rId28"/>
    <p:sldId id="4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674"/>
    <a:srgbClr val="008080"/>
    <a:srgbClr val="BC4744"/>
    <a:srgbClr val="953735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8556" autoAdjust="0"/>
  </p:normalViewPr>
  <p:slideViewPr>
    <p:cSldViewPr>
      <p:cViewPr varScale="1">
        <p:scale>
          <a:sx n="61" d="100"/>
          <a:sy n="61" d="100"/>
        </p:scale>
        <p:origin x="12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A14E4-4D36-4F5F-A4D9-3E285217D3FD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F784D-BBA3-44A5-ACFA-C1B68087A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05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419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Data mart fundamentals session provides knowledge and understanding of Data mart overview, types of data mart, Architecture of data mart etc.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Data mart is a decentralized subset of data found either in a Data Warehouse or as a standalone subset designed to support the unique business unit requirements of a specific decision-support system.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200" dirty="0" smtClean="0"/>
              <a:t>Data marts have specific business-related purposes such as measuring the impact of marketing promotions, or measuring and forecasting sales performance,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4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Tips: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must analyze the requirement first before proceeding towards Data Warehouse or Data Mart.</a:t>
            </a:r>
          </a:p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requirements are less then we must follow the Data Mart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0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endParaRPr lang="en-US" sz="2800" dirty="0">
              <a:solidFill>
                <a:prstClr val="white"/>
              </a:solidFill>
              <a:latin typeface="Myriad Pro" pitchFamily="34" charset="0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466410"/>
            <a:ext cx="8348837" cy="70788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2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2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2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33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7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0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74389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14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65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96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957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549400"/>
            <a:ext cx="268833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17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481868"/>
            <a:ext cx="838504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6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6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0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23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1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86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62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04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3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05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8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91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313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63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152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76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  <p:pic>
        <p:nvPicPr>
          <p:cNvPr id="16" name="Picture 15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9144000" cy="68617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5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81213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10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9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74389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1" y="222943"/>
            <a:ext cx="4478190" cy="1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2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543354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26935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27593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11659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53814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5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408954"/>
            <a:ext cx="2777457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4" y="2266355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3640417"/>
            <a:ext cx="8327698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4" y="4646992"/>
            <a:ext cx="8324523" cy="338667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4487651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9" y="226417"/>
            <a:ext cx="4475483" cy="13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8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549401"/>
            <a:ext cx="8417052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549400"/>
            <a:ext cx="4030790" cy="4425696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15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417052" cy="82804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549400"/>
            <a:ext cx="2688336" cy="44256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549400"/>
            <a:ext cx="268833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9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481868"/>
            <a:ext cx="838504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1"/>
            <a:ext cx="8378952" cy="82804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2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0A0C40"/>
          </a:solidFill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2279391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68580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2010157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6008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8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35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8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11" y="5653895"/>
            <a:ext cx="3719386" cy="11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13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74" y="5977167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8" y="5616679"/>
            <a:ext cx="1812123" cy="819563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3667620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4243072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2221185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339108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4" y="5662092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5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0"/>
            <a:ext cx="9144000" cy="6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3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4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1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63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image" Target="../media/image9.png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picture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380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28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0"/>
            <a:ext cx="8378952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457739"/>
            <a:ext cx="8378952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760"/>
            <a:ext cx="8378952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457739"/>
            <a:ext cx="8378952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6260549"/>
            <a:ext cx="4572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6387092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171" y="6033763"/>
            <a:ext cx="2445250" cy="7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240">
          <p15:clr>
            <a:srgbClr val="F26B43"/>
          </p15:clr>
        </p15:guide>
        <p15:guide id="7" pos="5520">
          <p15:clr>
            <a:srgbClr val="F26B43"/>
          </p15:clr>
        </p15:guide>
        <p15:guide id="8" orient="horz" pos="2988">
          <p15:clr>
            <a:srgbClr val="F26B43"/>
          </p15:clr>
        </p15:guide>
        <p15:guide id="9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/>
              <a:t>Warehousing </a:t>
            </a:r>
            <a:r>
              <a:rPr lang="en-US" smtClean="0"/>
              <a:t>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1000" y="3657600"/>
            <a:ext cx="8327698" cy="1219200"/>
          </a:xfrm>
        </p:spPr>
        <p:txBody>
          <a:bodyPr/>
          <a:lstStyle/>
          <a:p>
            <a:r>
              <a:rPr lang="en-US" dirty="0" smtClean="0"/>
              <a:t>Data Marts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Level - Learner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5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4970985" cy="39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60" y="914400"/>
            <a:ext cx="8417052" cy="2514600"/>
          </a:xfrm>
        </p:spPr>
        <p:txBody>
          <a:bodyPr>
            <a:normAutofit/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What is a Hybrid Data mart</a:t>
            </a:r>
            <a:r>
              <a:rPr lang="en-US" sz="1800" dirty="0" smtClean="0"/>
              <a:t>?</a:t>
            </a:r>
            <a:endParaRPr lang="en-US" sz="1800" dirty="0"/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 hybrid data mart allows you to combine input from sources other than a data warehouse. </a:t>
            </a:r>
            <a:endParaRPr lang="en-US" sz="1800" dirty="0" smtClean="0"/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This </a:t>
            </a:r>
            <a:r>
              <a:rPr lang="en-US" sz="1800" dirty="0"/>
              <a:t>could be useful for many situations, especially when you need ad hoc integration, such as after a new group or product added to the organization.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5105400"/>
            <a:ext cx="193042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mart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3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Data Mart over </a:t>
            </a:r>
            <a:r>
              <a:rPr lang="en-US" dirty="0" smtClean="0"/>
              <a:t>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9364" y="990600"/>
            <a:ext cx="8417052" cy="44153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 mart advantages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Typically single subject area and fewer dimensions.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feeds.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Very quick time to market (30-120 days to pilot).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Quick impact on bottom line problems.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Focused user needs.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scope.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Optimum model for DW construction.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Low Cost.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Allows prototyping.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Quick </a:t>
            </a:r>
            <a:r>
              <a:rPr lang="en-US" sz="1800" dirty="0" smtClean="0"/>
              <a:t>response to </a:t>
            </a:r>
            <a:r>
              <a:rPr lang="en-US" sz="1800" dirty="0"/>
              <a:t>queries.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4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 mart Disadvantages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Does not provide integrated view of business information.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Uncontrolled proliferation of data marts results in redundancy.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More number of data marts complex to maintain.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Scalability issues for large number of users and increased </a:t>
            </a:r>
            <a:r>
              <a:rPr lang="en-US" sz="1800" dirty="0" smtClean="0"/>
              <a:t>data </a:t>
            </a:r>
            <a:r>
              <a:rPr lang="en-US" sz="1800" dirty="0"/>
              <a:t>volume.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Architected data warehouse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06201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74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04"/>
          <a:stretch/>
        </p:blipFill>
        <p:spPr bwMode="auto">
          <a:xfrm>
            <a:off x="292147" y="838200"/>
            <a:ext cx="8572500" cy="343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Un-architected </a:t>
            </a:r>
            <a:r>
              <a:rPr lang="en-US" dirty="0"/>
              <a:t>Data mart </a:t>
            </a:r>
            <a:r>
              <a:rPr lang="en-US" dirty="0" smtClean="0"/>
              <a:t>vs </a:t>
            </a:r>
            <a:r>
              <a:rPr lang="en-US" dirty="0"/>
              <a:t>Data warehouse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650297"/>
            <a:ext cx="3678174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Easy to do, not architected.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Are the extracts, transformations, integration’s and loads consistent?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Is the redundancy managed?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What is the impact of the sources?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926" y="4593648"/>
            <a:ext cx="3678174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Architected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Data and results consistent.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Redundancy is managed.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Detailed history available for drill-down.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Metadata is consistent.</a:t>
            </a:r>
          </a:p>
        </p:txBody>
      </p:sp>
    </p:spTree>
    <p:extLst>
      <p:ext uri="{BB962C8B-B14F-4D97-AF65-F5344CB8AC3E}">
        <p14:creationId xmlns:p14="http://schemas.microsoft.com/office/powerpoint/2010/main" val="55263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Data mart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" y="1066800"/>
            <a:ext cx="739140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89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for Data mart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779781"/>
            <a:ext cx="876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Client “A” who is willing to analyze the data for the “Finance Department”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is not willing to spend more money for it and has only a small amount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just wants to store data for 4 to 5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needs a fast response system, so that he can get the results of his queries fast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the requirement of the client we need to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Data Mart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Data Warehouse.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has small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data and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just for 4 to 5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wants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fast response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much focused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domain of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willing to spend more amount for his reports.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6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34890-BA21-E246-9431-DAC36DDA62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292" y="2687598"/>
            <a:ext cx="1142565" cy="11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Explain Data mart?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Explain Dependent Data mart?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Explain difference between Data mart &amp; Data warehouse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C37FF-4E8C-0D48-AD8B-64BAA44758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3721642"/>
            <a:ext cx="938111" cy="9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8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After completing this session, associate </a:t>
            </a:r>
            <a:r>
              <a:rPr lang="en-US" dirty="0" smtClean="0"/>
              <a:t>should </a:t>
            </a:r>
            <a:r>
              <a:rPr lang="en-US" dirty="0"/>
              <a:t>be able to :​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 Data mart?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List the difference between Data mart and Data warehouse.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 the Dependent &amp; Independent Data mart.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the Advantages of Data mart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A4232-735A-D54B-8066-132C2E41BA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3505200"/>
            <a:ext cx="1150294" cy="11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732" y="1043801"/>
            <a:ext cx="848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mart is a small data warehouse focused on a specific area of interest.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warehouses can be subdivided into data marts for improved performance and ease of use within that area.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433788" cy="264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7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468D83-7077-2246-AFDE-880993C60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633" y="3607966"/>
            <a:ext cx="8207508" cy="276999"/>
          </a:xfrm>
        </p:spPr>
        <p:txBody>
          <a:bodyPr/>
          <a:lstStyle/>
          <a:p>
            <a:r>
              <a:rPr lang="en-US" sz="1800" dirty="0"/>
              <a:t>You have successfully completed the session on </a:t>
            </a:r>
            <a:r>
              <a:rPr lang="en-US" sz="1800" dirty="0" smtClean="0"/>
              <a:t>Data Mart.</a:t>
            </a: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7F34D1-2D92-144C-816F-270390B5A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867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447800"/>
            <a:ext cx="8417052" cy="4415367"/>
          </a:xfrm>
        </p:spPr>
        <p:txBody>
          <a:bodyPr/>
          <a:lstStyle/>
          <a:p>
            <a:pPr fontAlgn="base"/>
            <a:r>
              <a:rPr lang="en-US" dirty="0"/>
              <a:t>After completing this session, associate will be able to :</a:t>
            </a:r>
            <a:r>
              <a:rPr lang="en-US" dirty="0" smtClean="0"/>
              <a:t>​</a:t>
            </a:r>
          </a:p>
          <a:p>
            <a:pPr fontAlgn="base"/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Define Data mart?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List the difference between Data mart and </a:t>
            </a:r>
            <a:r>
              <a:rPr lang="en-US" dirty="0"/>
              <a:t>Data </a:t>
            </a:r>
            <a:r>
              <a:rPr lang="en-US" dirty="0" smtClean="0"/>
              <a:t>warehouse.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Describe the Dependent </a:t>
            </a:r>
            <a:r>
              <a:rPr lang="en-US" dirty="0"/>
              <a:t>&amp; Independent </a:t>
            </a:r>
            <a:r>
              <a:rPr lang="en-US" dirty="0" smtClean="0"/>
              <a:t>Data mart.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Explain the Advantages </a:t>
            </a:r>
            <a:r>
              <a:rPr lang="en-US" dirty="0"/>
              <a:t>of Data mart.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57041-6033-7245-9839-809B08B430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810000"/>
            <a:ext cx="1165125" cy="1146629"/>
          </a:xfrm>
          <a:prstGeom prst="rect">
            <a:avLst/>
          </a:prstGeom>
        </p:spPr>
      </p:pic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8DFDF83-F245-B546-B3D3-86DF32F5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3700" y="6355026"/>
            <a:ext cx="4572000" cy="187241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035888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76200" y="1239286"/>
            <a:ext cx="8372253" cy="4946650"/>
          </a:xfrm>
          <a:prstGeom prst="rect">
            <a:avLst/>
          </a:prstGeom>
        </p:spPr>
        <p:txBody>
          <a:bodyPr/>
          <a:lstStyle/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The primary purpose for its existence is to support data dependent business functions related to reporting, trending, analysis &amp; presentation. 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mart is a simple form of a data warehouse that is focused on a single subject.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It provides the business unit with easy access to data in the warehouse.</a:t>
            </a:r>
          </a:p>
          <a:p>
            <a:pPr marL="36576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16" y="381000"/>
            <a:ext cx="8417052" cy="828040"/>
          </a:xfrm>
        </p:spPr>
        <p:txBody>
          <a:bodyPr/>
          <a:lstStyle/>
          <a:p>
            <a:r>
              <a:rPr lang="en-US" dirty="0"/>
              <a:t>Basic Architecture of Data mart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9"/>
            <a:ext cx="6934200" cy="4111261"/>
          </a:xfrm>
          <a:prstGeom prst="rect">
            <a:avLst/>
          </a:prstGeom>
        </p:spPr>
      </p:pic>
      <p:sp>
        <p:nvSpPr>
          <p:cNvPr id="21" name="Footer Placehold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2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207978"/>
            <a:ext cx="8417052" cy="4415367"/>
          </a:xfrm>
        </p:spPr>
        <p:txBody>
          <a:bodyPr>
            <a:normAutofit/>
          </a:bodyPr>
          <a:lstStyle/>
          <a:p>
            <a:r>
              <a:rPr lang="en-US" dirty="0"/>
              <a:t>The following are few important features of data marts: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Low cost.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Controlled locally rather than centrally, conferring power on </a:t>
            </a:r>
            <a:r>
              <a:rPr lang="en-US" sz="1800" dirty="0" smtClean="0"/>
              <a:t>the </a:t>
            </a:r>
            <a:r>
              <a:rPr lang="en-US" sz="1800" dirty="0"/>
              <a:t>user group.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Contain less information than the warehouse.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Rapid response.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Easily understood and navigated than an enterprise Data Warehouse.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Within the range of divisional or departmental budgets.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GB" sz="1800" dirty="0"/>
              <a:t>To provide data in a form that matches the collective view of a group of users.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8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4048" y="1066800"/>
            <a:ext cx="8417052" cy="4415367"/>
          </a:xfrm>
        </p:spPr>
        <p:txBody>
          <a:bodyPr>
            <a:normAutofit/>
          </a:bodyPr>
          <a:lstStyle/>
          <a:p>
            <a:r>
              <a:rPr lang="en-US" dirty="0" smtClean="0"/>
              <a:t>Following are 3 </a:t>
            </a:r>
            <a:r>
              <a:rPr lang="en-US" dirty="0"/>
              <a:t>types of Data marts:</a:t>
            </a:r>
          </a:p>
          <a:p>
            <a:pPr lvl="1"/>
            <a:endParaRPr lang="en-US" sz="1800" dirty="0"/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Independent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Dependent</a:t>
            </a:r>
          </a:p>
          <a:p>
            <a:pPr lvl="1" indent="-365760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Hybrid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7159"/>
            <a:ext cx="5257799" cy="416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14400"/>
            <a:ext cx="8648700" cy="2590800"/>
          </a:xfrm>
        </p:spPr>
        <p:txBody>
          <a:bodyPr>
            <a:normAutofit/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What is an Independent Data </a:t>
            </a:r>
            <a:r>
              <a:rPr lang="en-US" sz="1800" dirty="0" smtClean="0"/>
              <a:t>mart?</a:t>
            </a:r>
            <a:endParaRPr lang="en-US" sz="1800" dirty="0"/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An independent data mart is created without the use of central data warehouse. </a:t>
            </a:r>
            <a:endParaRPr lang="en-US" sz="1800" dirty="0" smtClean="0"/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This </a:t>
            </a:r>
            <a:r>
              <a:rPr lang="en-US" sz="1800" dirty="0"/>
              <a:t>could be desirable for smaller groups within the </a:t>
            </a:r>
            <a:r>
              <a:rPr lang="en-US" sz="1800" dirty="0" smtClean="0"/>
              <a:t>organization. </a:t>
            </a:r>
            <a:r>
              <a:rPr lang="en-US" sz="1800" dirty="0"/>
              <a:t>It is not, however, the focus of the guide.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1122" y="4811143"/>
            <a:ext cx="25908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of Independent Data mart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8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7883"/>
            <a:ext cx="5115233" cy="460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756" y="838142"/>
            <a:ext cx="8417052" cy="1295400"/>
          </a:xfrm>
        </p:spPr>
        <p:txBody>
          <a:bodyPr>
            <a:normAutofit/>
          </a:bodyPr>
          <a:lstStyle/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What is a Dependent Data </a:t>
            </a:r>
            <a:r>
              <a:rPr lang="en-US" sz="1800" dirty="0" smtClean="0"/>
              <a:t>mart?</a:t>
            </a:r>
          </a:p>
          <a:p>
            <a:pPr marL="662940" lvl="1" indent="-285750">
              <a:lnSpc>
                <a:spcPct val="120000"/>
              </a:lnSpc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dirty="0"/>
              <a:t>dependent data mart allows you to unite your organization’s data </a:t>
            </a:r>
            <a:r>
              <a:rPr lang="en-US" sz="1800" dirty="0" smtClean="0"/>
              <a:t>into 1 </a:t>
            </a:r>
            <a:r>
              <a:rPr lang="en-US" sz="1800" dirty="0"/>
              <a:t>data warehouse.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2020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9388" y="4572000"/>
            <a:ext cx="193042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of Dependent Data mart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029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5.xml><?xml version="1.0" encoding="utf-8"?>
<a:theme xmlns:a="http://schemas.openxmlformats.org/drawingml/2006/main" name="1_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gnizant Colors 2020">
    <a:dk1>
      <a:srgbClr val="0033A0"/>
    </a:dk1>
    <a:lt1>
      <a:srgbClr val="FFFFFF"/>
    </a:lt1>
    <a:dk2>
      <a:srgbClr val="000000"/>
    </a:dk2>
    <a:lt2>
      <a:srgbClr val="FFFFFF"/>
    </a:lt2>
    <a:accent1>
      <a:srgbClr val="000063"/>
    </a:accent1>
    <a:accent2>
      <a:srgbClr val="0033A0"/>
    </a:accent2>
    <a:accent3>
      <a:srgbClr val="2C67FF"/>
    </a:accent3>
    <a:accent4>
      <a:srgbClr val="328DFF"/>
    </a:accent4>
    <a:accent5>
      <a:srgbClr val="404040"/>
    </a:accent5>
    <a:accent6>
      <a:srgbClr val="D9D9D9"/>
    </a:accent6>
    <a:hlink>
      <a:srgbClr val="0033B4"/>
    </a:hlink>
    <a:folHlink>
      <a:srgbClr val="7BA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_dlc_DocId xmlns="43e37717-4467-47f6-8883-9f585fc290b6">N2AFUZ55MZRY-255-759</_dlc_DocId>
    <_dlc_DocIdUrl xmlns="43e37717-4467-47f6-8883-9f585fc290b6">
      <Url>https://ch1hub.cognizant.com/sites/SC80/solutions share point/_layouts/DocIdRedir.aspx?ID=N2AFUZ55MZRY-255-759</Url>
      <Description>N2AFUZ55MZRY-255-759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E9B66AF7F48749B9BC0A37FD59D947" ma:contentTypeVersion="1" ma:contentTypeDescription="Create a new document." ma:contentTypeScope="" ma:versionID="119bfe3f735f215442b82f62239f59d9">
  <xsd:schema xmlns:xsd="http://www.w3.org/2001/XMLSchema" xmlns:xs="http://www.w3.org/2001/XMLSchema" xmlns:p="http://schemas.microsoft.com/office/2006/metadata/properties" xmlns:ns2="43e37717-4467-47f6-8883-9f585fc290b6" targetNamespace="http://schemas.microsoft.com/office/2006/metadata/properties" ma:root="true" ma:fieldsID="3353a01fbc6c082d7a4f5fe3e8b0089c" ns2:_="">
    <xsd:import namespace="43e37717-4467-47f6-8883-9f585fc290b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37717-4467-47f6-8883-9f585fc290b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51145-4406-4202-A245-59C1D9570BE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7C481EB-8F30-4DBE-97E4-C47F16554C60}">
  <ds:schemaRefs>
    <ds:schemaRef ds:uri="http://schemas.microsoft.com/office/2006/metadata/properties"/>
    <ds:schemaRef ds:uri="43e37717-4467-47f6-8883-9f585fc290b6"/>
  </ds:schemaRefs>
</ds:datastoreItem>
</file>

<file path=customXml/itemProps4.xml><?xml version="1.0" encoding="utf-8"?>
<ds:datastoreItem xmlns:ds="http://schemas.openxmlformats.org/officeDocument/2006/customXml" ds:itemID="{B5AA2968-6C5E-43A8-BFD2-C841CB141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e37717-4467-47f6-8883-9f585fc29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8362</TotalTime>
  <Words>968</Words>
  <Application>Microsoft Office PowerPoint</Application>
  <PresentationFormat>On-screen Show (4:3)</PresentationFormat>
  <Paragraphs>160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Courier New</vt:lpstr>
      <vt:lpstr>Monotype Corsiva</vt:lpstr>
      <vt:lpstr>Myriad Pro</vt:lpstr>
      <vt:lpstr>Verdana</vt:lpstr>
      <vt:lpstr>Theme_3</vt:lpstr>
      <vt:lpstr>Theme2</vt:lpstr>
      <vt:lpstr>1_Theme_3</vt:lpstr>
      <vt:lpstr>Cognizantnewbrand</vt:lpstr>
      <vt:lpstr>1_Cognizantnewbrand</vt:lpstr>
      <vt:lpstr>Data Warehousing Basics</vt:lpstr>
      <vt:lpstr>Overview</vt:lpstr>
      <vt:lpstr>Objectives</vt:lpstr>
      <vt:lpstr>Data mart</vt:lpstr>
      <vt:lpstr>Basic Architecture of Data mart</vt:lpstr>
      <vt:lpstr>Data mart: Features</vt:lpstr>
      <vt:lpstr>Data mart: Types</vt:lpstr>
      <vt:lpstr>Independent Data mart</vt:lpstr>
      <vt:lpstr>Dependent Data mart</vt:lpstr>
      <vt:lpstr>Hybrid Data mart</vt:lpstr>
      <vt:lpstr>Advantages of Data Mart over Data Warehouse</vt:lpstr>
      <vt:lpstr>Data mart Disadvantages</vt:lpstr>
      <vt:lpstr>Architected data warehouse</vt:lpstr>
      <vt:lpstr>Un-architected Data mart vs Data warehouse</vt:lpstr>
      <vt:lpstr>Example for Data mart</vt:lpstr>
      <vt:lpstr>Real Life Example for Data mart</vt:lpstr>
      <vt:lpstr>Questions</vt:lpstr>
      <vt:lpstr>Test your understanding</vt:lpstr>
      <vt:lpstr>Recap</vt:lpstr>
      <vt:lpstr>Thank You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Kannan, Abirami (Cognizant)</cp:lastModifiedBy>
  <cp:revision>729</cp:revision>
  <dcterms:created xsi:type="dcterms:W3CDTF">2011-06-15T11:24:59Z</dcterms:created>
  <dcterms:modified xsi:type="dcterms:W3CDTF">2020-06-13T04:02:07Z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0x01010003E9B66AF7F48749B9BC0A37FD59D947</vt:lpwstr>
  </property>
  <property fmtid="{D5CDD505-2E9C-101B-9397-08002B2CF9AE}" pid="3" name="_dlc_DocIdItemGuid">
    <vt:lpwstr>e806978a-f1a3-4487-bff9-8488ff3ec4f5</vt:lpwstr>
  </property>
</Properties>
</file>