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4" r:id="rId6"/>
    <p:sldMasterId id="2147483681" r:id="rId7"/>
  </p:sldMasterIdLst>
  <p:notesMasterIdLst>
    <p:notesMasterId r:id="rId31"/>
  </p:notesMasterIdLst>
  <p:sldIdLst>
    <p:sldId id="257" r:id="rId8"/>
    <p:sldId id="282" r:id="rId9"/>
    <p:sldId id="438" r:id="rId10"/>
    <p:sldId id="433" r:id="rId11"/>
    <p:sldId id="436" r:id="rId12"/>
    <p:sldId id="423" r:id="rId13"/>
    <p:sldId id="448" r:id="rId14"/>
    <p:sldId id="421" r:id="rId15"/>
    <p:sldId id="424" r:id="rId16"/>
    <p:sldId id="449" r:id="rId17"/>
    <p:sldId id="265" r:id="rId18"/>
    <p:sldId id="359" r:id="rId19"/>
    <p:sldId id="422" r:id="rId20"/>
    <p:sldId id="450" r:id="rId21"/>
    <p:sldId id="357" r:id="rId22"/>
    <p:sldId id="451" r:id="rId23"/>
    <p:sldId id="452" r:id="rId24"/>
    <p:sldId id="453" r:id="rId25"/>
    <p:sldId id="454" r:id="rId26"/>
    <p:sldId id="405" r:id="rId27"/>
    <p:sldId id="398" r:id="rId28"/>
    <p:sldId id="279" r:id="rId29"/>
    <p:sldId id="41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05CE9C-8BFA-46C5-BACE-D2856F9E6104}">
          <p14:sldIdLst>
            <p14:sldId id="257"/>
            <p14:sldId id="282"/>
            <p14:sldId id="438"/>
            <p14:sldId id="433"/>
            <p14:sldId id="436"/>
            <p14:sldId id="423"/>
            <p14:sldId id="448"/>
            <p14:sldId id="421"/>
            <p14:sldId id="424"/>
            <p14:sldId id="449"/>
            <p14:sldId id="265"/>
            <p14:sldId id="359"/>
            <p14:sldId id="422"/>
            <p14:sldId id="450"/>
            <p14:sldId id="357"/>
            <p14:sldId id="451"/>
            <p14:sldId id="452"/>
            <p14:sldId id="453"/>
            <p14:sldId id="454"/>
            <p14:sldId id="405"/>
            <p14:sldId id="398"/>
          </p14:sldIdLst>
        </p14:section>
        <p14:section name="Untitled Section" id="{35025A13-3BFD-4756-81DF-9B2266250453}">
          <p14:sldIdLst>
            <p14:sldId id="279"/>
            <p14:sldId id="418"/>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7674"/>
    <a:srgbClr val="008080"/>
    <a:srgbClr val="BC4744"/>
    <a:srgbClr val="953735"/>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56" autoAdjust="0"/>
  </p:normalViewPr>
  <p:slideViewPr>
    <p:cSldViewPr>
      <p:cViewPr varScale="1">
        <p:scale>
          <a:sx n="61" d="100"/>
          <a:sy n="61" d="100"/>
        </p:scale>
        <p:origin x="-153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5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3/5/2014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62184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907014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871243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dirty="0"/>
          </a:p>
        </p:txBody>
      </p:sp>
    </p:spTree>
    <p:extLst>
      <p:ext uri="{BB962C8B-B14F-4D97-AF65-F5344CB8AC3E}">
        <p14:creationId xmlns:p14="http://schemas.microsoft.com/office/powerpoint/2010/main" val="132738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9242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Tree>
    <p:extLst>
      <p:ext uri="{BB962C8B-B14F-4D97-AF65-F5344CB8AC3E}">
        <p14:creationId xmlns:p14="http://schemas.microsoft.com/office/powerpoint/2010/main" val="276900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45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94640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45136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59626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pic>
        <p:nvPicPr>
          <p:cNvPr id="9"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extLst>
      <p:ext uri="{BB962C8B-B14F-4D97-AF65-F5344CB8AC3E}">
        <p14:creationId xmlns:p14="http://schemas.microsoft.com/office/powerpoint/2010/main" val="243802314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31.jpeg"/><Relationship Id="rId1" Type="http://schemas.openxmlformats.org/officeDocument/2006/relationships/slideLayout" Target="../slideLayouts/slideLayout14.xml"/><Relationship Id="rId4" Type="http://schemas.openxmlformats.org/officeDocument/2006/relationships/hyperlink" Target="http://searchbusinessintelligence.techtarget.in/tip/6-data-warehouse-design-mistakes-to-avoi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archbusinessintelligence.techtarget.in/tip/Inmon-vs-Kimball-Which-approach-is-suitable-for-your-data-warehouse"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Data Warehousing Fundamentals</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45720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sz="2400" dirty="0" smtClean="0"/>
              <a:t>Enterprise Data Warehouse</a:t>
            </a:r>
            <a:endParaRPr lang="en-US" sz="2200" b="1" dirty="0">
              <a:solidFill>
                <a:schemeClr val="tx1"/>
              </a:solidFill>
              <a:latin typeface="Myriad Pro" pitchFamily="34" charset="0"/>
              <a:cs typeface="Arial" pitchFamily="34"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ED8886-DB3B-44F4-9A80-E6A224679F20}" type="slidenum">
              <a:rPr lang="en-US" smtClean="0"/>
              <a:pPr/>
              <a:t>10</a:t>
            </a:fld>
            <a:endParaRPr lang="en-US" dirty="0"/>
          </a:p>
        </p:txBody>
      </p:sp>
      <p:sp>
        <p:nvSpPr>
          <p:cNvPr id="4" name="Title 3"/>
          <p:cNvSpPr>
            <a:spLocks noGrp="1"/>
          </p:cNvSpPr>
          <p:nvPr>
            <p:ph type="title"/>
          </p:nvPr>
        </p:nvSpPr>
        <p:spPr/>
        <p:txBody>
          <a:bodyPr/>
          <a:lstStyle/>
          <a:p>
            <a:r>
              <a:rPr lang="en-US" dirty="0"/>
              <a:t>EDW - “Top Down” Approach:</a:t>
            </a:r>
            <a:br>
              <a:rPr lang="en-US" dirty="0"/>
            </a:br>
            <a:r>
              <a:rPr lang="en-US" dirty="0" smtClean="0"/>
              <a:t>Implementation Contd..</a:t>
            </a:r>
            <a:endParaRPr lang="en-US" dirty="0"/>
          </a:p>
        </p:txBody>
      </p:sp>
      <p:pic>
        <p:nvPicPr>
          <p:cNvPr id="1026" name="Picture 2" descr="http://cdn.ttgtmedia.com/rms/enterpriseApplications/Inmon%27s%20Approa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52" y="1447800"/>
            <a:ext cx="8522648" cy="32099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2976" y="4876800"/>
            <a:ext cx="7391400" cy="923330"/>
          </a:xfrm>
          <a:prstGeom prst="rect">
            <a:avLst/>
          </a:prstGeom>
          <a:noFill/>
        </p:spPr>
        <p:txBody>
          <a:bodyPr wrap="square" rtlCol="0">
            <a:spAutoFit/>
          </a:bodyPr>
          <a:lstStyle/>
          <a:p>
            <a:r>
              <a:rPr lang="en-US" dirty="0"/>
              <a:t>A normalized data model is designed first. Then the dimensional data marts, which contain data required for specific business processes or specific departments are created from the data warehouse.</a:t>
            </a:r>
          </a:p>
        </p:txBody>
      </p:sp>
    </p:spTree>
    <p:extLst>
      <p:ext uri="{BB962C8B-B14F-4D97-AF65-F5344CB8AC3E}">
        <p14:creationId xmlns:p14="http://schemas.microsoft.com/office/powerpoint/2010/main" val="198345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2" name="Content Placeholder 1"/>
          <p:cNvSpPr>
            <a:spLocks noGrp="1"/>
          </p:cNvSpPr>
          <p:nvPr>
            <p:ph idx="1"/>
          </p:nvPr>
        </p:nvSpPr>
        <p:spPr>
          <a:xfrm>
            <a:off x="381000" y="1066800"/>
            <a:ext cx="8763000" cy="49434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400" dirty="0" smtClean="0"/>
              <a:t>                </a:t>
            </a:r>
            <a:endParaRPr lang="en-US" sz="2400" dirty="0"/>
          </a:p>
          <a:p>
            <a:r>
              <a:rPr lang="en-US" sz="2400" dirty="0" smtClean="0"/>
              <a:t>The pros of </a:t>
            </a:r>
            <a:r>
              <a:rPr lang="en-US" sz="2400" dirty="0"/>
              <a:t>a “Top Down” approach </a:t>
            </a:r>
            <a:r>
              <a:rPr lang="en-US" sz="2400" dirty="0" smtClean="0"/>
              <a:t>are:     </a:t>
            </a:r>
          </a:p>
          <a:p>
            <a:pPr marL="0" indent="0">
              <a:buNone/>
            </a:pPr>
            <a:r>
              <a:rPr lang="en-US" sz="2400" dirty="0" smtClean="0"/>
              <a:t>                   Coordinated environment</a:t>
            </a:r>
          </a:p>
          <a:p>
            <a:pPr marL="0" indent="0">
              <a:buNone/>
            </a:pPr>
            <a:r>
              <a:rPr lang="en-US" sz="2400" dirty="0" smtClean="0"/>
              <a:t>                   Single </a:t>
            </a:r>
            <a:r>
              <a:rPr lang="en-US" sz="2400" dirty="0"/>
              <a:t>point of control &amp; development</a:t>
            </a:r>
          </a:p>
          <a:p>
            <a:r>
              <a:rPr lang="en-US" sz="2400" dirty="0" smtClean="0"/>
              <a:t>The cons of </a:t>
            </a:r>
            <a:r>
              <a:rPr lang="en-US" sz="2400" dirty="0"/>
              <a:t>a “Top Down” approach are:</a:t>
            </a:r>
          </a:p>
          <a:p>
            <a:pPr marL="0" indent="0">
              <a:buNone/>
            </a:pPr>
            <a:r>
              <a:rPr lang="en-US" sz="2400" dirty="0" smtClean="0"/>
              <a:t>                  “Cross </a:t>
            </a:r>
            <a:r>
              <a:rPr lang="en-US" sz="2400" dirty="0"/>
              <a:t>everything” nature of enterprise project</a:t>
            </a:r>
          </a:p>
          <a:p>
            <a:pPr marL="0" indent="0">
              <a:buNone/>
            </a:pPr>
            <a:r>
              <a:rPr lang="en-US" sz="2400" dirty="0" smtClean="0"/>
              <a:t>                    Analysis </a:t>
            </a:r>
            <a:r>
              <a:rPr lang="en-US" sz="2400" dirty="0"/>
              <a:t>paralysis</a:t>
            </a:r>
          </a:p>
          <a:p>
            <a:pPr marL="0" indent="0">
              <a:buNone/>
            </a:pPr>
            <a:r>
              <a:rPr lang="en-US" sz="2400" dirty="0" smtClean="0"/>
              <a:t>                    Scope </a:t>
            </a:r>
            <a:r>
              <a:rPr lang="en-US" sz="2400" dirty="0"/>
              <a:t>control</a:t>
            </a:r>
          </a:p>
          <a:p>
            <a:pPr marL="0" indent="0">
              <a:buNone/>
            </a:pPr>
            <a:r>
              <a:rPr lang="en-US" sz="2400" dirty="0" smtClean="0"/>
              <a:t>                    Time </a:t>
            </a:r>
            <a:r>
              <a:rPr lang="en-US" sz="2400" dirty="0"/>
              <a:t>to market</a:t>
            </a:r>
          </a:p>
          <a:p>
            <a:pPr marL="0" indent="0">
              <a:buNone/>
            </a:pPr>
            <a:r>
              <a:rPr lang="en-US" sz="2400" dirty="0" smtClean="0"/>
              <a:t>                    Risk </a:t>
            </a:r>
            <a:r>
              <a:rPr lang="en-US" sz="2400" dirty="0"/>
              <a:t>and exposure</a:t>
            </a: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p:txBody>
      </p:sp>
      <p:sp>
        <p:nvSpPr>
          <p:cNvPr id="3" name="Title 2"/>
          <p:cNvSpPr>
            <a:spLocks noGrp="1"/>
          </p:cNvSpPr>
          <p:nvPr>
            <p:ph type="title"/>
          </p:nvPr>
        </p:nvSpPr>
        <p:spPr/>
        <p:txBody>
          <a:bodyPr/>
          <a:lstStyle/>
          <a:p>
            <a:r>
              <a:rPr lang="en-US" dirty="0" smtClean="0"/>
              <a:t>Pros </a:t>
            </a:r>
            <a:r>
              <a:rPr lang="en-US" dirty="0"/>
              <a:t>and </a:t>
            </a:r>
            <a:r>
              <a:rPr lang="en-US" dirty="0" smtClean="0"/>
              <a:t>Cons </a:t>
            </a:r>
            <a:r>
              <a:rPr lang="en-US" dirty="0"/>
              <a:t>of </a:t>
            </a:r>
            <a:r>
              <a:rPr lang="en-US" dirty="0" smtClean="0"/>
              <a:t>Top-Down Approach</a:t>
            </a:r>
            <a:endParaRPr lang="en-US" dirty="0"/>
          </a:p>
        </p:txBody>
      </p:sp>
      <p:sp>
        <p:nvSpPr>
          <p:cNvPr id="5" name="TextBox 4"/>
          <p:cNvSpPr txBox="1"/>
          <p:nvPr/>
        </p:nvSpPr>
        <p:spPr>
          <a:xfrm>
            <a:off x="1905000" y="6477000"/>
            <a:ext cx="184731" cy="369332"/>
          </a:xfrm>
          <a:prstGeom prst="rect">
            <a:avLst/>
          </a:prstGeom>
          <a:noFill/>
        </p:spPr>
        <p:txBody>
          <a:bodyPr wrap="none" rtlCol="0">
            <a:spAutoFit/>
          </a:bodyPr>
          <a:lstStyle/>
          <a:p>
            <a:endParaRPr lang="en-US" dirty="0"/>
          </a:p>
        </p:txBody>
      </p:sp>
      <p:sp>
        <p:nvSpPr>
          <p:cNvPr id="6" name="TextBox 5"/>
          <p:cNvSpPr txBox="1"/>
          <p:nvPr/>
        </p:nvSpPr>
        <p:spPr>
          <a:xfrm>
            <a:off x="1304638" y="4059382"/>
            <a:ext cx="2429162" cy="369332"/>
          </a:xfrm>
          <a:prstGeom prst="rect">
            <a:avLst/>
          </a:prstGeom>
          <a:noFill/>
        </p:spPr>
        <p:txBody>
          <a:bodyPr wrap="square" rtlCol="0">
            <a:spAutoFit/>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p:txBody>
          <a:bodyPr/>
          <a:lstStyle/>
          <a:p>
            <a:r>
              <a:rPr lang="en-US" dirty="0"/>
              <a:t>EDW- “Bottom up</a:t>
            </a:r>
            <a:r>
              <a:rPr lang="en-US" dirty="0" smtClean="0"/>
              <a:t>” or Kimball’s </a:t>
            </a:r>
            <a:r>
              <a:rPr lang="en-US" dirty="0"/>
              <a:t>Approach</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26127"/>
            <a:ext cx="73152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960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p:txBody>
          <a:bodyPr/>
          <a:lstStyle/>
          <a:p>
            <a:r>
              <a:rPr lang="en-US" dirty="0"/>
              <a:t>EDW- “Bottom Up” Approach:</a:t>
            </a:r>
            <a:br>
              <a:rPr lang="en-US" dirty="0"/>
            </a:br>
            <a:r>
              <a:rPr lang="en-US" dirty="0"/>
              <a:t>Implementation</a:t>
            </a:r>
          </a:p>
        </p:txBody>
      </p:sp>
      <p:sp>
        <p:nvSpPr>
          <p:cNvPr id="12" name="Content Placeholder 11"/>
          <p:cNvSpPr>
            <a:spLocks noGrp="1"/>
          </p:cNvSpPr>
          <p:nvPr>
            <p:ph idx="1"/>
          </p:nvPr>
        </p:nvSpPr>
        <p:spPr/>
        <p:txBody>
          <a:bodyPr/>
          <a:lstStyle/>
          <a:p>
            <a:r>
              <a:rPr lang="en-US" sz="2400" dirty="0" smtClean="0"/>
              <a:t>Initially </a:t>
            </a:r>
            <a:r>
              <a:rPr lang="en-US" sz="2400" dirty="0"/>
              <a:t>an Enterprise Data Mart Architecture (EDMA) is developed.</a:t>
            </a:r>
          </a:p>
          <a:p>
            <a:r>
              <a:rPr lang="en-US" sz="2400" dirty="0" smtClean="0"/>
              <a:t>Once </a:t>
            </a:r>
            <a:r>
              <a:rPr lang="en-US" sz="2400" dirty="0"/>
              <a:t>the EDMA is complete, an initial subject area is selected for the </a:t>
            </a:r>
            <a:r>
              <a:rPr lang="en-US" sz="2400" dirty="0" smtClean="0"/>
              <a:t>first incremental </a:t>
            </a:r>
            <a:r>
              <a:rPr lang="en-US" sz="2400" dirty="0"/>
              <a:t>Architected Data Mart (ADM).</a:t>
            </a:r>
          </a:p>
          <a:p>
            <a:r>
              <a:rPr lang="en-US" sz="2400" dirty="0" smtClean="0"/>
              <a:t>The </a:t>
            </a:r>
            <a:r>
              <a:rPr lang="en-US" sz="2400" dirty="0"/>
              <a:t>EDMA is expanded in this area to include the full range of detail required </a:t>
            </a:r>
            <a:r>
              <a:rPr lang="en-US" sz="2400" dirty="0" smtClean="0"/>
              <a:t>for the </a:t>
            </a:r>
            <a:r>
              <a:rPr lang="en-US" sz="2400" dirty="0"/>
              <a:t>design and development of the incremental ADM.</a:t>
            </a:r>
            <a:endParaRPr lang="en-US" sz="2400" b="1" dirty="0"/>
          </a:p>
        </p:txBody>
      </p:sp>
    </p:spTree>
    <p:extLst>
      <p:ext uri="{BB962C8B-B14F-4D97-AF65-F5344CB8AC3E}">
        <p14:creationId xmlns:p14="http://schemas.microsoft.com/office/powerpoint/2010/main" val="93388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ED8886-DB3B-44F4-9A80-E6A224679F20}" type="slidenum">
              <a:rPr lang="en-US" smtClean="0"/>
              <a:pPr/>
              <a:t>14</a:t>
            </a:fld>
            <a:endParaRPr lang="en-US" dirty="0"/>
          </a:p>
        </p:txBody>
      </p:sp>
      <p:sp>
        <p:nvSpPr>
          <p:cNvPr id="4" name="Title 3"/>
          <p:cNvSpPr>
            <a:spLocks noGrp="1"/>
          </p:cNvSpPr>
          <p:nvPr>
            <p:ph type="title"/>
          </p:nvPr>
        </p:nvSpPr>
        <p:spPr/>
        <p:txBody>
          <a:bodyPr/>
          <a:lstStyle/>
          <a:p>
            <a:r>
              <a:rPr lang="en-US" dirty="0"/>
              <a:t>EDW- “Bottom Up” Approach:</a:t>
            </a:r>
            <a:br>
              <a:rPr lang="en-US" dirty="0"/>
            </a:br>
            <a:r>
              <a:rPr lang="en-US" dirty="0" smtClean="0"/>
              <a:t>Implementation Contd..</a:t>
            </a:r>
            <a:endParaRPr lang="en-US" dirty="0"/>
          </a:p>
        </p:txBody>
      </p:sp>
      <p:pic>
        <p:nvPicPr>
          <p:cNvPr id="2050" name="Picture 2" descr="http://cdn.ttgtmedia.com/rms/enterpriseApplications/Kimball%27s%20Approa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52" y="1371600"/>
            <a:ext cx="8243248" cy="3581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1376" y="5301343"/>
            <a:ext cx="7315200" cy="646331"/>
          </a:xfrm>
          <a:prstGeom prst="rect">
            <a:avLst/>
          </a:prstGeom>
          <a:noFill/>
        </p:spPr>
        <p:txBody>
          <a:bodyPr wrap="square" rtlCol="0">
            <a:spAutoFit/>
          </a:bodyPr>
          <a:lstStyle/>
          <a:p>
            <a:r>
              <a:rPr lang="en-US" dirty="0"/>
              <a:t>The data marts facilitating reports and analysis are created first; these are then combined together to create a broad data warehouse.</a:t>
            </a:r>
          </a:p>
        </p:txBody>
      </p:sp>
    </p:spTree>
    <p:extLst>
      <p:ext uri="{BB962C8B-B14F-4D97-AF65-F5344CB8AC3E}">
        <p14:creationId xmlns:p14="http://schemas.microsoft.com/office/powerpoint/2010/main" val="383737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04800" y="1219200"/>
            <a:ext cx="8686800" cy="4946650"/>
          </a:xfrm>
        </p:spPr>
        <p:txBody>
          <a:bodyPr/>
          <a:lstStyle/>
          <a:p>
            <a:r>
              <a:rPr lang="en-US" sz="2400" dirty="0" smtClean="0"/>
              <a:t>The pros of </a:t>
            </a:r>
            <a:r>
              <a:rPr lang="en-US" sz="2400" dirty="0"/>
              <a:t>a “bottom up” approach </a:t>
            </a:r>
            <a:r>
              <a:rPr lang="en-US" sz="2400" dirty="0" smtClean="0"/>
              <a:t>are:</a:t>
            </a:r>
          </a:p>
          <a:p>
            <a:pPr marL="0" indent="0">
              <a:buNone/>
            </a:pPr>
            <a:r>
              <a:rPr lang="en-US" sz="2400" dirty="0" smtClean="0"/>
              <a:t>          Quick </a:t>
            </a:r>
            <a:r>
              <a:rPr lang="en-US" sz="2400" dirty="0"/>
              <a:t>Return On Investment (ROI)</a:t>
            </a:r>
          </a:p>
          <a:p>
            <a:pPr marL="0" indent="0">
              <a:buNone/>
            </a:pPr>
            <a:r>
              <a:rPr lang="en-US" sz="2400" dirty="0" smtClean="0"/>
              <a:t>          Low </a:t>
            </a:r>
            <a:r>
              <a:rPr lang="en-US" sz="2400" dirty="0"/>
              <a:t>risk, low political exposure learning and </a:t>
            </a:r>
            <a:r>
              <a:rPr lang="en-US" sz="2400" dirty="0" smtClean="0"/>
              <a:t> </a:t>
            </a:r>
          </a:p>
          <a:p>
            <a:pPr marL="0" indent="0">
              <a:buNone/>
            </a:pPr>
            <a:r>
              <a:rPr lang="en-US" sz="2400" dirty="0" smtClean="0"/>
              <a:t>          development  environment</a:t>
            </a:r>
            <a:endParaRPr lang="en-US" sz="2400" dirty="0"/>
          </a:p>
          <a:p>
            <a:pPr marL="0" indent="0">
              <a:buNone/>
            </a:pPr>
            <a:r>
              <a:rPr lang="en-US" sz="2400" dirty="0"/>
              <a:t> </a:t>
            </a:r>
            <a:r>
              <a:rPr lang="en-US" sz="2400" dirty="0" smtClean="0"/>
              <a:t>         Lower </a:t>
            </a:r>
            <a:r>
              <a:rPr lang="en-US" sz="2400" dirty="0"/>
              <a:t>level, shorter-term political will </a:t>
            </a:r>
            <a:r>
              <a:rPr lang="en-US" sz="2400" dirty="0" smtClean="0"/>
              <a:t>be required</a:t>
            </a:r>
            <a:endParaRPr lang="en-US" sz="2400" dirty="0"/>
          </a:p>
          <a:p>
            <a:pPr marL="0" indent="0">
              <a:buNone/>
            </a:pPr>
            <a:r>
              <a:rPr lang="en-US" sz="2400" dirty="0" smtClean="0"/>
              <a:t>          Fast </a:t>
            </a:r>
            <a:r>
              <a:rPr lang="en-US" sz="2400" dirty="0"/>
              <a:t>delivery</a:t>
            </a:r>
          </a:p>
          <a:p>
            <a:pPr marL="0" indent="0">
              <a:buNone/>
            </a:pPr>
            <a:r>
              <a:rPr lang="en-US" sz="2400" dirty="0" smtClean="0"/>
              <a:t>          Focused </a:t>
            </a:r>
            <a:r>
              <a:rPr lang="en-US" sz="2400" dirty="0"/>
              <a:t>problem, </a:t>
            </a:r>
            <a:r>
              <a:rPr lang="en-US" sz="2400" dirty="0" smtClean="0"/>
              <a:t>focused </a:t>
            </a:r>
            <a:r>
              <a:rPr lang="en-US" sz="2400" dirty="0"/>
              <a:t>team</a:t>
            </a:r>
          </a:p>
          <a:p>
            <a:pPr marL="0" indent="0">
              <a:buNone/>
            </a:pPr>
            <a:r>
              <a:rPr lang="en-US" sz="2400" dirty="0" smtClean="0"/>
              <a:t>          Inherently </a:t>
            </a:r>
            <a:r>
              <a:rPr lang="en-US" sz="2400" dirty="0"/>
              <a:t>incremental</a:t>
            </a:r>
          </a:p>
          <a:p>
            <a:r>
              <a:rPr lang="en-US" sz="2400" dirty="0" smtClean="0"/>
              <a:t>The cons of </a:t>
            </a:r>
            <a:r>
              <a:rPr lang="en-US" sz="2400" dirty="0"/>
              <a:t>a “bottom up” approach are:</a:t>
            </a:r>
          </a:p>
          <a:p>
            <a:pPr marL="0" indent="0">
              <a:buNone/>
            </a:pPr>
            <a:r>
              <a:rPr lang="en-US" sz="2400" dirty="0" smtClean="0"/>
              <a:t>          Multiple </a:t>
            </a:r>
            <a:r>
              <a:rPr lang="en-US" sz="2400" dirty="0"/>
              <a:t>team coordination</a:t>
            </a:r>
          </a:p>
          <a:p>
            <a:pPr marL="0" indent="0">
              <a:buNone/>
            </a:pPr>
            <a:r>
              <a:rPr lang="en-US" sz="2400" dirty="0" smtClean="0"/>
              <a:t>          Must </a:t>
            </a:r>
            <a:r>
              <a:rPr lang="en-US" sz="2400" dirty="0"/>
              <a:t>have an EDMA to integrate incremental data marts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p:txBody>
          <a:bodyPr/>
          <a:lstStyle/>
          <a:p>
            <a:r>
              <a:rPr lang="en-US" smtClean="0"/>
              <a:t>Pros and Cons of Bottom Up Approach</a:t>
            </a:r>
            <a:endParaRPr lang="en-US" dirty="0"/>
          </a:p>
        </p:txBody>
      </p:sp>
    </p:spTree>
    <p:extLst>
      <p:ext uri="{BB962C8B-B14F-4D97-AF65-F5344CB8AC3E}">
        <p14:creationId xmlns:p14="http://schemas.microsoft.com/office/powerpoint/2010/main" val="367986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ED8886-DB3B-44F4-9A80-E6A224679F20}" type="slidenum">
              <a:rPr lang="en-US" smtClean="0"/>
              <a:pPr/>
              <a:t>16</a:t>
            </a:fld>
            <a:endParaRPr lang="en-US" dirty="0"/>
          </a:p>
        </p:txBody>
      </p:sp>
      <p:sp>
        <p:nvSpPr>
          <p:cNvPr id="4" name="Title 3"/>
          <p:cNvSpPr>
            <a:spLocks noGrp="1"/>
          </p:cNvSpPr>
          <p:nvPr>
            <p:ph type="title"/>
          </p:nvPr>
        </p:nvSpPr>
        <p:spPr/>
        <p:txBody>
          <a:bodyPr/>
          <a:lstStyle/>
          <a:p>
            <a:r>
              <a:rPr lang="en-US" dirty="0" smtClean="0"/>
              <a:t>Pros and Cons in nutshell</a:t>
            </a:r>
            <a:endParaRPr lang="en-US" dirty="0"/>
          </a:p>
        </p:txBody>
      </p:sp>
      <p:pic>
        <p:nvPicPr>
          <p:cNvPr id="3074" name="Picture 2" descr="http://cdn.ttgtmedia.com/rms/enterpriseApplications/Pros%20and%20Cons%20of%20Both%20Approach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52" y="1676400"/>
            <a:ext cx="809372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39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ED8886-DB3B-44F4-9A80-E6A224679F20}" type="slidenum">
              <a:rPr lang="en-US" smtClean="0"/>
              <a:pPr/>
              <a:t>17</a:t>
            </a:fld>
            <a:endParaRPr lang="en-US" dirty="0"/>
          </a:p>
        </p:txBody>
      </p:sp>
      <p:sp>
        <p:nvSpPr>
          <p:cNvPr id="4" name="Title 3"/>
          <p:cNvSpPr>
            <a:spLocks noGrp="1"/>
          </p:cNvSpPr>
          <p:nvPr>
            <p:ph type="title"/>
          </p:nvPr>
        </p:nvSpPr>
        <p:spPr/>
        <p:txBody>
          <a:bodyPr/>
          <a:lstStyle/>
          <a:p>
            <a:r>
              <a:rPr lang="en-US" dirty="0" smtClean="0"/>
              <a:t>How to Decide the Approach</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789646" y="1949971"/>
            <a:ext cx="921330"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1828800" y="1239187"/>
            <a:ext cx="2895600" cy="13716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3">
                    <a:lumMod val="50000"/>
                  </a:schemeClr>
                </a:solidFill>
                <a:latin typeface="Arial" pitchFamily="34" charset="0"/>
                <a:cs typeface="Arial" pitchFamily="34" charset="0"/>
              </a:rPr>
              <a:t>How to decide which approach needs to be used?</a:t>
            </a:r>
            <a:endParaRPr lang="en-US" sz="1600" b="1" dirty="0">
              <a:solidFill>
                <a:schemeClr val="accent3">
                  <a:lumMod val="50000"/>
                </a:schemeClr>
              </a:solidFill>
              <a:latin typeface="Arial" pitchFamily="34" charset="0"/>
              <a:cs typeface="Arial" pitchFamily="34" charset="0"/>
            </a:endParaRPr>
          </a:p>
        </p:txBody>
      </p:sp>
      <p:pic>
        <p:nvPicPr>
          <p:cNvPr id="8" name="Picture 2" descr="D:\Pictures\teach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3434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430843" y="1524000"/>
            <a:ext cx="4419600" cy="31242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accent3">
                    <a:lumMod val="50000"/>
                  </a:schemeClr>
                </a:solidFill>
                <a:latin typeface="Arial" panose="020B0604020202020204" pitchFamily="34" charset="0"/>
                <a:cs typeface="Arial" panose="020B0604020202020204" pitchFamily="34" charset="0"/>
              </a:rPr>
              <a:t>The approach to designing a data warehouse depends on</a:t>
            </a:r>
            <a:r>
              <a:rPr lang="en-US" sz="1600" b="1" dirty="0">
                <a:solidFill>
                  <a:schemeClr val="accent3">
                    <a:lumMod val="50000"/>
                  </a:schemeClr>
                </a:solidFill>
                <a:latin typeface="Arial" panose="020B0604020202020204" pitchFamily="34" charset="0"/>
                <a:cs typeface="Arial" panose="020B0604020202020204" pitchFamily="34" charset="0"/>
              </a:rPr>
              <a:t>: </a:t>
            </a:r>
          </a:p>
          <a:p>
            <a:r>
              <a:rPr lang="en-US" sz="1600" b="1" dirty="0">
                <a:solidFill>
                  <a:schemeClr val="accent3">
                    <a:lumMod val="50000"/>
                  </a:schemeClr>
                </a:solidFill>
                <a:latin typeface="Arial" panose="020B0604020202020204" pitchFamily="34" charset="0"/>
                <a:cs typeface="Arial" panose="020B0604020202020204" pitchFamily="34" charset="0"/>
              </a:rPr>
              <a:t>The business objectives of an organization</a:t>
            </a:r>
          </a:p>
          <a:p>
            <a:r>
              <a:rPr lang="en-US" sz="1600" b="1" dirty="0">
                <a:solidFill>
                  <a:schemeClr val="accent3">
                    <a:lumMod val="50000"/>
                  </a:schemeClr>
                </a:solidFill>
                <a:latin typeface="Arial" panose="020B0604020202020204" pitchFamily="34" charset="0"/>
                <a:cs typeface="Arial" panose="020B0604020202020204" pitchFamily="34" charset="0"/>
              </a:rPr>
              <a:t>Nature of business</a:t>
            </a:r>
          </a:p>
          <a:p>
            <a:r>
              <a:rPr lang="en-US" sz="1600" b="1" dirty="0">
                <a:solidFill>
                  <a:schemeClr val="accent3">
                    <a:lumMod val="50000"/>
                  </a:schemeClr>
                </a:solidFill>
                <a:latin typeface="Arial" panose="020B0604020202020204" pitchFamily="34" charset="0"/>
                <a:cs typeface="Arial" panose="020B0604020202020204" pitchFamily="34" charset="0"/>
              </a:rPr>
              <a:t>Time and cost involved</a:t>
            </a:r>
          </a:p>
          <a:p>
            <a:r>
              <a:rPr lang="en-US" sz="1600" b="1" dirty="0">
                <a:solidFill>
                  <a:schemeClr val="accent3">
                    <a:lumMod val="50000"/>
                  </a:schemeClr>
                </a:solidFill>
                <a:latin typeface="Arial" panose="020B0604020202020204" pitchFamily="34" charset="0"/>
                <a:cs typeface="Arial" panose="020B0604020202020204" pitchFamily="34" charset="0"/>
              </a:rPr>
              <a:t>The level of dependencies between various functions</a:t>
            </a:r>
            <a:endParaRPr lang="en-US" sz="1600" b="1" dirty="0">
              <a:solidFill>
                <a:schemeClr val="accent3">
                  <a:lumMod val="50000"/>
                </a:schemeClr>
              </a:solidFill>
              <a:latin typeface="Arial" panose="020B0604020202020204" pitchFamily="34" charset="0"/>
              <a:cs typeface="Arial" panose="020B0604020202020204" pitchFamily="34" charset="0"/>
              <a:hlinkClick r:id="rId4"/>
            </a:endParaRPr>
          </a:p>
        </p:txBody>
      </p:sp>
    </p:spTree>
    <p:extLst>
      <p:ext uri="{BB962C8B-B14F-4D97-AF65-F5344CB8AC3E}">
        <p14:creationId xmlns:p14="http://schemas.microsoft.com/office/powerpoint/2010/main" val="8544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686800" cy="4946650"/>
          </a:xfrm>
        </p:spPr>
        <p:txBody>
          <a:bodyPr/>
          <a:lstStyle/>
          <a:p>
            <a:r>
              <a:rPr lang="en-US" dirty="0" smtClean="0"/>
              <a:t>Insurance</a:t>
            </a:r>
            <a:r>
              <a:rPr lang="en-US" dirty="0"/>
              <a:t>: </a:t>
            </a:r>
            <a:r>
              <a:rPr lang="en-US" sz="2000" dirty="0"/>
              <a:t>It is vital to get the overall picture with respect to individual </a:t>
            </a:r>
            <a:r>
              <a:rPr lang="en-US" sz="2000" dirty="0" smtClean="0"/>
              <a:t>   clients</a:t>
            </a:r>
            <a:r>
              <a:rPr lang="en-US" sz="2000" dirty="0"/>
              <a:t>, groups, history of claims, mortality rate tendencies, demography, profitability of each plan and agents, etc. All aspects are inter-related and therefore suited for the </a:t>
            </a:r>
            <a:r>
              <a:rPr lang="en-US" sz="2000" dirty="0" err="1"/>
              <a:t>Inmon’s</a:t>
            </a:r>
            <a:r>
              <a:rPr lang="en-US" sz="2000" dirty="0"/>
              <a:t> approach.</a:t>
            </a:r>
          </a:p>
          <a:p>
            <a:r>
              <a:rPr lang="en-US" dirty="0" smtClean="0"/>
              <a:t>Marketing</a:t>
            </a:r>
            <a:r>
              <a:rPr lang="en-US" dirty="0"/>
              <a:t>: </a:t>
            </a:r>
            <a:r>
              <a:rPr lang="en-US" sz="2000" dirty="0"/>
              <a:t>This is a specialized division, which does not call for enterprise warehouse. Only data marts are required. Hence, Kimball’s approach is suitable.</a:t>
            </a:r>
          </a:p>
          <a:p>
            <a:r>
              <a:rPr lang="en-US" dirty="0" smtClean="0"/>
              <a:t>CRM </a:t>
            </a:r>
            <a:r>
              <a:rPr lang="en-US" dirty="0"/>
              <a:t>in banks: </a:t>
            </a:r>
            <a:r>
              <a:rPr lang="en-US" sz="2000" dirty="0"/>
              <a:t>The focus is on parameters such as products sold, up-sell and cross-sell at a customer-level. It is not necessary to get an overall picture of the business.  Since the scope is limited, you can go for Kimball’s method. However, if the entire processes and divisions in the bank are to be linked, the obvious choice </a:t>
            </a:r>
            <a:r>
              <a:rPr lang="en-US" sz="2000" dirty="0" smtClean="0"/>
              <a:t>is </a:t>
            </a:r>
            <a:r>
              <a:rPr lang="en-US" sz="2000" dirty="0" err="1" smtClean="0"/>
              <a:t>Inmon’s</a:t>
            </a:r>
            <a:r>
              <a:rPr lang="en-US" sz="2000" dirty="0" smtClean="0"/>
              <a:t> design.</a:t>
            </a:r>
          </a:p>
          <a:p>
            <a:r>
              <a:rPr lang="en-US" dirty="0" smtClean="0"/>
              <a:t>Manufacturing: </a:t>
            </a:r>
            <a:r>
              <a:rPr lang="en-US" sz="2000" dirty="0" smtClean="0"/>
              <a:t>Multiple functions are involved here, irrespective of the budget involved. Thus, where there is a systemic dependency as in this case, an enterprise model is required. Hence </a:t>
            </a:r>
            <a:r>
              <a:rPr lang="en-US" sz="2000" dirty="0" err="1" smtClean="0"/>
              <a:t>Inmon’s</a:t>
            </a:r>
            <a:r>
              <a:rPr lang="en-US" sz="2000" dirty="0" smtClean="0"/>
              <a:t> method is ideal.</a:t>
            </a:r>
            <a:endParaRPr lang="en-US" sz="2000" dirty="0"/>
          </a:p>
        </p:txBody>
      </p:sp>
      <p:sp>
        <p:nvSpPr>
          <p:cNvPr id="3" name="Slide Number Placeholder 2"/>
          <p:cNvSpPr>
            <a:spLocks noGrp="1"/>
          </p:cNvSpPr>
          <p:nvPr>
            <p:ph type="sldNum" sz="quarter" idx="10"/>
          </p:nvPr>
        </p:nvSpPr>
        <p:spPr/>
        <p:txBody>
          <a:bodyPr/>
          <a:lstStyle/>
          <a:p>
            <a:fld id="{47ED8886-DB3B-44F4-9A80-E6A224679F20}" type="slidenum">
              <a:rPr lang="en-US" smtClean="0"/>
              <a:pPr/>
              <a:t>18</a:t>
            </a:fld>
            <a:endParaRPr lang="en-US" dirty="0"/>
          </a:p>
        </p:txBody>
      </p:sp>
      <p:sp>
        <p:nvSpPr>
          <p:cNvPr id="4" name="Title 3"/>
          <p:cNvSpPr>
            <a:spLocks noGrp="1"/>
          </p:cNvSpPr>
          <p:nvPr>
            <p:ph type="title"/>
          </p:nvPr>
        </p:nvSpPr>
        <p:spPr/>
        <p:txBody>
          <a:bodyPr/>
          <a:lstStyle/>
          <a:p>
            <a:r>
              <a:rPr lang="en-US" dirty="0"/>
              <a:t>How to Decide the </a:t>
            </a:r>
            <a:r>
              <a:rPr lang="en-US" dirty="0" smtClean="0"/>
              <a:t>Approach- Examples</a:t>
            </a:r>
            <a:endParaRPr lang="en-US" dirty="0"/>
          </a:p>
        </p:txBody>
      </p:sp>
    </p:spTree>
    <p:extLst>
      <p:ext uri="{BB962C8B-B14F-4D97-AF65-F5344CB8AC3E}">
        <p14:creationId xmlns:p14="http://schemas.microsoft.com/office/powerpoint/2010/main" val="360241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5562600" cy="4791075"/>
          </a:xfrm>
        </p:spPr>
        <p:txBody>
          <a:bodyPr/>
          <a:lstStyle/>
          <a:p>
            <a:r>
              <a:rPr lang="en-US" dirty="0" smtClean="0"/>
              <a:t>What are the two approaches to develop an EDW?</a:t>
            </a:r>
          </a:p>
          <a:p>
            <a:r>
              <a:rPr lang="en-US" dirty="0" smtClean="0"/>
              <a:t>How do we decide which approach to be used while developing an EDW?</a:t>
            </a:r>
          </a:p>
          <a:p>
            <a:r>
              <a:rPr lang="en-US" dirty="0" smtClean="0"/>
              <a:t>What are the basic differences between the two approaches?</a:t>
            </a:r>
            <a:endParaRPr lang="en-US" dirty="0"/>
          </a:p>
        </p:txBody>
      </p:sp>
      <p:sp>
        <p:nvSpPr>
          <p:cNvPr id="3" name="Slide Number Placeholder 2"/>
          <p:cNvSpPr>
            <a:spLocks noGrp="1"/>
          </p:cNvSpPr>
          <p:nvPr>
            <p:ph type="sldNum" sz="quarter" idx="10"/>
          </p:nvPr>
        </p:nvSpPr>
        <p:spPr/>
        <p:txBody>
          <a:bodyPr/>
          <a:lstStyle/>
          <a:p>
            <a:fld id="{47ED8886-DB3B-44F4-9A80-E6A224679F20}" type="slidenum">
              <a:rPr lang="en-US" smtClean="0"/>
              <a:pPr/>
              <a:t>19</a:t>
            </a:fld>
            <a:endParaRPr lang="en-US" dirty="0"/>
          </a:p>
        </p:txBody>
      </p:sp>
      <p:sp>
        <p:nvSpPr>
          <p:cNvPr id="4" name="Title 3"/>
          <p:cNvSpPr>
            <a:spLocks noGrp="1"/>
          </p:cNvSpPr>
          <p:nvPr>
            <p:ph type="title"/>
          </p:nvPr>
        </p:nvSpPr>
        <p:spPr/>
        <p:txBody>
          <a:bodyPr/>
          <a:lstStyle/>
          <a:p>
            <a:r>
              <a:rPr lang="en-US" dirty="0" smtClean="0"/>
              <a:t>Test Your Understanding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057400"/>
            <a:ext cx="2587943" cy="3268980"/>
          </a:xfrm>
          <a:prstGeom prst="rect">
            <a:avLst/>
          </a:prstGeom>
        </p:spPr>
      </p:pic>
    </p:spTree>
    <p:extLst>
      <p:ext uri="{BB962C8B-B14F-4D97-AF65-F5344CB8AC3E}">
        <p14:creationId xmlns:p14="http://schemas.microsoft.com/office/powerpoint/2010/main" val="93024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95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707880" y="2329348"/>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49582" y="2673042"/>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7" name="Text Box 14"/>
          <p:cNvSpPr txBox="1">
            <a:spLocks noChangeArrowheads="1"/>
          </p:cNvSpPr>
          <p:nvPr/>
        </p:nvSpPr>
        <p:spPr bwMode="auto">
          <a:xfrm>
            <a:off x="4629150" y="2564429"/>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pic>
        <p:nvPicPr>
          <p:cNvPr id="4119" name="Picture 29"/>
          <p:cNvPicPr>
            <a:picLocks noChangeAspect="1" noChangeArrowheads="1"/>
          </p:cNvPicPr>
          <p:nvPr/>
        </p:nvPicPr>
        <p:blipFill>
          <a:blip r:embed="rId3" cstate="print"/>
          <a:srcRect/>
          <a:stretch>
            <a:fillRect/>
          </a:stretch>
        </p:blipFill>
        <p:spPr bwMode="auto">
          <a:xfrm>
            <a:off x="769504" y="3886200"/>
            <a:ext cx="1004888" cy="1055688"/>
          </a:xfrm>
          <a:prstGeom prst="rect">
            <a:avLst/>
          </a:prstGeom>
          <a:noFill/>
          <a:ln w="9525" algn="ctr">
            <a:noFill/>
            <a:miter lim="800000"/>
            <a:headEnd/>
            <a:tailEnd/>
          </a:ln>
        </p:spPr>
      </p:pic>
      <p:pic>
        <p:nvPicPr>
          <p:cNvPr id="4121" name="Picture 32"/>
          <p:cNvPicPr>
            <a:picLocks noChangeAspect="1" noChangeArrowheads="1"/>
          </p:cNvPicPr>
          <p:nvPr/>
        </p:nvPicPr>
        <p:blipFill>
          <a:blip r:embed="rId4" cstate="print"/>
          <a:srcRect/>
          <a:stretch>
            <a:fillRect/>
          </a:stretch>
        </p:blipFill>
        <p:spPr bwMode="auto">
          <a:xfrm>
            <a:off x="3657600" y="2454275"/>
            <a:ext cx="1133475" cy="1050925"/>
          </a:xfrm>
          <a:prstGeom prst="rect">
            <a:avLst/>
          </a:prstGeom>
          <a:noFill/>
          <a:ln w="9525" algn="ctr">
            <a:noFill/>
            <a:miter lim="800000"/>
            <a:headEnd/>
            <a:tailEnd/>
          </a:ln>
        </p:spPr>
      </p:pic>
      <p:sp>
        <p:nvSpPr>
          <p:cNvPr id="26" name="Slide Number Placeholder 25"/>
          <p:cNvSpPr>
            <a:spLocks noGrp="1"/>
          </p:cNvSpPr>
          <p:nvPr>
            <p:ph type="sldNum" sz="quarter" idx="10"/>
          </p:nvPr>
        </p:nvSpPr>
        <p:spPr>
          <a:xfrm>
            <a:off x="152400" y="6428601"/>
            <a:ext cx="457200" cy="276999"/>
          </a:xfrm>
        </p:spPr>
        <p:txBody>
          <a:bodyPr/>
          <a:lstStyle/>
          <a:p>
            <a:pPr>
              <a:defRPr/>
            </a:pPr>
            <a:fld id="{8FE0B590-8C00-4610-BFCF-F4111B763C9E}" type="slidenum">
              <a:rPr lang="en-US" sz="1400" smtClean="0"/>
              <a:pPr>
                <a:defRPr/>
              </a:pPr>
              <a:t>2</a:t>
            </a:fld>
            <a:endParaRPr lang="en-US" sz="1400" dirty="0"/>
          </a:p>
        </p:txBody>
      </p:sp>
      <p:sp>
        <p:nvSpPr>
          <p:cNvPr id="31" name="Text Box 14"/>
          <p:cNvSpPr txBox="1">
            <a:spLocks noChangeArrowheads="1"/>
          </p:cNvSpPr>
          <p:nvPr/>
        </p:nvSpPr>
        <p:spPr bwMode="auto">
          <a:xfrm>
            <a:off x="4645570" y="4385438"/>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1695562" y="4283384"/>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5" cstate="print"/>
          <a:srcRect/>
          <a:stretch>
            <a:fillRect/>
          </a:stretch>
        </p:blipFill>
        <p:spPr bwMode="auto">
          <a:xfrm>
            <a:off x="3581400" y="3886200"/>
            <a:ext cx="1143000" cy="1143000"/>
          </a:xfrm>
          <a:prstGeom prst="rect">
            <a:avLst/>
          </a:prstGeom>
          <a:noFill/>
          <a:ln w="9525" algn="ctr">
            <a:noFill/>
            <a:miter lim="800000"/>
            <a:headEnd/>
            <a:tailEnd/>
          </a:ln>
        </p:spPr>
      </p:pic>
      <p:pic>
        <p:nvPicPr>
          <p:cNvPr id="15" name="Picture 2" descr="C:\Users\161895.CTS\AppData\Local\Microsoft\Windows\Temporary Internet Files\Content.Outlook\9ZMHTED3\actions_view_pim_task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5522" y="2462389"/>
            <a:ext cx="930275" cy="9302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162800" y="2667000"/>
            <a:ext cx="1752600" cy="369332"/>
          </a:xfrm>
          <a:prstGeom prst="rect">
            <a:avLst/>
          </a:prstGeom>
          <a:noFill/>
        </p:spPr>
        <p:txBody>
          <a:bodyPr wrap="square" rtlCol="0">
            <a:spAutoFit/>
          </a:bodyPr>
          <a:lstStyle/>
          <a:p>
            <a:r>
              <a:rPr lang="en-US" dirty="0" smtClean="0"/>
              <a:t>Summary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3" name="Title 2"/>
          <p:cNvSpPr>
            <a:spLocks noGrp="1"/>
          </p:cNvSpPr>
          <p:nvPr>
            <p:ph type="title"/>
          </p:nvPr>
        </p:nvSpPr>
        <p:spPr/>
        <p:txBody>
          <a:bodyPr/>
          <a:lstStyle/>
          <a:p>
            <a:r>
              <a:rPr lang="en-US" dirty="0" smtClean="0"/>
              <a:t>Questions</a:t>
            </a:r>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73150"/>
            <a:ext cx="8686800" cy="4946650"/>
          </a:xfrm>
        </p:spPr>
        <p:txBody>
          <a:bodyPr/>
          <a:lstStyle/>
          <a:p>
            <a:pPr>
              <a:defRPr/>
            </a:pPr>
            <a:r>
              <a:rPr lang="en-US" dirty="0" smtClean="0"/>
              <a:t>Data warehousing </a:t>
            </a:r>
            <a:r>
              <a:rPr lang="en-US" dirty="0"/>
              <a:t>Guide - </a:t>
            </a:r>
            <a:r>
              <a:rPr lang="en-US" dirty="0" smtClean="0"/>
              <a:t>Ralph </a:t>
            </a:r>
            <a:r>
              <a:rPr lang="en-US" dirty="0"/>
              <a:t>Kimball</a:t>
            </a:r>
            <a:endParaRPr dirty="0" smtClean="0"/>
          </a:p>
          <a:p>
            <a:r>
              <a:rPr lang="en-US" dirty="0">
                <a:hlinkClick r:id="rId2"/>
              </a:rPr>
              <a:t>http://</a:t>
            </a:r>
            <a:r>
              <a:rPr lang="en-US" dirty="0" smtClean="0">
                <a:hlinkClick r:id="rId2"/>
              </a:rPr>
              <a:t>searchbusinessintelligence.techtarget.in/tip/Inmon-vs-Kimball-Which-approach-is-suitable-for-your-data-warehouse</a:t>
            </a: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3" name="Title 2"/>
          <p:cNvSpPr>
            <a:spLocks noGrp="1"/>
          </p:cNvSpPr>
          <p:nvPr>
            <p:ph type="title"/>
          </p:nvPr>
        </p:nvSpPr>
        <p:spPr/>
        <p:txBody>
          <a:bodyPr/>
          <a:lstStyle/>
          <a:p>
            <a:r>
              <a:rPr lang="en-US" dirty="0" smtClean="0"/>
              <a:t>References</a:t>
            </a:r>
            <a:endParaRPr lang="en-US" dirty="0"/>
          </a:p>
        </p:txBody>
      </p:sp>
      <p:pic>
        <p:nvPicPr>
          <p:cNvPr id="6" name="Picture 7"/>
          <p:cNvPicPr>
            <a:picLocks noChangeAspect="1" noChangeArrowheads="1"/>
          </p:cNvPicPr>
          <p:nvPr/>
        </p:nvPicPr>
        <p:blipFill>
          <a:blip r:embed="rId3"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6482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Data Warehousing </a:t>
            </a:r>
            <a:r>
              <a:rPr lang="en-US" sz="2200" b="1" dirty="0">
                <a:solidFill>
                  <a:schemeClr val="tx1"/>
                </a:solidFill>
                <a:latin typeface="Myriad Pro" pitchFamily="34" charset="0"/>
                <a:cs typeface="Arial" pitchFamily="34" charset="0"/>
              </a:rPr>
              <a:t>Fundamentals </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sz="2200" b="1" dirty="0" smtClean="0">
                <a:solidFill>
                  <a:schemeClr val="bg1"/>
                </a:solidFill>
                <a:latin typeface="Myriad Pro" pitchFamily="34" charset="0"/>
                <a:cs typeface="Arial" pitchFamily="34" charset="0"/>
              </a:rPr>
              <a:t>Thank you</a:t>
            </a:r>
            <a:r>
              <a:rPr lang="en-US" sz="2200" b="1" dirty="0" smtClean="0">
                <a:solidFill>
                  <a:schemeClr val="tx1"/>
                </a:solidFill>
                <a:latin typeface="Myriad Pro" pitchFamily="34" charset="0"/>
                <a:cs typeface="Arial" pitchFamily="34" charset="0"/>
              </a:rPr>
              <a:t> </a:t>
            </a:r>
            <a:endParaRPr lang="en-US" sz="2200" b="1" dirty="0">
              <a:solidFill>
                <a:schemeClr val="tx1"/>
              </a:solidFill>
              <a:latin typeface="Myriad Pro"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idx="1"/>
            <p:extLst>
              <p:ext uri="{D42A27DB-BD31-4B8C-83A1-F6EECF244321}">
                <p14:modId xmlns:p14="http://schemas.microsoft.com/office/powerpoint/2010/main" val="3525987279"/>
              </p:ext>
            </p:extLst>
          </p:nvPr>
        </p:nvGraphicFramePr>
        <p:xfrm>
          <a:off x="990600" y="2016780"/>
          <a:ext cx="7467601" cy="2413369"/>
        </p:xfrm>
        <a:graphic>
          <a:graphicData uri="http://schemas.openxmlformats.org/drawingml/2006/table">
            <a:tbl>
              <a:tblPr firstRow="1" firstCol="1" bandRow="1">
                <a:tableStyleId>{5C22544A-7EE6-4342-B048-85BDC9FD1C3A}</a:tableStyleId>
              </a:tblPr>
              <a:tblGrid>
                <a:gridCol w="1437680"/>
                <a:gridCol w="1305520"/>
                <a:gridCol w="1641770"/>
                <a:gridCol w="1604668"/>
                <a:gridCol w="1477963"/>
              </a:tblGrid>
              <a:tr h="609600">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86169">
                <a:tc>
                  <a:txBody>
                    <a:bodyPr/>
                    <a:lstStyle/>
                    <a:p>
                      <a:pPr marL="0" marR="0">
                        <a:spcBef>
                          <a:spcPts val="0"/>
                        </a:spcBef>
                        <a:spcAft>
                          <a:spcPts val="0"/>
                        </a:spcAft>
                      </a:pPr>
                      <a:endParaRPr lang="en-US" sz="1800" dirty="0">
                        <a:effectLst/>
                        <a:latin typeface="Calibri"/>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CATP Solutions Team</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rPr>
                        <a:t> </a:t>
                      </a:r>
                      <a:r>
                        <a:rPr lang="en-US" sz="1800" b="1" kern="1200" dirty="0" smtClean="0">
                          <a:solidFill>
                            <a:schemeClr val="tx1">
                              <a:lumMod val="65000"/>
                              <a:lumOff val="35000"/>
                            </a:schemeClr>
                          </a:solidFill>
                          <a:latin typeface="+mn-lt"/>
                          <a:ea typeface="+mn-ea"/>
                          <a:cs typeface="+mn-cs"/>
                        </a:rPr>
                        <a:t>02/19/2014</a:t>
                      </a:r>
                    </a:p>
                    <a:p>
                      <a:pPr marL="0" marR="0">
                        <a:spcBef>
                          <a:spcPts val="0"/>
                        </a:spcBef>
                        <a:spcAft>
                          <a:spcPts val="0"/>
                        </a:spcAft>
                      </a:pP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r>
              <a:tr h="357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381000">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04800">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3" name="Title 2"/>
          <p:cNvSpPr>
            <a:spLocks noGrp="1"/>
          </p:cNvSpPr>
          <p:nvPr>
            <p:ph type="title"/>
          </p:nvPr>
        </p:nvSpPr>
        <p:spPr/>
        <p:txBody>
          <a:bodyPr/>
          <a:lstStyle/>
          <a:p>
            <a:r>
              <a:rPr lang="en-US" dirty="0" smtClean="0"/>
              <a:t>Change Log</a:t>
            </a:r>
            <a:endParaRPr lang="en-US" dirty="0"/>
          </a:p>
        </p:txBody>
      </p:sp>
    </p:spTree>
    <p:extLst>
      <p:ext uri="{BB962C8B-B14F-4D97-AF65-F5344CB8AC3E}">
        <p14:creationId xmlns:p14="http://schemas.microsoft.com/office/powerpoint/2010/main" val="273472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1923" y="3124200"/>
            <a:ext cx="225742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01124"/>
            <a:ext cx="2641270" cy="484752"/>
          </a:xfrm>
          <a:prstGeom prst="rect">
            <a:avLst/>
          </a:prstGeom>
        </p:spPr>
      </p:pic>
      <p:sp>
        <p:nvSpPr>
          <p:cNvPr id="2" name="Content Placeholder 1"/>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sz="2800" dirty="0" smtClean="0"/>
              <a:t>Data Warehousing Fundamentals</a:t>
            </a:r>
            <a:endParaRPr lang="en-US" sz="2800" dirty="0"/>
          </a:p>
        </p:txBody>
      </p:sp>
      <p:sp>
        <p:nvSpPr>
          <p:cNvPr id="8" name="Oval Callout 7"/>
          <p:cNvSpPr/>
          <p:nvPr/>
        </p:nvSpPr>
        <p:spPr>
          <a:xfrm>
            <a:off x="2057400" y="1447800"/>
            <a:ext cx="3733800" cy="1600200"/>
          </a:xfrm>
          <a:prstGeom prst="wedgeEllipseCallout">
            <a:avLst>
              <a:gd name="adj1" fmla="val -53321"/>
              <a:gd name="adj2" fmla="val 6055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b="1" dirty="0" smtClean="0">
              <a:solidFill>
                <a:schemeClr val="bg1"/>
              </a:solidFill>
            </a:endParaRPr>
          </a:p>
          <a:p>
            <a:pPr algn="ctr"/>
            <a:r>
              <a:rPr lang="en-US" sz="1600" b="1" dirty="0" smtClean="0">
                <a:solidFill>
                  <a:schemeClr val="bg1"/>
                </a:solidFill>
              </a:rPr>
              <a:t>Now  lets take a look at how the Enterprise Data Warehouse is designed and what approaches are followed.</a:t>
            </a:r>
            <a:endParaRPr lang="en-US" sz="1600" b="1" dirty="0">
              <a:solidFill>
                <a:schemeClr val="bg1"/>
              </a:solidFill>
            </a:endParaRPr>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6685" y="1447800"/>
            <a:ext cx="2826315" cy="4230085"/>
          </a:xfrm>
          <a:prstGeom prst="roundRect">
            <a:avLst>
              <a:gd name="adj" fmla="val 8594"/>
            </a:avLst>
          </a:prstGeom>
          <a:solidFill>
            <a:srgbClr val="FFFFFF">
              <a:shade val="85000"/>
            </a:srgbClr>
          </a:solidFill>
          <a:ln>
            <a:noFill/>
          </a:ln>
          <a:effectLst>
            <a:reflection blurRad="12700" stA="38000" endPos="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36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073150"/>
            <a:ext cx="8970820" cy="4946650"/>
          </a:xfrm>
        </p:spPr>
        <p:txBody>
          <a:bodyPr/>
          <a:lstStyle/>
          <a:p>
            <a:pPr marL="0" indent="-365760">
              <a:lnSpc>
                <a:spcPct val="120000"/>
              </a:lnSpc>
              <a:spcBef>
                <a:spcPts val="0"/>
              </a:spcBef>
              <a:buNone/>
            </a:pPr>
            <a:r>
              <a:rPr lang="en-US" sz="2200" dirty="0" smtClean="0"/>
              <a:t>In this session, we would talk about the Enterprise Data Warehouse and the approaches followed to develop EDW. We would also cover the pros and cons of the approaches involved. </a:t>
            </a:r>
            <a:endParaRPr lang="en-US" sz="2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
        <p:nvSpPr>
          <p:cNvPr id="3" name="Title 2"/>
          <p:cNvSpPr>
            <a:spLocks noGrp="1"/>
          </p:cNvSpPr>
          <p:nvPr>
            <p:ph type="title"/>
          </p:nvPr>
        </p:nvSpPr>
        <p:spPr/>
        <p:txBody>
          <a:bodyPr/>
          <a:lstStyle/>
          <a:p>
            <a:r>
              <a:rPr lang="en-US" sz="2800" dirty="0" smtClean="0"/>
              <a:t>Content Overview</a:t>
            </a:r>
            <a:endParaRPr lang="en-US" sz="2800" dirty="0"/>
          </a:p>
        </p:txBody>
      </p:sp>
      <p:pic>
        <p:nvPicPr>
          <p:cNvPr id="5" name="Picture 4" descr="586"/>
          <p:cNvPicPr>
            <a:picLocks noChangeAspect="1" noChangeArrowheads="1"/>
          </p:cNvPicPr>
          <p:nvPr/>
        </p:nvPicPr>
        <p:blipFill>
          <a:blip r:embed="rId3"/>
          <a:srcRect/>
          <a:stretch>
            <a:fillRect/>
          </a:stretch>
        </p:blipFill>
        <p:spPr bwMode="auto">
          <a:xfrm>
            <a:off x="4987488" y="4549381"/>
            <a:ext cx="1965615" cy="1845068"/>
          </a:xfrm>
          <a:prstGeom prst="rect">
            <a:avLst/>
          </a:prstGeom>
          <a:noFill/>
          <a:ln w="9525">
            <a:noFill/>
            <a:miter lim="800000"/>
            <a:headEnd/>
            <a:tailEnd/>
          </a:ln>
        </p:spPr>
      </p:pic>
      <p:pic>
        <p:nvPicPr>
          <p:cNvPr id="6" name="Picture 5" descr="1"/>
          <p:cNvPicPr>
            <a:picLocks noChangeAspect="1" noChangeArrowheads="1"/>
          </p:cNvPicPr>
          <p:nvPr/>
        </p:nvPicPr>
        <p:blipFill>
          <a:blip r:embed="rId4"/>
          <a:srcRect/>
          <a:stretch>
            <a:fillRect/>
          </a:stretch>
        </p:blipFill>
        <p:spPr bwMode="auto">
          <a:xfrm>
            <a:off x="3261613" y="3750001"/>
            <a:ext cx="2301822" cy="1712755"/>
          </a:xfrm>
          <a:prstGeom prst="rect">
            <a:avLst/>
          </a:prstGeom>
          <a:noFill/>
          <a:ln w="9525">
            <a:noFill/>
            <a:miter lim="800000"/>
            <a:headEnd/>
            <a:tailEnd/>
          </a:ln>
        </p:spPr>
      </p:pic>
      <p:pic>
        <p:nvPicPr>
          <p:cNvPr id="7" name="Picture 6" descr="55563"/>
          <p:cNvPicPr>
            <a:picLocks noChangeAspect="1" noChangeArrowheads="1"/>
          </p:cNvPicPr>
          <p:nvPr/>
        </p:nvPicPr>
        <p:blipFill>
          <a:blip r:embed="rId5"/>
          <a:srcRect/>
          <a:stretch>
            <a:fillRect/>
          </a:stretch>
        </p:blipFill>
        <p:spPr bwMode="auto">
          <a:xfrm rot="21391442">
            <a:off x="4978516" y="2965403"/>
            <a:ext cx="1677037" cy="1689672"/>
          </a:xfrm>
          <a:prstGeom prst="rect">
            <a:avLst/>
          </a:prstGeom>
          <a:noFill/>
          <a:ln w="9525">
            <a:noFill/>
            <a:miter lim="800000"/>
            <a:headEnd/>
            <a:tailEnd/>
          </a:ln>
        </p:spPr>
      </p:pic>
      <p:pic>
        <p:nvPicPr>
          <p:cNvPr id="8" name="Picture 7" descr="365112"/>
          <p:cNvPicPr>
            <a:picLocks noChangeAspect="1" noChangeArrowheads="1"/>
          </p:cNvPicPr>
          <p:nvPr/>
        </p:nvPicPr>
        <p:blipFill>
          <a:blip r:embed="rId6"/>
          <a:srcRect/>
          <a:stretch>
            <a:fillRect/>
          </a:stretch>
        </p:blipFill>
        <p:spPr bwMode="auto">
          <a:xfrm>
            <a:off x="3425498" y="2362200"/>
            <a:ext cx="1902549" cy="1402941"/>
          </a:xfrm>
          <a:prstGeom prst="rect">
            <a:avLst/>
          </a:prstGeom>
          <a:noFill/>
          <a:ln w="9525">
            <a:noFill/>
            <a:miter lim="800000"/>
            <a:headEnd/>
            <a:tailEnd/>
          </a:ln>
        </p:spPr>
      </p:pic>
      <p:pic>
        <p:nvPicPr>
          <p:cNvPr id="9" name="Picture 8" descr="56552"/>
          <p:cNvPicPr>
            <a:picLocks noChangeAspect="1" noChangeArrowheads="1"/>
          </p:cNvPicPr>
          <p:nvPr/>
        </p:nvPicPr>
        <p:blipFill>
          <a:blip r:embed="rId7"/>
          <a:srcRect/>
          <a:stretch>
            <a:fillRect/>
          </a:stretch>
        </p:blipFill>
        <p:spPr bwMode="auto">
          <a:xfrm rot="256911">
            <a:off x="1831427" y="2849024"/>
            <a:ext cx="1895389" cy="1832234"/>
          </a:xfrm>
          <a:prstGeom prst="rect">
            <a:avLst/>
          </a:prstGeom>
          <a:noFill/>
          <a:ln w="9525">
            <a:noFill/>
            <a:miter lim="800000"/>
            <a:headEnd/>
            <a:tailEnd/>
          </a:ln>
        </p:spPr>
      </p:pic>
      <p:pic>
        <p:nvPicPr>
          <p:cNvPr id="10" name="Picture 9" descr="556"/>
          <p:cNvPicPr>
            <a:picLocks noChangeAspect="1" noChangeArrowheads="1"/>
          </p:cNvPicPr>
          <p:nvPr/>
        </p:nvPicPr>
        <p:blipFill>
          <a:blip r:embed="rId8"/>
          <a:srcRect/>
          <a:stretch>
            <a:fillRect/>
          </a:stretch>
        </p:blipFill>
        <p:spPr bwMode="auto">
          <a:xfrm>
            <a:off x="1928528" y="4554590"/>
            <a:ext cx="1895389" cy="1707517"/>
          </a:xfrm>
          <a:prstGeom prst="rect">
            <a:avLst/>
          </a:prstGeom>
          <a:noFill/>
          <a:ln w="9525">
            <a:noFill/>
            <a:miter lim="800000"/>
            <a:headEnd/>
            <a:tailEnd/>
          </a:ln>
        </p:spPr>
      </p:pic>
      <p:pic>
        <p:nvPicPr>
          <p:cNvPr id="11" name="Picture 10" descr="3485"/>
          <p:cNvPicPr>
            <a:picLocks noChangeAspect="1" noChangeArrowheads="1"/>
          </p:cNvPicPr>
          <p:nvPr/>
        </p:nvPicPr>
        <p:blipFill>
          <a:blip r:embed="rId9"/>
          <a:srcRect/>
          <a:stretch>
            <a:fillRect/>
          </a:stretch>
        </p:blipFill>
        <p:spPr bwMode="auto">
          <a:xfrm>
            <a:off x="3429329" y="5462756"/>
            <a:ext cx="1866388" cy="1383296"/>
          </a:xfrm>
          <a:prstGeom prst="rect">
            <a:avLst/>
          </a:prstGeom>
          <a:noFill/>
          <a:ln w="9525">
            <a:noFill/>
            <a:miter lim="800000"/>
            <a:headEnd/>
            <a:tailEnd/>
          </a:ln>
        </p:spPr>
      </p:pic>
      <p:sp>
        <p:nvSpPr>
          <p:cNvPr id="12" name="TextBox 21"/>
          <p:cNvSpPr txBox="1"/>
          <p:nvPr/>
        </p:nvSpPr>
        <p:spPr>
          <a:xfrm>
            <a:off x="3577983" y="4384872"/>
            <a:ext cx="1583955" cy="523220"/>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Enterprise Data Warehouse</a:t>
            </a:r>
            <a:endParaRPr lang="en-US" sz="1400" dirty="0"/>
          </a:p>
        </p:txBody>
      </p:sp>
      <p:sp>
        <p:nvSpPr>
          <p:cNvPr id="13" name="TextBox 21"/>
          <p:cNvSpPr txBox="1"/>
          <p:nvPr/>
        </p:nvSpPr>
        <p:spPr>
          <a:xfrm>
            <a:off x="3715725" y="2615905"/>
            <a:ext cx="1370538" cy="954107"/>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Enterprise Data Warehouse Definition</a:t>
            </a:r>
            <a:endParaRPr lang="en-US" sz="1400" dirty="0"/>
          </a:p>
        </p:txBody>
      </p:sp>
      <p:sp>
        <p:nvSpPr>
          <p:cNvPr id="14" name="TextBox 21"/>
          <p:cNvSpPr txBox="1"/>
          <p:nvPr/>
        </p:nvSpPr>
        <p:spPr>
          <a:xfrm>
            <a:off x="5131766" y="3395809"/>
            <a:ext cx="1370538"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Bottom-Up Approach of EDW</a:t>
            </a:r>
            <a:endParaRPr lang="en-US" sz="1400" dirty="0"/>
          </a:p>
        </p:txBody>
      </p:sp>
      <p:sp>
        <p:nvSpPr>
          <p:cNvPr id="15" name="TextBox 21"/>
          <p:cNvSpPr txBox="1"/>
          <p:nvPr/>
        </p:nvSpPr>
        <p:spPr>
          <a:xfrm>
            <a:off x="5162762" y="5258728"/>
            <a:ext cx="1677060"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Implementation of Bottom-Up Approach</a:t>
            </a:r>
            <a:endParaRPr lang="en-US" sz="1400" dirty="0"/>
          </a:p>
        </p:txBody>
      </p:sp>
      <p:sp>
        <p:nvSpPr>
          <p:cNvPr id="16" name="TextBox 21"/>
          <p:cNvSpPr txBox="1"/>
          <p:nvPr/>
        </p:nvSpPr>
        <p:spPr>
          <a:xfrm>
            <a:off x="3678985" y="5783227"/>
            <a:ext cx="1370538"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Pros and Cons of both Approaches</a:t>
            </a:r>
            <a:endParaRPr lang="en-US" sz="1400" dirty="0"/>
          </a:p>
        </p:txBody>
      </p:sp>
      <p:sp>
        <p:nvSpPr>
          <p:cNvPr id="17" name="TextBox 21"/>
          <p:cNvSpPr txBox="1"/>
          <p:nvPr/>
        </p:nvSpPr>
        <p:spPr>
          <a:xfrm>
            <a:off x="2094611" y="5131481"/>
            <a:ext cx="1524000"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Implementation of Top-Down Approach</a:t>
            </a:r>
            <a:endParaRPr lang="en-US" sz="1200" dirty="0"/>
          </a:p>
        </p:txBody>
      </p:sp>
      <p:sp>
        <p:nvSpPr>
          <p:cNvPr id="18" name="TextBox 21"/>
          <p:cNvSpPr txBox="1"/>
          <p:nvPr/>
        </p:nvSpPr>
        <p:spPr>
          <a:xfrm>
            <a:off x="2130070" y="3360353"/>
            <a:ext cx="1326424" cy="738664"/>
          </a:xfrm>
          <a:prstGeom prst="rect">
            <a:avLst/>
          </a:prstGeom>
          <a:noFill/>
        </p:spPr>
        <p:txBody>
          <a:bodyPr wrap="square" rtlCol="0">
            <a:spAutoFit/>
          </a:bodyPr>
          <a:lstStyle>
            <a:defPPr>
              <a:defRPr lang="en-US"/>
            </a:defPPr>
            <a:lvl1pPr algn="l" rtl="0" fontAlgn="base">
              <a:spcBef>
                <a:spcPct val="0"/>
              </a:spcBef>
              <a:spcAft>
                <a:spcPct val="0"/>
              </a:spcAft>
              <a:defRPr sz="2400" b="1"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b="1"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b="1"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b="1"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b="1" kern="1200">
                <a:solidFill>
                  <a:schemeClr val="tx1"/>
                </a:solidFill>
                <a:latin typeface="Arial" pitchFamily="34" charset="0"/>
                <a:ea typeface="ＭＳ Ｐゴシック"/>
                <a:cs typeface="ＭＳ Ｐゴシック"/>
              </a:defRPr>
            </a:lvl5pPr>
            <a:lvl6pPr marL="2286000" algn="l" defTabSz="914400" rtl="0" eaLnBrk="1" latinLnBrk="0" hangingPunct="1">
              <a:defRPr sz="2400" b="1" kern="1200">
                <a:solidFill>
                  <a:schemeClr val="tx1"/>
                </a:solidFill>
                <a:latin typeface="Arial" pitchFamily="34" charset="0"/>
                <a:ea typeface="ＭＳ Ｐゴシック"/>
                <a:cs typeface="ＭＳ Ｐゴシック"/>
              </a:defRPr>
            </a:lvl6pPr>
            <a:lvl7pPr marL="2743200" algn="l" defTabSz="914400" rtl="0" eaLnBrk="1" latinLnBrk="0" hangingPunct="1">
              <a:defRPr sz="2400" b="1" kern="1200">
                <a:solidFill>
                  <a:schemeClr val="tx1"/>
                </a:solidFill>
                <a:latin typeface="Arial" pitchFamily="34" charset="0"/>
                <a:ea typeface="ＭＳ Ｐゴシック"/>
                <a:cs typeface="ＭＳ Ｐゴシック"/>
              </a:defRPr>
            </a:lvl7pPr>
            <a:lvl8pPr marL="3200400" algn="l" defTabSz="914400" rtl="0" eaLnBrk="1" latinLnBrk="0" hangingPunct="1">
              <a:defRPr sz="2400" b="1" kern="1200">
                <a:solidFill>
                  <a:schemeClr val="tx1"/>
                </a:solidFill>
                <a:latin typeface="Arial" pitchFamily="34" charset="0"/>
                <a:ea typeface="ＭＳ Ｐゴシック"/>
                <a:cs typeface="ＭＳ Ｐゴシック"/>
              </a:defRPr>
            </a:lvl8pPr>
            <a:lvl9pPr marL="3657600" algn="l" defTabSz="914400" rtl="0" eaLnBrk="1" latinLnBrk="0" hangingPunct="1">
              <a:defRPr sz="2400" b="1" kern="1200">
                <a:solidFill>
                  <a:schemeClr val="tx1"/>
                </a:solidFill>
                <a:latin typeface="Arial" pitchFamily="34" charset="0"/>
                <a:ea typeface="ＭＳ Ｐゴシック"/>
                <a:cs typeface="ＭＳ Ｐゴシック"/>
              </a:defRPr>
            </a:lvl9pPr>
          </a:lstStyle>
          <a:p>
            <a:pPr algn="ctr"/>
            <a:r>
              <a:rPr lang="en-US" sz="1400" dirty="0" smtClean="0"/>
              <a:t>Top- Down Approach of EDW</a:t>
            </a:r>
            <a:endParaRPr lang="en-US" sz="1200" dirty="0"/>
          </a:p>
        </p:txBody>
      </p:sp>
    </p:spTree>
    <p:extLst>
      <p:ext uri="{BB962C8B-B14F-4D97-AF65-F5344CB8AC3E}">
        <p14:creationId xmlns:p14="http://schemas.microsoft.com/office/powerpoint/2010/main" val="240630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73150"/>
            <a:ext cx="5105400" cy="4946650"/>
          </a:xfrm>
        </p:spPr>
        <p:txBody>
          <a:bodyPr/>
          <a:lstStyle/>
          <a:p>
            <a:pPr marL="0" indent="0">
              <a:lnSpc>
                <a:spcPct val="120000"/>
              </a:lnSpc>
              <a:buNone/>
            </a:pPr>
            <a:r>
              <a:rPr sz="2400" dirty="0" smtClean="0"/>
              <a:t>Through this chapter you will be able to understand:</a:t>
            </a:r>
          </a:p>
          <a:p>
            <a:pPr marL="731520" indent="-365760">
              <a:lnSpc>
                <a:spcPct val="120000"/>
              </a:lnSpc>
              <a:spcBef>
                <a:spcPts val="0"/>
              </a:spcBef>
            </a:pPr>
            <a:r>
              <a:rPr lang="en-US" sz="2200" dirty="0" smtClean="0"/>
              <a:t>What is a Enterprise Data Warehouse?</a:t>
            </a:r>
          </a:p>
          <a:p>
            <a:pPr marL="731520" indent="-365760">
              <a:lnSpc>
                <a:spcPct val="120000"/>
              </a:lnSpc>
              <a:spcBef>
                <a:spcPts val="0"/>
              </a:spcBef>
            </a:pPr>
            <a:r>
              <a:rPr lang="en-US" sz="2200" dirty="0" smtClean="0"/>
              <a:t>What is Top-Down Approach?</a:t>
            </a:r>
            <a:endParaRPr lang="en-US" sz="2200" dirty="0"/>
          </a:p>
          <a:p>
            <a:pPr marL="731520" indent="-365760">
              <a:lnSpc>
                <a:spcPct val="120000"/>
              </a:lnSpc>
              <a:spcBef>
                <a:spcPts val="0"/>
              </a:spcBef>
            </a:pPr>
            <a:r>
              <a:rPr lang="en-US" sz="2200" dirty="0" smtClean="0"/>
              <a:t>What is Bottom-Up Approach?</a:t>
            </a:r>
            <a:endParaRPr lang="en-US" sz="2200" dirty="0"/>
          </a:p>
          <a:p>
            <a:pPr marL="731520" indent="-365760">
              <a:lnSpc>
                <a:spcPct val="120000"/>
              </a:lnSpc>
              <a:spcBef>
                <a:spcPts val="0"/>
              </a:spcBef>
            </a:pPr>
            <a:r>
              <a:rPr lang="en-US" sz="2200" dirty="0" smtClean="0"/>
              <a:t>How are the two approaches different?</a:t>
            </a:r>
          </a:p>
          <a:p>
            <a:pPr marL="731520" indent="-365760">
              <a:lnSpc>
                <a:spcPct val="120000"/>
              </a:lnSpc>
              <a:spcBef>
                <a:spcPts val="0"/>
              </a:spcBef>
            </a:pPr>
            <a:r>
              <a:rPr lang="en-US" sz="2200" dirty="0" smtClean="0"/>
              <a:t>What are the pros and cons of </a:t>
            </a:r>
          </a:p>
          <a:p>
            <a:pPr marL="365760" indent="0">
              <a:lnSpc>
                <a:spcPct val="120000"/>
              </a:lnSpc>
              <a:spcBef>
                <a:spcPts val="0"/>
              </a:spcBef>
              <a:buNone/>
            </a:pPr>
            <a:r>
              <a:rPr lang="en-US" sz="2200" dirty="0"/>
              <a:t> </a:t>
            </a:r>
            <a:r>
              <a:rPr lang="en-US" sz="2200" dirty="0" smtClean="0"/>
              <a:t>     each approach?</a:t>
            </a:r>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
        <p:nvSpPr>
          <p:cNvPr id="3" name="Title 2"/>
          <p:cNvSpPr>
            <a:spLocks noGrp="1"/>
          </p:cNvSpPr>
          <p:nvPr>
            <p:ph type="title"/>
          </p:nvPr>
        </p:nvSpPr>
        <p:spPr/>
        <p:txBody>
          <a:bodyPr/>
          <a:lstStyle/>
          <a:p>
            <a:r>
              <a:rPr lang="en-US" dirty="0" smtClean="0"/>
              <a:t>Objectives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29116"/>
          <a:stretch/>
        </p:blipFill>
        <p:spPr>
          <a:xfrm>
            <a:off x="5486400" y="1828800"/>
            <a:ext cx="3313386" cy="3341670"/>
          </a:xfrm>
          <a:prstGeom prst="rect">
            <a:avLst/>
          </a:prstGeom>
          <a:effectLst/>
        </p:spPr>
      </p:pic>
    </p:spTree>
    <p:extLst>
      <p:ext uri="{BB962C8B-B14F-4D97-AF65-F5344CB8AC3E}">
        <p14:creationId xmlns:p14="http://schemas.microsoft.com/office/powerpoint/2010/main" val="118698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endParaRPr lang="en-US" dirty="0"/>
          </a:p>
          <a:p>
            <a:r>
              <a:rPr lang="en-US" dirty="0"/>
              <a:t>An Enterprise Data Warehouse (EDW) contains detailed as well as </a:t>
            </a:r>
            <a:r>
              <a:rPr lang="en-US" dirty="0" smtClean="0"/>
              <a:t>summarized data</a:t>
            </a:r>
            <a:r>
              <a:rPr lang="en-US" dirty="0"/>
              <a:t>.</a:t>
            </a:r>
          </a:p>
          <a:p>
            <a:r>
              <a:rPr lang="en-US" dirty="0" smtClean="0"/>
              <a:t>Separate </a:t>
            </a:r>
            <a:r>
              <a:rPr lang="en-US" dirty="0"/>
              <a:t>subject-oriented database.</a:t>
            </a:r>
          </a:p>
          <a:p>
            <a:r>
              <a:rPr lang="en-US" dirty="0" smtClean="0"/>
              <a:t>Supports </a:t>
            </a:r>
            <a:r>
              <a:rPr lang="en-US" dirty="0"/>
              <a:t>detailed analysis of business trends over a period of time.</a:t>
            </a:r>
          </a:p>
          <a:p>
            <a:r>
              <a:rPr lang="en-US" dirty="0" smtClean="0"/>
              <a:t>Used </a:t>
            </a:r>
            <a:r>
              <a:rPr lang="en-US" dirty="0"/>
              <a:t>for short- and long-term business planning and decision making </a:t>
            </a:r>
            <a:r>
              <a:rPr lang="en-US" dirty="0" smtClean="0"/>
              <a:t>covering multiple </a:t>
            </a:r>
            <a:r>
              <a:rPr lang="en-US" dirty="0"/>
              <a:t>business units.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p:txBody>
          <a:bodyPr/>
          <a:lstStyle/>
          <a:p>
            <a:r>
              <a:rPr lang="en-US" dirty="0" smtClean="0"/>
              <a:t>Enterprise Data Warehouse</a:t>
            </a:r>
            <a:endParaRPr lang="en-US" dirty="0"/>
          </a:p>
        </p:txBody>
      </p:sp>
      <p:pic>
        <p:nvPicPr>
          <p:cNvPr id="4098" name="Picture 2" descr="D:\Pictures\teach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791" y="1383722"/>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a:xfrm>
            <a:off x="3581400" y="990599"/>
            <a:ext cx="3733800" cy="1193223"/>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pPr>
            <a:r>
              <a:rPr lang="en-US" sz="1600" b="1" dirty="0" smtClean="0">
                <a:solidFill>
                  <a:schemeClr val="accent3">
                    <a:lumMod val="50000"/>
                  </a:schemeClr>
                </a:solidFill>
                <a:latin typeface="Arial" pitchFamily="34" charset="0"/>
                <a:cs typeface="Arial" pitchFamily="34" charset="0"/>
              </a:rPr>
              <a:t>Let me explain what is an Enterprise Data Warehouse and what are its features?</a:t>
            </a:r>
            <a:endParaRPr lang="en-US" sz="1600" b="1" dirty="0">
              <a:solidFill>
                <a:schemeClr val="accent4">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381642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7ED8886-DB3B-44F4-9A80-E6A224679F20}" type="slidenum">
              <a:rPr lang="en-US" smtClean="0"/>
              <a:pPr/>
              <a:t>7</a:t>
            </a:fld>
            <a:endParaRPr lang="en-US" dirty="0"/>
          </a:p>
        </p:txBody>
      </p:sp>
      <p:sp>
        <p:nvSpPr>
          <p:cNvPr id="4" name="Title 3"/>
          <p:cNvSpPr>
            <a:spLocks noGrp="1"/>
          </p:cNvSpPr>
          <p:nvPr>
            <p:ph type="title"/>
          </p:nvPr>
        </p:nvSpPr>
        <p:spPr/>
        <p:txBody>
          <a:bodyPr/>
          <a:lstStyle/>
          <a:p>
            <a:r>
              <a:rPr lang="en-US" dirty="0" smtClean="0"/>
              <a:t>Overview of EDW</a:t>
            </a:r>
            <a:endParaRPr lang="en-US" dirty="0"/>
          </a:p>
        </p:txBody>
      </p:sp>
      <p:pic>
        <p:nvPicPr>
          <p:cNvPr id="5" name="Picture 4"/>
          <p:cNvPicPr>
            <a:picLocks noChangeAspect="1"/>
          </p:cNvPicPr>
          <p:nvPr/>
        </p:nvPicPr>
        <p:blipFill>
          <a:blip r:embed="rId2"/>
          <a:stretch>
            <a:fillRect/>
          </a:stretch>
        </p:blipFill>
        <p:spPr>
          <a:xfrm>
            <a:off x="242887" y="1185862"/>
            <a:ext cx="8658225" cy="4986338"/>
          </a:xfrm>
          <a:prstGeom prst="rect">
            <a:avLst/>
          </a:prstGeom>
        </p:spPr>
      </p:pic>
    </p:spTree>
    <p:extLst>
      <p:ext uri="{BB962C8B-B14F-4D97-AF65-F5344CB8AC3E}">
        <p14:creationId xmlns:p14="http://schemas.microsoft.com/office/powerpoint/2010/main" val="407402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p:txBody>
          <a:bodyPr/>
          <a:lstStyle/>
          <a:p>
            <a:r>
              <a:rPr lang="en-US" dirty="0"/>
              <a:t>EDW- “Top Down” Approach</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219200"/>
            <a:ext cx="6934200" cy="4828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947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An </a:t>
            </a:r>
            <a:r>
              <a:rPr lang="en-US" dirty="0"/>
              <a:t>EDW is composed of multiple subject areas, such as Finance, </a:t>
            </a:r>
            <a:r>
              <a:rPr lang="en-US" dirty="0" smtClean="0"/>
              <a:t>Human Resources</a:t>
            </a:r>
            <a:r>
              <a:rPr lang="en-US" dirty="0"/>
              <a:t>, Marketing, Sales, Manufacturing, and so on.</a:t>
            </a:r>
          </a:p>
          <a:p>
            <a:r>
              <a:rPr lang="en-US" dirty="0" smtClean="0"/>
              <a:t>In </a:t>
            </a:r>
            <a:r>
              <a:rPr lang="en-US" dirty="0"/>
              <a:t>a top down scenario, the entire EDW is architected, and then a small slice of </a:t>
            </a:r>
            <a:r>
              <a:rPr lang="en-US" dirty="0" smtClean="0"/>
              <a:t>a subject </a:t>
            </a:r>
            <a:r>
              <a:rPr lang="en-US" dirty="0"/>
              <a:t>area is chosen for construction.</a:t>
            </a:r>
          </a:p>
          <a:p>
            <a:r>
              <a:rPr lang="en-US" dirty="0" smtClean="0"/>
              <a:t>Subsequent </a:t>
            </a:r>
            <a:r>
              <a:rPr lang="en-US" dirty="0"/>
              <a:t>slices are constructed, until the entire EDW </a:t>
            </a:r>
            <a:r>
              <a:rPr lang="en-US" dirty="0" smtClean="0"/>
              <a:t>is </a:t>
            </a:r>
            <a:r>
              <a:rPr lang="en-US" dirty="0"/>
              <a:t>complete.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lstStyle/>
          <a:p>
            <a:r>
              <a:rPr lang="en-US" dirty="0" smtClean="0"/>
              <a:t>EDW - “Top Down” or </a:t>
            </a:r>
            <a:r>
              <a:rPr lang="en-US" dirty="0" err="1" smtClean="0"/>
              <a:t>Inmon’s</a:t>
            </a:r>
            <a:r>
              <a:rPr lang="en-US" dirty="0" smtClean="0"/>
              <a:t> Approach:</a:t>
            </a:r>
            <a:br>
              <a:rPr lang="en-US" dirty="0" smtClean="0"/>
            </a:br>
            <a:r>
              <a:rPr lang="en-US" dirty="0" smtClean="0"/>
              <a:t>Implementation</a:t>
            </a:r>
            <a:endParaRPr lang="en-US" dirty="0"/>
          </a:p>
        </p:txBody>
      </p:sp>
    </p:spTree>
    <p:extLst>
      <p:ext uri="{BB962C8B-B14F-4D97-AF65-F5344CB8AC3E}">
        <p14:creationId xmlns:p14="http://schemas.microsoft.com/office/powerpoint/2010/main" val="159160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43e37717-4467-47f6-8883-9f585fc290b6">N2AFUZ55MZRY-255-760</_dlc_DocId>
    <_dlc_DocIdUrl xmlns="43e37717-4467-47f6-8883-9f585fc290b6">
      <Url>https://ch1hub.cognizant.com/sites/SC80/solutions share point/_layouts/DocIdRedir.aspx?ID=N2AFUZ55MZRY-255-760</Url>
      <Description>N2AFUZ55MZRY-255-760</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E9B66AF7F48749B9BC0A37FD59D947" ma:contentTypeVersion="1" ma:contentTypeDescription="Create a new document." ma:contentTypeScope="" ma:versionID="119bfe3f735f215442b82f62239f59d9">
  <xsd:schema xmlns:xsd="http://www.w3.org/2001/XMLSchema" xmlns:xs="http://www.w3.org/2001/XMLSchema" xmlns:p="http://schemas.microsoft.com/office/2006/metadata/properties" xmlns:ns2="43e37717-4467-47f6-8883-9f585fc290b6" targetNamespace="http://schemas.microsoft.com/office/2006/metadata/properties" ma:root="true" ma:fieldsID="3353a01fbc6c082d7a4f5fe3e8b0089c" ns2:_="">
    <xsd:import namespace="43e37717-4467-47f6-8883-9f585fc290b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e37717-4467-47f6-8883-9f585fc290b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7C481EB-8F30-4DBE-97E4-C47F16554C60}">
  <ds:schemaRefs>
    <ds:schemaRef ds:uri="http://schemas.microsoft.com/office/2006/metadata/properties"/>
    <ds:schemaRef ds:uri="43e37717-4467-47f6-8883-9f585fc290b6"/>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315F961C-577E-42DF-9F9E-9A2CE1D56C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e37717-4467-47f6-8883-9f585fc290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45D03BC-CF49-4A9A-926B-44FECC6792C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Theme_3</Template>
  <TotalTime>11040</TotalTime>
  <Words>1000</Words>
  <Application>Microsoft Office PowerPoint</Application>
  <PresentationFormat>On-screen Show (4:3)</PresentationFormat>
  <Paragraphs>149</Paragraphs>
  <Slides>23</Slides>
  <Notes>3</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Theme_3</vt:lpstr>
      <vt:lpstr>Theme2</vt:lpstr>
      <vt:lpstr>1_Theme_3</vt:lpstr>
      <vt:lpstr>PowerPoint Presentation</vt:lpstr>
      <vt:lpstr>PowerPoint Presentation</vt:lpstr>
      <vt:lpstr>Data Warehousing Fundamentals</vt:lpstr>
      <vt:lpstr>Content Overview</vt:lpstr>
      <vt:lpstr>Objectives</vt:lpstr>
      <vt:lpstr>Enterprise Data Warehouse</vt:lpstr>
      <vt:lpstr>Overview of EDW</vt:lpstr>
      <vt:lpstr>EDW- “Top Down” Approach</vt:lpstr>
      <vt:lpstr>EDW - “Top Down” or Inmon’s Approach: Implementation</vt:lpstr>
      <vt:lpstr>EDW - “Top Down” Approach: Implementation Contd..</vt:lpstr>
      <vt:lpstr>Pros and Cons of Top-Down Approach</vt:lpstr>
      <vt:lpstr>EDW- “Bottom up” or Kimball’s Approach</vt:lpstr>
      <vt:lpstr>EDW- “Bottom Up” Approach: Implementation</vt:lpstr>
      <vt:lpstr>EDW- “Bottom Up” Approach: Implementation Contd..</vt:lpstr>
      <vt:lpstr>Pros and Cons of Bottom Up Approach</vt:lpstr>
      <vt:lpstr>Pros and Cons in nutshell</vt:lpstr>
      <vt:lpstr>How to Decide the Approach</vt:lpstr>
      <vt:lpstr>How to Decide the Approach- Examples</vt:lpstr>
      <vt:lpstr>Test Your Understanding</vt:lpstr>
      <vt:lpstr>Questions</vt:lpstr>
      <vt:lpstr>References</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Mohammed Hayath, Ahamed Hussain (Cognizant)</cp:lastModifiedBy>
  <cp:revision>686</cp:revision>
  <dcterms:created xsi:type="dcterms:W3CDTF">2011-06-15T11:24:59Z</dcterms:created>
  <dcterms:modified xsi:type="dcterms:W3CDTF">2014-03-05T09:54:59Z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0x01010003E9B66AF7F48749B9BC0A37FD59D947</vt:lpwstr>
  </property>
  <property fmtid="{D5CDD505-2E9C-101B-9397-08002B2CF9AE}" pid="3" name="_dlc_DocIdItemGuid">
    <vt:lpwstr>9e064b99-6ce8-4402-9334-6c619e4d3498</vt:lpwstr>
  </property>
</Properties>
</file>