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89" r:id="rId2"/>
  </p:sldMasterIdLst>
  <p:notesMasterIdLst>
    <p:notesMasterId r:id="rId22"/>
  </p:notesMasterIdLst>
  <p:handoutMasterIdLst>
    <p:handoutMasterId r:id="rId23"/>
  </p:handoutMasterIdLst>
  <p:sldIdLst>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15" autoAdjust="0"/>
  </p:normalViewPr>
  <p:slideViewPr>
    <p:cSldViewPr snapToGrid="0">
      <p:cViewPr varScale="1">
        <p:scale>
          <a:sx n="57" d="100"/>
          <a:sy n="57" d="100"/>
        </p:scale>
        <p:origin x="99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D9A64-3895-405B-A199-7438A702DDEE}" type="datetimeFigureOut">
              <a:rPr lang="en-US" smtClean="0"/>
              <a:t>6/13/2020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F24096-2639-4CD9-8204-4344FA83014A}" type="slidenum">
              <a:rPr lang="en-US" smtClean="0"/>
              <a:t>‹#›</a:t>
            </a:fld>
            <a:endParaRPr lang="en-US" dirty="0"/>
          </a:p>
        </p:txBody>
      </p:sp>
    </p:spTree>
    <p:extLst>
      <p:ext uri="{BB962C8B-B14F-4D97-AF65-F5344CB8AC3E}">
        <p14:creationId xmlns:p14="http://schemas.microsoft.com/office/powerpoint/2010/main" val="32491684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2BAA5-13C2-42B8-93E1-D5B7A2CCB03E}" type="datetimeFigureOut">
              <a:rPr lang="en-US" smtClean="0"/>
              <a:t>6/13/2020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7DF93-09EF-4C0A-9961-2CFCF24DC5EA}" type="slidenum">
              <a:rPr lang="en-US" smtClean="0"/>
              <a:t>‹#›</a:t>
            </a:fld>
            <a:endParaRPr lang="en-US" dirty="0"/>
          </a:p>
        </p:txBody>
      </p:sp>
    </p:spTree>
    <p:extLst>
      <p:ext uri="{BB962C8B-B14F-4D97-AF65-F5344CB8AC3E}">
        <p14:creationId xmlns:p14="http://schemas.microsoft.com/office/powerpoint/2010/main" val="13003554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F7DF93-09EF-4C0A-9961-2CFCF24DC5EA}" type="slidenum">
              <a:rPr lang="en-US" smtClean="0"/>
              <a:t>14</a:t>
            </a:fld>
            <a:endParaRPr lang="en-US" dirty="0"/>
          </a:p>
        </p:txBody>
      </p:sp>
    </p:spTree>
    <p:extLst>
      <p:ext uri="{BB962C8B-B14F-4D97-AF65-F5344CB8AC3E}">
        <p14:creationId xmlns:p14="http://schemas.microsoft.com/office/powerpoint/2010/main" val="325195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to decide the approach – Examples</a:t>
            </a:r>
          </a:p>
          <a:p>
            <a:pPr marL="171450" indent="-171450">
              <a:buFont typeface="Arial" panose="020B0604020202020204" pitchFamily="34" charset="0"/>
              <a:buChar char="•"/>
            </a:pPr>
            <a:r>
              <a:rPr lang="en-US" dirty="0" smtClean="0"/>
              <a:t>Insurance: It is vital to get the overall picture with respect to individual    clients, groups, history of claims, mortality rate tendencies, demography, profitability of each plan and agents, etc. All aspects are inter-related and therefore suited for the Inmon’s approach.</a:t>
            </a:r>
          </a:p>
          <a:p>
            <a:pPr marL="171450" indent="-171450">
              <a:buFont typeface="Arial" panose="020B0604020202020204" pitchFamily="34" charset="0"/>
              <a:buChar char="•"/>
            </a:pPr>
            <a:r>
              <a:rPr lang="en-US" dirty="0" smtClean="0"/>
              <a:t>Marketing: This is a specialized division, which does not call for enterprise warehouse. Only data marts are required. Hence, Kimball’s approach is suitable.</a:t>
            </a:r>
          </a:p>
          <a:p>
            <a:pPr marL="171450" indent="-171450">
              <a:buFont typeface="Arial" panose="020B0604020202020204" pitchFamily="34" charset="0"/>
              <a:buChar char="•"/>
            </a:pPr>
            <a:r>
              <a:rPr lang="en-US" dirty="0" smtClean="0"/>
              <a:t>CRM in banks: The focus is on parameters such as products sold, up-sell and cross-sell at a customer-level. It is not necessary to get an overall picture of the business.  Since the scope is limited, you can go for Kimball’s method. However, if the entire processes and divisions in the bank are to be linked, the obvious choice is Inmon’s design.</a:t>
            </a:r>
          </a:p>
          <a:p>
            <a:pPr marL="171450" indent="-171450">
              <a:buFont typeface="Arial" panose="020B0604020202020204" pitchFamily="34" charset="0"/>
              <a:buChar char="•"/>
            </a:pPr>
            <a:r>
              <a:rPr lang="en-US" dirty="0" smtClean="0"/>
              <a:t>Manufacturing: Multiple functions are involved here, irrespective of the budget involved. Thus, where there is a systemic dependency as in this case, an enterprise model is required. Hence Inmon’s method is ideal.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F7DF93-09EF-4C0A-9961-2CFCF24DC5EA}" type="slidenum">
              <a:rPr lang="en-US" smtClean="0"/>
              <a:t>15</a:t>
            </a:fld>
            <a:endParaRPr lang="en-US" dirty="0"/>
          </a:p>
        </p:txBody>
      </p:sp>
    </p:spTree>
    <p:extLst>
      <p:ext uri="{BB962C8B-B14F-4D97-AF65-F5344CB8AC3E}">
        <p14:creationId xmlns:p14="http://schemas.microsoft.com/office/powerpoint/2010/main" val="1776137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625" y="281213"/>
            <a:ext cx="5967311" cy="1330212"/>
          </a:xfrm>
          <a:prstGeom prst="rect">
            <a:avLst/>
          </a:prstGeom>
        </p:spPr>
      </p:pic>
    </p:spTree>
    <p:extLst>
      <p:ext uri="{BB962C8B-B14F-4D97-AF65-F5344CB8AC3E}">
        <p14:creationId xmlns:p14="http://schemas.microsoft.com/office/powerpoint/2010/main" val="189929347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508000" y="1549401"/>
            <a:ext cx="11222736" cy="44153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98767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EE6A604E-7812-4454-AF64-90944E3C9E4C}" type="slidenum">
              <a:rPr lang="en-US" smtClean="0"/>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512064" y="1549400"/>
            <a:ext cx="5374387" cy="4425696"/>
          </a:xfrm>
        </p:spPr>
        <p:txBody>
          <a:bodyPr/>
          <a:lstStyle>
            <a:lvl1pPr>
              <a:defRPr sz="24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6311048" y="1549400"/>
            <a:ext cx="5374387" cy="4425696"/>
          </a:xfrm>
        </p:spPr>
        <p:txBody>
          <a:bodyPr/>
          <a:lstStyle>
            <a:lvl1pPr>
              <a:defRPr sz="24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3131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EE6A604E-7812-4454-AF64-90944E3C9E4C}" type="slidenum">
              <a:rPr lang="en-US" smtClean="0"/>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512064" y="1549400"/>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4309872" y="1549400"/>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8107680" y="1549400"/>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6812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12192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171936" cy="828040"/>
          </a:xfrm>
        </p:spPr>
        <p:txBody>
          <a:bodyPr wrap="none">
            <a:noAutofit/>
          </a:bodyPr>
          <a:lstStyle>
            <a:lvl1pPr>
              <a:defRPr sz="32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bg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bg1"/>
                </a:solidFill>
                <a:latin typeface="Arial" panose="020B0604020202020204" pitchFamily="34" charset="0"/>
                <a:cs typeface="Arial" panose="020B0604020202020204" pitchFamily="34" charset="0"/>
              </a:defRPr>
            </a:lvl1pPr>
          </a:lstStyle>
          <a:p>
            <a:fld id="{EE6A604E-7812-4454-AF64-90944E3C9E4C}" type="slidenum">
              <a:rPr lang="en-US" smtClean="0"/>
              <a:t>‹#›</a:t>
            </a:fld>
            <a:endParaRPr lang="en-US" dirty="0"/>
          </a:p>
        </p:txBody>
      </p:sp>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503936" y="1481868"/>
            <a:ext cx="11180064"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spTree>
    <p:extLst>
      <p:ext uri="{BB962C8B-B14F-4D97-AF65-F5344CB8AC3E}">
        <p14:creationId xmlns:p14="http://schemas.microsoft.com/office/powerpoint/2010/main" val="3508063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12192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171936" cy="828040"/>
          </a:xfrm>
        </p:spPr>
        <p:txBody>
          <a:bodyPr wrap="none">
            <a:noAutofit/>
          </a:bodyPr>
          <a:lstStyle>
            <a:lvl1pPr>
              <a:defRPr sz="32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bg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bg1"/>
                </a:solidFill>
                <a:latin typeface="Arial" panose="020B0604020202020204" pitchFamily="34" charset="0"/>
                <a:cs typeface="Arial" panose="020B0604020202020204" pitchFamily="34" charset="0"/>
              </a:defRPr>
            </a:lvl1pPr>
          </a:lstStyle>
          <a:p>
            <a:fld id="{EE6A604E-7812-4454-AF64-90944E3C9E4C}" type="slidenum">
              <a:rPr lang="en-US" smtClean="0"/>
              <a:t>‹#›</a:t>
            </a:fld>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spTree>
    <p:extLst>
      <p:ext uri="{BB962C8B-B14F-4D97-AF65-F5344CB8AC3E}">
        <p14:creationId xmlns:p14="http://schemas.microsoft.com/office/powerpoint/2010/main" val="33217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90" y="0"/>
            <a:ext cx="12191621" cy="6858000"/>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spTree>
    <p:extLst>
      <p:ext uri="{BB962C8B-B14F-4D97-AF65-F5344CB8AC3E}">
        <p14:creationId xmlns:p14="http://schemas.microsoft.com/office/powerpoint/2010/main" val="1434457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a:solidFill>
            <a:srgbClr val="0A0C40"/>
          </a:solidFill>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spTree>
    <p:extLst>
      <p:ext uri="{BB962C8B-B14F-4D97-AF65-F5344CB8AC3E}">
        <p14:creationId xmlns:p14="http://schemas.microsoft.com/office/powerpoint/2010/main" val="3609913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2571" y="-3"/>
            <a:ext cx="12189429" cy="685800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spTree>
    <p:extLst>
      <p:ext uri="{BB962C8B-B14F-4D97-AF65-F5344CB8AC3E}">
        <p14:creationId xmlns:p14="http://schemas.microsoft.com/office/powerpoint/2010/main" val="696207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4047" y="5653895"/>
            <a:ext cx="4959181" cy="1105484"/>
          </a:xfrm>
          <a:prstGeom prst="rect">
            <a:avLst/>
          </a:prstGeom>
        </p:spPr>
      </p:pic>
    </p:spTree>
    <p:extLst>
      <p:ext uri="{BB962C8B-B14F-4D97-AF65-F5344CB8AC3E}">
        <p14:creationId xmlns:p14="http://schemas.microsoft.com/office/powerpoint/2010/main" val="2731415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9267837" y="5616679"/>
            <a:ext cx="2416164" cy="819563"/>
          </a:xfrm>
        </p:spPr>
        <p:txBody>
          <a:bodyPr anchor="ctr" anchorCtr="0">
            <a:normAutofit/>
          </a:bodyPr>
          <a:lstStyle>
            <a:lvl1pPr algn="ctr">
              <a:defRPr sz="1600">
                <a:solidFill>
                  <a:schemeClr val="bg1"/>
                </a:solidFill>
              </a:defRPr>
            </a:lvl1pPr>
          </a:lstStyle>
          <a:p>
            <a:r>
              <a:rPr lang="en-US" dirty="0"/>
              <a:t>Client/Partner Logo Here</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9482" y="5653895"/>
            <a:ext cx="4959181" cy="1105484"/>
          </a:xfrm>
          <a:prstGeom prst="rect">
            <a:avLst/>
          </a:prstGeom>
        </p:spPr>
      </p:pic>
    </p:spTree>
    <p:extLst>
      <p:ext uri="{BB962C8B-B14F-4D97-AF65-F5344CB8AC3E}">
        <p14:creationId xmlns:p14="http://schemas.microsoft.com/office/powerpoint/2010/main" val="259318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625" y="281213"/>
            <a:ext cx="5967311" cy="1330212"/>
          </a:xfrm>
          <a:prstGeom prst="rect">
            <a:avLst/>
          </a:prstGeom>
        </p:spPr>
      </p:pic>
    </p:spTree>
    <p:extLst>
      <p:ext uri="{BB962C8B-B14F-4D97-AF65-F5344CB8AC3E}">
        <p14:creationId xmlns:p14="http://schemas.microsoft.com/office/powerpoint/2010/main" val="1570649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8099" y="5977167"/>
            <a:ext cx="3260333" cy="726781"/>
          </a:xfrm>
          <a:prstGeom prst="rect">
            <a:avLst/>
          </a:prstGeom>
        </p:spPr>
      </p:pic>
    </p:spTree>
    <p:extLst>
      <p:ext uri="{BB962C8B-B14F-4D97-AF65-F5344CB8AC3E}">
        <p14:creationId xmlns:p14="http://schemas.microsoft.com/office/powerpoint/2010/main" val="116320241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9267837" y="5616679"/>
            <a:ext cx="2416164" cy="819563"/>
          </a:xfrm>
        </p:spPr>
        <p:txBody>
          <a:bodyPr anchor="ctr" anchorCtr="0">
            <a:normAutofit/>
          </a:bodyPr>
          <a:lstStyle>
            <a:lvl1pPr algn="ctr">
              <a:defRPr sz="1600"/>
            </a:lvl1pPr>
          </a:lstStyle>
          <a:p>
            <a:r>
              <a:rPr lang="en-US" dirty="0"/>
              <a:t>Client/Partner Logo Here</a:t>
            </a:r>
          </a:p>
        </p:txBody>
      </p:sp>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0926" y="5662092"/>
            <a:ext cx="3260333" cy="726781"/>
          </a:xfrm>
          <a:prstGeom prst="rect">
            <a:avLst/>
          </a:prstGeom>
        </p:spPr>
      </p:pic>
    </p:spTree>
    <p:extLst>
      <p:ext uri="{BB962C8B-B14F-4D97-AF65-F5344CB8AC3E}">
        <p14:creationId xmlns:p14="http://schemas.microsoft.com/office/powerpoint/2010/main" val="16920120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90" y="0"/>
            <a:ext cx="12191621" cy="6858000"/>
          </a:xfrm>
          <a:prstGeom prst="rect">
            <a:avLst/>
          </a:prstGeom>
        </p:spPr>
      </p:pic>
    </p:spTree>
    <p:extLst>
      <p:ext uri="{BB962C8B-B14F-4D97-AF65-F5344CB8AC3E}">
        <p14:creationId xmlns:p14="http://schemas.microsoft.com/office/powerpoint/2010/main" val="1617544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60"/>
            <a:ext cx="12192000" cy="6856680"/>
          </a:xfrm>
          <a:prstGeom prst="rect">
            <a:avLst/>
          </a:prstGeom>
        </p:spPr>
      </p:pic>
    </p:spTree>
    <p:extLst>
      <p:ext uri="{BB962C8B-B14F-4D97-AF65-F5344CB8AC3E}">
        <p14:creationId xmlns:p14="http://schemas.microsoft.com/office/powerpoint/2010/main" val="10399542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71" y="0"/>
            <a:ext cx="12213949" cy="6858000"/>
          </a:xfrm>
          <a:prstGeom prst="rect">
            <a:avLst/>
          </a:prstGeom>
        </p:spPr>
      </p:pic>
    </p:spTree>
    <p:extLst>
      <p:ext uri="{BB962C8B-B14F-4D97-AF65-F5344CB8AC3E}">
        <p14:creationId xmlns:p14="http://schemas.microsoft.com/office/powerpoint/2010/main" val="32382426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21114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72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625" y="281213"/>
            <a:ext cx="5967311" cy="1330212"/>
          </a:xfrm>
          <a:prstGeom prst="rect">
            <a:avLst/>
          </a:prstGeom>
        </p:spPr>
      </p:pic>
      <p:cxnSp>
        <p:nvCxnSpPr>
          <p:cNvPr id="8" name="Straight Connector 7">
            <a:extLst>
              <a:ext uri="{FF2B5EF4-FFF2-40B4-BE49-F238E27FC236}">
                <a16:creationId xmlns:a16="http://schemas.microsoft.com/office/drawing/2014/main" id="{87F69DE6-F71B-D441-B24C-6419119B82AF}"/>
              </a:ext>
            </a:extLst>
          </p:cNvPr>
          <p:cNvCxnSpPr>
            <a:cxnSpLocks/>
          </p:cNvCxnSpPr>
          <p:nvPr/>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625" y="281213"/>
            <a:ext cx="5967311" cy="1330212"/>
          </a:xfrm>
          <a:prstGeom prst="rect">
            <a:avLst/>
          </a:prstGeom>
        </p:spPr>
      </p:pic>
    </p:spTree>
    <p:extLst>
      <p:ext uri="{BB962C8B-B14F-4D97-AF65-F5344CB8AC3E}">
        <p14:creationId xmlns:p14="http://schemas.microsoft.com/office/powerpoint/2010/main" val="2933414338"/>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625" y="281213"/>
            <a:ext cx="5967311" cy="1330212"/>
          </a:xfrm>
          <a:prstGeom prst="rect">
            <a:avLst/>
          </a:prstGeom>
        </p:spPr>
      </p:pic>
      <p:cxnSp>
        <p:nvCxnSpPr>
          <p:cNvPr id="10" name="Straight Connector 9">
            <a:extLst>
              <a:ext uri="{FF2B5EF4-FFF2-40B4-BE49-F238E27FC236}">
                <a16:creationId xmlns:a16="http://schemas.microsoft.com/office/drawing/2014/main" id="{0B09602A-3D3C-C044-8D3B-591771500E32}"/>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625" y="281213"/>
            <a:ext cx="5967311" cy="1330212"/>
          </a:xfrm>
          <a:prstGeom prst="rect">
            <a:avLst/>
          </a:prstGeom>
        </p:spPr>
      </p:pic>
    </p:spTree>
    <p:extLst>
      <p:ext uri="{BB962C8B-B14F-4D97-AF65-F5344CB8AC3E}">
        <p14:creationId xmlns:p14="http://schemas.microsoft.com/office/powerpoint/2010/main" val="14332540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12192000" cy="6861724"/>
          </a:xfrm>
          <a:prstGeom prst="rect">
            <a:avLst/>
          </a:prstGeom>
        </p:spPr>
      </p:pic>
      <p:sp>
        <p:nvSpPr>
          <p:cNvPr id="2" name="Rectangle 1">
            <a:extLst>
              <a:ext uri="{FF2B5EF4-FFF2-40B4-BE49-F238E27FC236}">
                <a16:creationId xmlns:a16="http://schemas.microsoft.com/office/drawing/2014/main" id="{C638E5F3-76E5-C042-960D-4D3913A473AF}"/>
              </a:ext>
            </a:extLst>
          </p:cNvPr>
          <p:cNvSpPr/>
          <p:nvPr/>
        </p:nvSpPr>
        <p:spPr>
          <a:xfrm>
            <a:off x="0" y="0"/>
            <a:ext cx="12192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25" y="281213"/>
            <a:ext cx="5967311" cy="1330212"/>
          </a:xfrm>
          <a:prstGeom prst="rect">
            <a:avLst/>
          </a:prstGeom>
        </p:spPr>
      </p:pic>
    </p:spTree>
    <p:extLst>
      <p:ext uri="{BB962C8B-B14F-4D97-AF65-F5344CB8AC3E}">
        <p14:creationId xmlns:p14="http://schemas.microsoft.com/office/powerpoint/2010/main" val="248718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12192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12192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25" y="253814"/>
            <a:ext cx="5967311" cy="1330212"/>
          </a:xfrm>
          <a:prstGeom prst="rect">
            <a:avLst/>
          </a:prstGeom>
        </p:spPr>
      </p:pic>
    </p:spTree>
    <p:extLst>
      <p:ext uri="{BB962C8B-B14F-4D97-AF65-F5344CB8AC3E}">
        <p14:creationId xmlns:p14="http://schemas.microsoft.com/office/powerpoint/2010/main" val="41475952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12192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12192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25" y="253814"/>
            <a:ext cx="5967311" cy="1330212"/>
          </a:xfrm>
          <a:prstGeom prst="rect">
            <a:avLst/>
          </a:prstGeom>
        </p:spPr>
      </p:pic>
      <p:pic>
        <p:nvPicPr>
          <p:cNvPr id="16" name="Picture 15"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12192000" cy="6861724"/>
          </a:xfrm>
          <a:prstGeom prst="rect">
            <a:avLst/>
          </a:prstGeom>
        </p:spPr>
      </p:pic>
      <p:sp>
        <p:nvSpPr>
          <p:cNvPr id="18" name="Rectangle 17">
            <a:extLst>
              <a:ext uri="{FF2B5EF4-FFF2-40B4-BE49-F238E27FC236}">
                <a16:creationId xmlns:a16="http://schemas.microsoft.com/office/drawing/2014/main" id="{C96E9237-80A4-8D4D-AF8F-78866C6D2C05}"/>
              </a:ext>
            </a:extLst>
          </p:cNvPr>
          <p:cNvSpPr/>
          <p:nvPr/>
        </p:nvSpPr>
        <p:spPr>
          <a:xfrm>
            <a:off x="0" y="0"/>
            <a:ext cx="12192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9" name="Straight Connector 18">
            <a:extLst>
              <a:ext uri="{FF2B5EF4-FFF2-40B4-BE49-F238E27FC236}">
                <a16:creationId xmlns:a16="http://schemas.microsoft.com/office/drawing/2014/main" id="{36779121-E465-634B-B2F7-19C558723B11}"/>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25" y="253814"/>
            <a:ext cx="5967311" cy="1330212"/>
          </a:xfrm>
          <a:prstGeom prst="rect">
            <a:avLst/>
          </a:prstGeom>
        </p:spPr>
      </p:pic>
    </p:spTree>
    <p:extLst>
      <p:ext uri="{BB962C8B-B14F-4D97-AF65-F5344CB8AC3E}">
        <p14:creationId xmlns:p14="http://schemas.microsoft.com/office/powerpoint/2010/main" val="32231766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25" y="281213"/>
            <a:ext cx="5967311" cy="1330212"/>
          </a:xfrm>
          <a:prstGeom prst="rect">
            <a:avLst/>
          </a:prstGeom>
        </p:spPr>
      </p:pic>
      <p:pic>
        <p:nvPicPr>
          <p:cNvPr id="9" name="Picture 8">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cxnSp>
        <p:nvCxnSpPr>
          <p:cNvPr id="11" name="Straight Connector 10">
            <a:extLst>
              <a:ext uri="{FF2B5EF4-FFF2-40B4-BE49-F238E27FC236}">
                <a16:creationId xmlns:a16="http://schemas.microsoft.com/office/drawing/2014/main" id="{FDA0D648-BD2B-5645-81FD-088044B6FFDC}"/>
              </a:ext>
            </a:extLst>
          </p:cNvPr>
          <p:cNvCxnSpPr>
            <a:cxnSpLocks/>
          </p:cNvCxnSpPr>
          <p:nvPr/>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25" y="281213"/>
            <a:ext cx="5967311" cy="1330212"/>
          </a:xfrm>
          <a:prstGeom prst="rect">
            <a:avLst/>
          </a:prstGeom>
        </p:spPr>
      </p:pic>
    </p:spTree>
    <p:extLst>
      <p:ext uri="{BB962C8B-B14F-4D97-AF65-F5344CB8AC3E}">
        <p14:creationId xmlns:p14="http://schemas.microsoft.com/office/powerpoint/2010/main" val="2025689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25" y="281213"/>
            <a:ext cx="5967311" cy="1330212"/>
          </a:xfrm>
          <a:prstGeom prst="rect">
            <a:avLst/>
          </a:prstGeom>
        </p:spPr>
      </p:pic>
      <p:pic>
        <p:nvPicPr>
          <p:cNvPr id="15" name="Picture 14">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cxnSp>
        <p:nvCxnSpPr>
          <p:cNvPr id="17" name="Straight Connector 16">
            <a:extLst>
              <a:ext uri="{FF2B5EF4-FFF2-40B4-BE49-F238E27FC236}">
                <a16:creationId xmlns:a16="http://schemas.microsoft.com/office/drawing/2014/main" id="{CC3AB9D5-63D5-C845-9EE9-47323B47D8D3}"/>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25" y="281213"/>
            <a:ext cx="5967311" cy="1330212"/>
          </a:xfrm>
          <a:prstGeom prst="rect">
            <a:avLst/>
          </a:prstGeom>
        </p:spPr>
      </p:pic>
    </p:spTree>
    <p:extLst>
      <p:ext uri="{BB962C8B-B14F-4D97-AF65-F5344CB8AC3E}">
        <p14:creationId xmlns:p14="http://schemas.microsoft.com/office/powerpoint/2010/main" val="8737933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accent2"/>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accent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015" y="222943"/>
            <a:ext cx="5970920" cy="1331017"/>
          </a:xfrm>
          <a:prstGeom prst="rect">
            <a:avLst/>
          </a:prstGeom>
        </p:spPr>
      </p:pic>
      <p:cxnSp>
        <p:nvCxnSpPr>
          <p:cNvPr id="10" name="Straight Connector 9">
            <a:extLst>
              <a:ext uri="{FF2B5EF4-FFF2-40B4-BE49-F238E27FC236}">
                <a16:creationId xmlns:a16="http://schemas.microsoft.com/office/drawing/2014/main" id="{2E88B880-0C43-D846-8830-8FD4A742FB42}"/>
              </a:ext>
            </a:extLst>
          </p:cNvPr>
          <p:cNvCxnSpPr>
            <a:cxnSpLocks/>
          </p:cNvCxnSpPr>
          <p:nvPr/>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015" y="222943"/>
            <a:ext cx="5970920" cy="1331017"/>
          </a:xfrm>
          <a:prstGeom prst="rect">
            <a:avLst/>
          </a:prstGeom>
        </p:spPr>
      </p:pic>
    </p:spTree>
    <p:extLst>
      <p:ext uri="{BB962C8B-B14F-4D97-AF65-F5344CB8AC3E}">
        <p14:creationId xmlns:p14="http://schemas.microsoft.com/office/powerpoint/2010/main" val="20130975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4148757" y="763730"/>
            <a:ext cx="0" cy="865637"/>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accent2"/>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552218" y="4674389"/>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accent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015" y="222943"/>
            <a:ext cx="5970920" cy="1331017"/>
          </a:xfrm>
          <a:prstGeom prst="rect">
            <a:avLst/>
          </a:prstGeom>
        </p:spPr>
      </p:pic>
      <p:cxnSp>
        <p:nvCxnSpPr>
          <p:cNvPr id="10" name="Straight Connector 9">
            <a:extLst>
              <a:ext uri="{FF2B5EF4-FFF2-40B4-BE49-F238E27FC236}">
                <a16:creationId xmlns:a16="http://schemas.microsoft.com/office/drawing/2014/main" id="{E1BCDCE1-35CA-004E-8A2B-18D80E76E3AE}"/>
              </a:ext>
            </a:extLst>
          </p:cNvPr>
          <p:cNvCxnSpPr>
            <a:cxnSpLocks/>
          </p:cNvCxnSpPr>
          <p:nvPr/>
        </p:nvCxnSpPr>
        <p:spPr>
          <a:xfrm flipV="1">
            <a:off x="4148757" y="763730"/>
            <a:ext cx="0" cy="865637"/>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62BF120-174E-F14D-A8E6-DB694BF08E0D}"/>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015" y="222943"/>
            <a:ext cx="5970920" cy="1331017"/>
          </a:xfrm>
          <a:prstGeom prst="rect">
            <a:avLst/>
          </a:prstGeom>
        </p:spPr>
      </p:pic>
    </p:spTree>
    <p:extLst>
      <p:ext uri="{BB962C8B-B14F-4D97-AF65-F5344CB8AC3E}">
        <p14:creationId xmlns:p14="http://schemas.microsoft.com/office/powerpoint/2010/main" val="7227061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625" y="253814"/>
            <a:ext cx="5967311" cy="1330212"/>
          </a:xfrm>
          <a:prstGeom prst="rect">
            <a:avLst/>
          </a:prstGeom>
        </p:spPr>
      </p:pic>
      <p:cxnSp>
        <p:nvCxnSpPr>
          <p:cNvPr id="12" name="Straight Connector 11">
            <a:extLst>
              <a:ext uri="{FF2B5EF4-FFF2-40B4-BE49-F238E27FC236}">
                <a16:creationId xmlns:a16="http://schemas.microsoft.com/office/drawing/2014/main" id="{BF3F2592-9A69-2945-909D-AF9293BA5882}"/>
              </a:ext>
            </a:extLst>
          </p:cNvPr>
          <p:cNvCxnSpPr>
            <a:cxnSpLocks/>
          </p:cNvCxnSpPr>
          <p:nvPr/>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625" y="253814"/>
            <a:ext cx="5967311" cy="1330212"/>
          </a:xfrm>
          <a:prstGeom prst="rect">
            <a:avLst/>
          </a:prstGeom>
        </p:spPr>
      </p:pic>
    </p:spTree>
    <p:extLst>
      <p:ext uri="{BB962C8B-B14F-4D97-AF65-F5344CB8AC3E}">
        <p14:creationId xmlns:p14="http://schemas.microsoft.com/office/powerpoint/2010/main" val="14152049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625" y="226417"/>
            <a:ext cx="5967311" cy="1330212"/>
          </a:xfrm>
          <a:prstGeom prst="rect">
            <a:avLst/>
          </a:prstGeom>
        </p:spPr>
      </p:pic>
      <p:cxnSp>
        <p:nvCxnSpPr>
          <p:cNvPr id="12" name="Straight Connector 11">
            <a:extLst>
              <a:ext uri="{FF2B5EF4-FFF2-40B4-BE49-F238E27FC236}">
                <a16:creationId xmlns:a16="http://schemas.microsoft.com/office/drawing/2014/main" id="{B21861E9-BDB1-744A-AB6C-6D5ABCB7AE12}"/>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625" y="226417"/>
            <a:ext cx="5967311" cy="1330212"/>
          </a:xfrm>
          <a:prstGeom prst="rect">
            <a:avLst/>
          </a:prstGeom>
        </p:spPr>
      </p:pic>
    </p:spTree>
    <p:extLst>
      <p:ext uri="{BB962C8B-B14F-4D97-AF65-F5344CB8AC3E}">
        <p14:creationId xmlns:p14="http://schemas.microsoft.com/office/powerpoint/2010/main" val="29474932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508000" y="1549401"/>
            <a:ext cx="11222736" cy="4415367"/>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23032095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EE6A604E-7812-4454-AF64-90944E3C9E4C}" type="slidenum">
              <a:rPr lang="en-US" smtClean="0"/>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512064" y="1549400"/>
            <a:ext cx="5374387" cy="4425696"/>
          </a:xfrm>
        </p:spPr>
        <p:txBody>
          <a:bodyPr/>
          <a:lstStyle>
            <a:lvl1pPr>
              <a:defRPr sz="24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6311048" y="1549400"/>
            <a:ext cx="5374387" cy="4425696"/>
          </a:xfrm>
        </p:spPr>
        <p:txBody>
          <a:bodyPr/>
          <a:lstStyle>
            <a:lvl1pPr>
              <a:defRPr sz="24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4125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EE6A604E-7812-4454-AF64-90944E3C9E4C}" type="slidenum">
              <a:rPr lang="en-US" smtClean="0"/>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512064" y="1549400"/>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4309872" y="1549400"/>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8107680" y="1549400"/>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942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25" y="281213"/>
            <a:ext cx="5967311" cy="1330212"/>
          </a:xfrm>
          <a:prstGeom prst="rect">
            <a:avLst/>
          </a:prstGeom>
        </p:spPr>
      </p:pic>
    </p:spTree>
    <p:extLst>
      <p:ext uri="{BB962C8B-B14F-4D97-AF65-F5344CB8AC3E}">
        <p14:creationId xmlns:p14="http://schemas.microsoft.com/office/powerpoint/2010/main" val="27574638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12192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171936" cy="828040"/>
          </a:xfrm>
        </p:spPr>
        <p:txBody>
          <a:bodyPr wrap="none">
            <a:noAutofit/>
          </a:bodyPr>
          <a:lstStyle>
            <a:lvl1pPr>
              <a:defRPr sz="32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bg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bg1"/>
                </a:solidFill>
                <a:latin typeface="Arial" panose="020B0604020202020204" pitchFamily="34" charset="0"/>
                <a:cs typeface="Arial" panose="020B0604020202020204" pitchFamily="34" charset="0"/>
              </a:defRPr>
            </a:lvl1pPr>
          </a:lstStyle>
          <a:p>
            <a:fld id="{EE6A604E-7812-4454-AF64-90944E3C9E4C}" type="slidenum">
              <a:rPr lang="en-US" smtClean="0"/>
              <a:t>‹#›</a:t>
            </a:fld>
            <a:endParaRPr lang="en-US" dirty="0"/>
          </a:p>
        </p:txBody>
      </p:sp>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503936" y="1481868"/>
            <a:ext cx="11180064"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sp>
        <p:nvSpPr>
          <p:cNvPr id="11" name="Rectangle 10">
            <a:extLst>
              <a:ext uri="{FF2B5EF4-FFF2-40B4-BE49-F238E27FC236}">
                <a16:creationId xmlns:a16="http://schemas.microsoft.com/office/drawing/2014/main" id="{8DC19695-391B-DA44-A38A-0745805811B8}"/>
              </a:ext>
            </a:extLst>
          </p:cNvPr>
          <p:cNvSpPr/>
          <p:nvPr/>
        </p:nvSpPr>
        <p:spPr>
          <a:xfrm>
            <a:off x="0" y="0"/>
            <a:ext cx="12192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spTree>
    <p:extLst>
      <p:ext uri="{BB962C8B-B14F-4D97-AF65-F5344CB8AC3E}">
        <p14:creationId xmlns:p14="http://schemas.microsoft.com/office/powerpoint/2010/main" val="23287744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12192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171936" cy="828040"/>
          </a:xfrm>
        </p:spPr>
        <p:txBody>
          <a:bodyPr wrap="none">
            <a:noAutofit/>
          </a:bodyPr>
          <a:lstStyle>
            <a:lvl1pPr>
              <a:defRPr sz="32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bg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bg1"/>
                </a:solidFill>
                <a:latin typeface="Arial" panose="020B0604020202020204" pitchFamily="34" charset="0"/>
                <a:cs typeface="Arial" panose="020B0604020202020204" pitchFamily="34" charset="0"/>
              </a:defRPr>
            </a:lvl1pPr>
          </a:lstStyle>
          <a:p>
            <a:fld id="{EE6A604E-7812-4454-AF64-90944E3C9E4C}" type="slidenum">
              <a:rPr lang="en-US" smtClean="0"/>
              <a:t>‹#›</a:t>
            </a:fld>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sp>
        <p:nvSpPr>
          <p:cNvPr id="7" name="Rectangle 6">
            <a:extLst>
              <a:ext uri="{FF2B5EF4-FFF2-40B4-BE49-F238E27FC236}">
                <a16:creationId xmlns:a16="http://schemas.microsoft.com/office/drawing/2014/main" id="{8DC19695-391B-DA44-A38A-0745805811B8}"/>
              </a:ext>
            </a:extLst>
          </p:cNvPr>
          <p:cNvSpPr/>
          <p:nvPr/>
        </p:nvSpPr>
        <p:spPr>
          <a:xfrm>
            <a:off x="0" y="0"/>
            <a:ext cx="12192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spTree>
    <p:extLst>
      <p:ext uri="{BB962C8B-B14F-4D97-AF65-F5344CB8AC3E}">
        <p14:creationId xmlns:p14="http://schemas.microsoft.com/office/powerpoint/2010/main" val="352828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90" y="0"/>
            <a:ext cx="12191621" cy="6858000"/>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pic>
        <p:nvPicPr>
          <p:cNvPr id="7" name="Picture 6">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90" y="0"/>
            <a:ext cx="12191621" cy="6858000"/>
          </a:xfrm>
          <a:prstGeom prst="rect">
            <a:avLst/>
          </a:prstGeom>
        </p:spPr>
      </p:pic>
      <p:cxnSp>
        <p:nvCxnSpPr>
          <p:cNvPr id="8" name="Straight Connector 7">
            <a:extLst>
              <a:ext uri="{FF2B5EF4-FFF2-40B4-BE49-F238E27FC236}">
                <a16:creationId xmlns:a16="http://schemas.microsoft.com/office/drawing/2014/main" id="{F15D67C1-E5E2-DA4B-B9CA-F4770AE7E188}"/>
              </a:ext>
            </a:extLst>
          </p:cNvPr>
          <p:cNvCxnSpPr>
            <a:cxnSpLocks/>
          </p:cNvCxnSpPr>
          <p:nvPr/>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spTree>
    <p:extLst>
      <p:ext uri="{BB962C8B-B14F-4D97-AF65-F5344CB8AC3E}">
        <p14:creationId xmlns:p14="http://schemas.microsoft.com/office/powerpoint/2010/main" val="33381646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a:solidFill>
            <a:srgbClr val="0A0C40"/>
          </a:solidFill>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pic>
        <p:nvPicPr>
          <p:cNvPr id="6" name="Picture 5"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a:solidFill>
            <a:srgbClr val="0A0C40"/>
          </a:solidFill>
        </p:spPr>
      </p:pic>
      <p:cxnSp>
        <p:nvCxnSpPr>
          <p:cNvPr id="10" name="Straight Connector 9">
            <a:extLst>
              <a:ext uri="{FF2B5EF4-FFF2-40B4-BE49-F238E27FC236}">
                <a16:creationId xmlns:a16="http://schemas.microsoft.com/office/drawing/2014/main" id="{1F7C825B-B4FF-FF40-84F6-962714FC3A43}"/>
              </a:ext>
            </a:extLst>
          </p:cNvPr>
          <p:cNvCxnSpPr>
            <a:cxnSpLocks/>
          </p:cNvCxnSpPr>
          <p:nvPr/>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spTree>
    <p:extLst>
      <p:ext uri="{BB962C8B-B14F-4D97-AF65-F5344CB8AC3E}">
        <p14:creationId xmlns:p14="http://schemas.microsoft.com/office/powerpoint/2010/main" val="32164305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2571" y="-3"/>
            <a:ext cx="12189429" cy="685800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pic>
        <p:nvPicPr>
          <p:cNvPr id="7" name="Picture 6">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2571" y="-3"/>
            <a:ext cx="12189429" cy="6858001"/>
          </a:xfrm>
          <a:prstGeom prst="rect">
            <a:avLst/>
          </a:prstGeom>
        </p:spPr>
      </p:pic>
      <p:cxnSp>
        <p:nvCxnSpPr>
          <p:cNvPr id="10" name="Straight Connector 9">
            <a:extLst>
              <a:ext uri="{FF2B5EF4-FFF2-40B4-BE49-F238E27FC236}">
                <a16:creationId xmlns:a16="http://schemas.microsoft.com/office/drawing/2014/main" id="{010DD0DB-372F-554C-AC14-50A4A4866945}"/>
              </a:ext>
            </a:extLst>
          </p:cNvPr>
          <p:cNvCxnSpPr>
            <a:cxnSpLocks/>
          </p:cNvCxnSpPr>
          <p:nvPr/>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2895" y="6036008"/>
            <a:ext cx="3260333" cy="726781"/>
          </a:xfrm>
          <a:prstGeom prst="rect">
            <a:avLst/>
          </a:prstGeom>
        </p:spPr>
      </p:pic>
    </p:spTree>
    <p:extLst>
      <p:ext uri="{BB962C8B-B14F-4D97-AF65-F5344CB8AC3E}">
        <p14:creationId xmlns:p14="http://schemas.microsoft.com/office/powerpoint/2010/main" val="45478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4047" y="5653895"/>
            <a:ext cx="4959181" cy="1105484"/>
          </a:xfrm>
          <a:prstGeom prst="rect">
            <a:avLst/>
          </a:prstGeom>
        </p:spPr>
      </p:pic>
      <p:cxnSp>
        <p:nvCxnSpPr>
          <p:cNvPr id="7" name="Straight Connector 6">
            <a:extLst>
              <a:ext uri="{FF2B5EF4-FFF2-40B4-BE49-F238E27FC236}">
                <a16:creationId xmlns:a16="http://schemas.microsoft.com/office/drawing/2014/main" id="{A022DC92-B704-DC40-B83E-0F108277F590}"/>
              </a:ext>
            </a:extLst>
          </p:cNvPr>
          <p:cNvCxnSpPr>
            <a:cxnSpLocks/>
          </p:cNvCxnSpPr>
          <p:nvPr/>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4047" y="5653895"/>
            <a:ext cx="4959181" cy="1105484"/>
          </a:xfrm>
          <a:prstGeom prst="rect">
            <a:avLst/>
          </a:prstGeom>
        </p:spPr>
      </p:pic>
    </p:spTree>
    <p:extLst>
      <p:ext uri="{BB962C8B-B14F-4D97-AF65-F5344CB8AC3E}">
        <p14:creationId xmlns:p14="http://schemas.microsoft.com/office/powerpoint/2010/main" val="947684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9267837" y="5616679"/>
            <a:ext cx="2416164" cy="819563"/>
          </a:xfrm>
        </p:spPr>
        <p:txBody>
          <a:bodyPr anchor="ctr" anchorCtr="0">
            <a:normAutofit/>
          </a:bodyPr>
          <a:lstStyle>
            <a:lvl1pPr algn="ctr">
              <a:defRPr sz="1600">
                <a:solidFill>
                  <a:schemeClr val="bg1"/>
                </a:solidFill>
              </a:defRPr>
            </a:lvl1pPr>
          </a:lstStyle>
          <a:p>
            <a:r>
              <a:rPr lang="en-US" dirty="0"/>
              <a:t>Client/Partner Logo Here</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9482" y="5653895"/>
            <a:ext cx="4959181" cy="1105484"/>
          </a:xfrm>
          <a:prstGeom prst="rect">
            <a:avLst/>
          </a:prstGeom>
        </p:spPr>
      </p:pic>
      <p:cxnSp>
        <p:nvCxnSpPr>
          <p:cNvPr id="8" name="Straight Connector 7">
            <a:extLst>
              <a:ext uri="{FF2B5EF4-FFF2-40B4-BE49-F238E27FC236}">
                <a16:creationId xmlns:a16="http://schemas.microsoft.com/office/drawing/2014/main" id="{A022DC92-B704-DC40-B83E-0F108277F590}"/>
              </a:ext>
            </a:extLst>
          </p:cNvPr>
          <p:cNvCxnSpPr>
            <a:cxnSpLocks/>
          </p:cNvCxnSpPr>
          <p:nvPr/>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9482" y="5653895"/>
            <a:ext cx="4959181" cy="1105484"/>
          </a:xfrm>
          <a:prstGeom prst="rect">
            <a:avLst/>
          </a:prstGeom>
        </p:spPr>
      </p:pic>
    </p:spTree>
    <p:extLst>
      <p:ext uri="{BB962C8B-B14F-4D97-AF65-F5344CB8AC3E}">
        <p14:creationId xmlns:p14="http://schemas.microsoft.com/office/powerpoint/2010/main" val="36252149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8099" y="5977167"/>
            <a:ext cx="3260333" cy="726781"/>
          </a:xfrm>
          <a:prstGeom prst="rect">
            <a:avLst/>
          </a:prstGeom>
        </p:spPr>
      </p:pic>
      <p:cxnSp>
        <p:nvCxnSpPr>
          <p:cNvPr id="10" name="Straight Connector 9">
            <a:extLst>
              <a:ext uri="{FF2B5EF4-FFF2-40B4-BE49-F238E27FC236}">
                <a16:creationId xmlns:a16="http://schemas.microsoft.com/office/drawing/2014/main" id="{082CA94C-BBE0-1846-921C-E1AFFD0BB14A}"/>
              </a:ext>
            </a:extLst>
          </p:cNvPr>
          <p:cNvCxnSpPr>
            <a:cxnSpLocks/>
          </p:cNvCxnSpPr>
          <p:nvPr/>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8099" y="5977167"/>
            <a:ext cx="3260333" cy="726781"/>
          </a:xfrm>
          <a:prstGeom prst="rect">
            <a:avLst/>
          </a:prstGeom>
        </p:spPr>
      </p:pic>
    </p:spTree>
    <p:extLst>
      <p:ext uri="{BB962C8B-B14F-4D97-AF65-F5344CB8AC3E}">
        <p14:creationId xmlns:p14="http://schemas.microsoft.com/office/powerpoint/2010/main" val="3453664716"/>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9267837" y="5616679"/>
            <a:ext cx="2416164" cy="819563"/>
          </a:xfrm>
        </p:spPr>
        <p:txBody>
          <a:bodyPr anchor="ctr" anchorCtr="0">
            <a:normAutofit/>
          </a:bodyPr>
          <a:lstStyle>
            <a:lvl1pPr algn="ctr">
              <a:defRPr sz="1600"/>
            </a:lvl1pPr>
          </a:lstStyle>
          <a:p>
            <a:r>
              <a:rPr lang="en-US" dirty="0"/>
              <a:t>Client/Partner Logo Here</a:t>
            </a:r>
          </a:p>
        </p:txBody>
      </p:sp>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0926" y="5662092"/>
            <a:ext cx="3260333" cy="726781"/>
          </a:xfrm>
          <a:prstGeom prst="rect">
            <a:avLst/>
          </a:prstGeom>
        </p:spPr>
      </p:pic>
      <p:cxnSp>
        <p:nvCxnSpPr>
          <p:cNvPr id="9" name="Straight Connector 8">
            <a:extLst>
              <a:ext uri="{FF2B5EF4-FFF2-40B4-BE49-F238E27FC236}">
                <a16:creationId xmlns:a16="http://schemas.microsoft.com/office/drawing/2014/main" id="{616FDEC5-70F3-8242-B371-DE69C53DE33E}"/>
              </a:ext>
            </a:extLst>
          </p:cNvPr>
          <p:cNvCxnSpPr>
            <a:cxnSpLocks/>
          </p:cNvCxnSpPr>
          <p:nvPr/>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0926" y="5662092"/>
            <a:ext cx="3260333" cy="726781"/>
          </a:xfrm>
          <a:prstGeom prst="rect">
            <a:avLst/>
          </a:prstGeom>
        </p:spPr>
      </p:pic>
    </p:spTree>
    <p:extLst>
      <p:ext uri="{BB962C8B-B14F-4D97-AF65-F5344CB8AC3E}">
        <p14:creationId xmlns:p14="http://schemas.microsoft.com/office/powerpoint/2010/main" val="13428312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90" y="0"/>
            <a:ext cx="12191621" cy="6858000"/>
          </a:xfrm>
          <a:prstGeom prst="rect">
            <a:avLst/>
          </a:prstGeom>
        </p:spPr>
      </p:pic>
      <p:sp>
        <p:nvSpPr>
          <p:cNvPr id="5" name="Rectangle 4">
            <a:extLst>
              <a:ext uri="{FF2B5EF4-FFF2-40B4-BE49-F238E27FC236}">
                <a16:creationId xmlns:a16="http://schemas.microsoft.com/office/drawing/2014/main" id="{FE43B87D-A0F4-A145-BCBE-88325C169FEF}"/>
              </a:ext>
            </a:extLst>
          </p:cNvPr>
          <p:cNvSpPr/>
          <p:nvPr/>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90" y="0"/>
            <a:ext cx="12191621" cy="6858000"/>
          </a:xfrm>
          <a:prstGeom prst="rect">
            <a:avLst/>
          </a:prstGeom>
        </p:spPr>
      </p:pic>
    </p:spTree>
    <p:extLst>
      <p:ext uri="{BB962C8B-B14F-4D97-AF65-F5344CB8AC3E}">
        <p14:creationId xmlns:p14="http://schemas.microsoft.com/office/powerpoint/2010/main" val="247749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25" y="281213"/>
            <a:ext cx="5967311" cy="1330212"/>
          </a:xfrm>
          <a:prstGeom prst="rect">
            <a:avLst/>
          </a:prstGeom>
        </p:spPr>
      </p:pic>
    </p:spTree>
    <p:extLst>
      <p:ext uri="{BB962C8B-B14F-4D97-AF65-F5344CB8AC3E}">
        <p14:creationId xmlns:p14="http://schemas.microsoft.com/office/powerpoint/2010/main" val="3663028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60"/>
            <a:ext cx="12192000" cy="6856680"/>
          </a:xfrm>
          <a:prstGeom prst="rect">
            <a:avLst/>
          </a:prstGeom>
        </p:spPr>
      </p:pic>
      <p:sp>
        <p:nvSpPr>
          <p:cNvPr id="5" name="Rectangle 4">
            <a:extLst>
              <a:ext uri="{FF2B5EF4-FFF2-40B4-BE49-F238E27FC236}">
                <a16:creationId xmlns:a16="http://schemas.microsoft.com/office/drawing/2014/main" id="{FE43B87D-A0F4-A145-BCBE-88325C169FEF}"/>
              </a:ext>
            </a:extLst>
          </p:cNvPr>
          <p:cNvSpPr/>
          <p:nvPr/>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7" name="Picture 6"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60"/>
            <a:ext cx="12192000" cy="6856680"/>
          </a:xfrm>
          <a:prstGeom prst="rect">
            <a:avLst/>
          </a:prstGeom>
        </p:spPr>
      </p:pic>
    </p:spTree>
    <p:extLst>
      <p:ext uri="{BB962C8B-B14F-4D97-AF65-F5344CB8AC3E}">
        <p14:creationId xmlns:p14="http://schemas.microsoft.com/office/powerpoint/2010/main" val="20101044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71" y="0"/>
            <a:ext cx="12213949" cy="6858000"/>
          </a:xfrm>
          <a:prstGeom prst="rect">
            <a:avLst/>
          </a:prstGeom>
        </p:spPr>
      </p:pic>
      <p:pic>
        <p:nvPicPr>
          <p:cNvPr id="4" name="Picture 3">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71" y="0"/>
            <a:ext cx="12213949" cy="6858000"/>
          </a:xfrm>
          <a:prstGeom prst="rect">
            <a:avLst/>
          </a:prstGeom>
        </p:spPr>
      </p:pic>
    </p:spTree>
    <p:extLst>
      <p:ext uri="{BB962C8B-B14F-4D97-AF65-F5344CB8AC3E}">
        <p14:creationId xmlns:p14="http://schemas.microsoft.com/office/powerpoint/2010/main" val="30031955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229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24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accent2"/>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accent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015" y="222943"/>
            <a:ext cx="5970920" cy="1331017"/>
          </a:xfrm>
          <a:prstGeom prst="rect">
            <a:avLst/>
          </a:prstGeom>
        </p:spPr>
      </p:pic>
    </p:spTree>
    <p:extLst>
      <p:ext uri="{BB962C8B-B14F-4D97-AF65-F5344CB8AC3E}">
        <p14:creationId xmlns:p14="http://schemas.microsoft.com/office/powerpoint/2010/main" val="194712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4148757" y="763730"/>
            <a:ext cx="0" cy="865637"/>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accent2"/>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552218" y="4674389"/>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accent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015" y="222943"/>
            <a:ext cx="5970920" cy="1331017"/>
          </a:xfrm>
          <a:prstGeom prst="rect">
            <a:avLst/>
          </a:prstGeom>
        </p:spPr>
      </p:pic>
    </p:spTree>
    <p:extLst>
      <p:ext uri="{BB962C8B-B14F-4D97-AF65-F5344CB8AC3E}">
        <p14:creationId xmlns:p14="http://schemas.microsoft.com/office/powerpoint/2010/main" val="196989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625" y="253814"/>
            <a:ext cx="5967311" cy="1330212"/>
          </a:xfrm>
          <a:prstGeom prst="rect">
            <a:avLst/>
          </a:prstGeom>
        </p:spPr>
      </p:pic>
    </p:spTree>
    <p:extLst>
      <p:ext uri="{BB962C8B-B14F-4D97-AF65-F5344CB8AC3E}">
        <p14:creationId xmlns:p14="http://schemas.microsoft.com/office/powerpoint/2010/main" val="151689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4685351" y="408954"/>
            <a:ext cx="3703276"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625" y="226417"/>
            <a:ext cx="5967311" cy="1330212"/>
          </a:xfrm>
          <a:prstGeom prst="rect">
            <a:avLst/>
          </a:prstGeom>
        </p:spPr>
      </p:pic>
    </p:spTree>
    <p:extLst>
      <p:ext uri="{BB962C8B-B14F-4D97-AF65-F5344CB8AC3E}">
        <p14:creationId xmlns:p14="http://schemas.microsoft.com/office/powerpoint/2010/main" val="357038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theme" Target="../theme/theme2.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71936" cy="82804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457739"/>
            <a:ext cx="11171936" cy="450574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EE6A604E-7812-4454-AF64-90944E3C9E4C}" type="slidenum">
              <a:rPr lang="en-US" smtClean="0"/>
              <a:t>‹#›</a:t>
            </a:fld>
            <a:endParaRPr lang="en-US" dirty="0"/>
          </a:p>
        </p:txBody>
      </p:sp>
      <p:pic>
        <p:nvPicPr>
          <p:cNvPr id="8" name="Picture 7"/>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8602895" y="6033763"/>
            <a:ext cx="3260333" cy="726781"/>
          </a:xfrm>
          <a:prstGeom prst="rect">
            <a:avLst/>
          </a:prstGeom>
        </p:spPr>
      </p:pic>
    </p:spTree>
    <p:extLst>
      <p:ext uri="{BB962C8B-B14F-4D97-AF65-F5344CB8AC3E}">
        <p14:creationId xmlns:p14="http://schemas.microsoft.com/office/powerpoint/2010/main" val="10461941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Lst>
  <p:hf hdr="0" dt="0"/>
  <p:txStyles>
    <p:titleStyle>
      <a:lvl1pPr algn="l" defTabSz="121914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40" rtl="0" eaLnBrk="1" latinLnBrk="0" hangingPunct="1">
        <a:lnSpc>
          <a:spcPct val="100000"/>
        </a:lnSpc>
        <a:spcBef>
          <a:spcPts val="800"/>
        </a:spcBef>
        <a:buFont typeface="Arial" panose="020B0604020202020204" pitchFamily="34" charset="0"/>
        <a:buNone/>
        <a:defRPr sz="24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228594" indent="-228594" algn="l" defTabSz="1219140" rtl="0" eaLnBrk="1" latinLnBrk="0" hangingPunct="1">
        <a:lnSpc>
          <a:spcPct val="100000"/>
        </a:lnSpc>
        <a:spcBef>
          <a:spcPts val="800"/>
        </a:spcBef>
        <a:buClrTx/>
        <a:buSzPct val="125000"/>
        <a:buFont typeface="Arial" panose="020B0604020202020204" pitchFamily="34" charset="0"/>
        <a:buChar char="•"/>
        <a:tabLst/>
        <a:defRPr sz="1867"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533387" indent="-228594" algn="l" defTabSz="1219140" rtl="0" eaLnBrk="1" latinLnBrk="0" hangingPunct="1">
        <a:lnSpc>
          <a:spcPct val="100000"/>
        </a:lnSpc>
        <a:spcBef>
          <a:spcPts val="533"/>
        </a:spcBef>
        <a:buClrTx/>
        <a:buSzPct val="100000"/>
        <a:buFont typeface="Arial" panose="020B0604020202020204" pitchFamily="34" charset="0"/>
        <a:buChar char="–"/>
        <a:tabLst/>
        <a:defRPr sz="16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764098" indent="-154513" algn="l" defTabSz="1219140" rtl="0" eaLnBrk="1" latinLnBrk="0" hangingPunct="1">
        <a:lnSpc>
          <a:spcPct val="100000"/>
        </a:lnSpc>
        <a:spcBef>
          <a:spcPts val="533"/>
        </a:spcBef>
        <a:buClrTx/>
        <a:buSzPct val="100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1145089" indent="-230712" algn="l" defTabSz="1219140" rtl="0" eaLnBrk="1" latinLnBrk="0" hangingPunct="1">
        <a:lnSpc>
          <a:spcPct val="100000"/>
        </a:lnSpc>
        <a:spcBef>
          <a:spcPts val="533"/>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523925" indent="-304784" algn="l" defTabSz="121914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09" indent="-304784" algn="l" defTabSz="121914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493" indent="-304784" algn="l" defTabSz="121914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493" indent="-304784" algn="l" defTabSz="121914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40">
          <p15:clr>
            <a:srgbClr val="F26B43"/>
          </p15:clr>
        </p15:guide>
        <p15:guide id="3" pos="5520">
          <p15:clr>
            <a:srgbClr val="F26B43"/>
          </p15:clr>
        </p15:guide>
        <p15:guide id="4" orient="horz" pos="2988">
          <p15:clr>
            <a:srgbClr val="F26B43"/>
          </p15:clr>
        </p15:guide>
        <p15:guide id="5"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71936" cy="82804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457739"/>
            <a:ext cx="11171936" cy="450574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2020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EE6A604E-7812-4454-AF64-90944E3C9E4C}" type="slidenum">
              <a:rPr lang="en-US" smtClean="0"/>
              <a:t>‹#›</a:t>
            </a:fld>
            <a:endParaRPr lang="en-US" dirty="0"/>
          </a:p>
        </p:txBody>
      </p:sp>
      <p:pic>
        <p:nvPicPr>
          <p:cNvPr id="8" name="Picture 7"/>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8602895" y="6033763"/>
            <a:ext cx="3260333" cy="726781"/>
          </a:xfrm>
          <a:prstGeom prst="rect">
            <a:avLst/>
          </a:prstGeom>
        </p:spPr>
      </p:pic>
      <p:pic>
        <p:nvPicPr>
          <p:cNvPr id="7" name="Picture 6"/>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8602895" y="6033763"/>
            <a:ext cx="3260333" cy="726781"/>
          </a:xfrm>
          <a:prstGeom prst="rect">
            <a:avLst/>
          </a:prstGeom>
        </p:spPr>
      </p:pic>
    </p:spTree>
    <p:extLst>
      <p:ext uri="{BB962C8B-B14F-4D97-AF65-F5344CB8AC3E}">
        <p14:creationId xmlns:p14="http://schemas.microsoft.com/office/powerpoint/2010/main" val="25532431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Lst>
  <p:hf hdr="0" dt="0"/>
  <p:txStyles>
    <p:titleStyle>
      <a:lvl1pPr algn="l" defTabSz="121914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40" rtl="0" eaLnBrk="1" latinLnBrk="0" hangingPunct="1">
        <a:lnSpc>
          <a:spcPct val="100000"/>
        </a:lnSpc>
        <a:spcBef>
          <a:spcPts val="800"/>
        </a:spcBef>
        <a:buFont typeface="Arial" panose="020B0604020202020204" pitchFamily="34" charset="0"/>
        <a:buNone/>
        <a:defRPr sz="24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228594" indent="-228594" algn="l" defTabSz="1219140" rtl="0" eaLnBrk="1" latinLnBrk="0" hangingPunct="1">
        <a:lnSpc>
          <a:spcPct val="100000"/>
        </a:lnSpc>
        <a:spcBef>
          <a:spcPts val="800"/>
        </a:spcBef>
        <a:buClrTx/>
        <a:buSzPct val="125000"/>
        <a:buFont typeface="Arial" panose="020B0604020202020204" pitchFamily="34" charset="0"/>
        <a:buChar char="•"/>
        <a:tabLst/>
        <a:defRPr sz="1867"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533387" indent="-228594" algn="l" defTabSz="1219140" rtl="0" eaLnBrk="1" latinLnBrk="0" hangingPunct="1">
        <a:lnSpc>
          <a:spcPct val="100000"/>
        </a:lnSpc>
        <a:spcBef>
          <a:spcPts val="533"/>
        </a:spcBef>
        <a:buClrTx/>
        <a:buSzPct val="100000"/>
        <a:buFont typeface="Arial" panose="020B0604020202020204" pitchFamily="34" charset="0"/>
        <a:buChar char="–"/>
        <a:tabLst/>
        <a:defRPr sz="16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764098" indent="-154513" algn="l" defTabSz="1219140" rtl="0" eaLnBrk="1" latinLnBrk="0" hangingPunct="1">
        <a:lnSpc>
          <a:spcPct val="100000"/>
        </a:lnSpc>
        <a:spcBef>
          <a:spcPts val="533"/>
        </a:spcBef>
        <a:buClrTx/>
        <a:buSzPct val="100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1145089" indent="-230712" algn="l" defTabSz="1219140" rtl="0" eaLnBrk="1" latinLnBrk="0" hangingPunct="1">
        <a:lnSpc>
          <a:spcPct val="100000"/>
        </a:lnSpc>
        <a:spcBef>
          <a:spcPts val="533"/>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523925" indent="-304784" algn="l" defTabSz="121914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09" indent="-304784" algn="l" defTabSz="121914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493" indent="-304784" algn="l" defTabSz="121914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493" indent="-304784" algn="l" defTabSz="121914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6" pos="240">
          <p15:clr>
            <a:srgbClr val="F26B43"/>
          </p15:clr>
        </p15:guide>
        <p15:guide id="7" pos="5520">
          <p15:clr>
            <a:srgbClr val="F26B43"/>
          </p15:clr>
        </p15:guide>
        <p15:guide id="8" orient="horz" pos="2988">
          <p15:clr>
            <a:srgbClr val="F26B43"/>
          </p15:clr>
        </p15:guide>
        <p15:guide id="9" orient="horz" pos="5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hyperlink" Target="http://searchbusinessintelligence.techtarget.in/tip/6-data-warehouse-design-mistakes-to-avoid" TargetMode="External"/><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2218" y="2543354"/>
            <a:ext cx="11131783" cy="553998"/>
          </a:xfrm>
        </p:spPr>
        <p:txBody>
          <a:bodyPr/>
          <a:lstStyle/>
          <a:p>
            <a:r>
              <a:rPr lang="en-US" sz="4000" dirty="0"/>
              <a:t>Data </a:t>
            </a:r>
            <a:r>
              <a:rPr lang="en-US" sz="4000"/>
              <a:t>Warehousing </a:t>
            </a:r>
            <a:r>
              <a:rPr lang="en-US" sz="4000" smtClean="0"/>
              <a:t>Basics</a:t>
            </a:r>
            <a:endParaRPr lang="en-US" sz="4000" dirty="0"/>
          </a:p>
        </p:txBody>
      </p:sp>
      <p:sp>
        <p:nvSpPr>
          <p:cNvPr id="3" name="Text Placeholder 2"/>
          <p:cNvSpPr>
            <a:spLocks noGrp="1"/>
          </p:cNvSpPr>
          <p:nvPr>
            <p:ph type="body" sz="quarter" idx="12"/>
          </p:nvPr>
        </p:nvSpPr>
        <p:spPr>
          <a:xfrm>
            <a:off x="508000" y="3611066"/>
            <a:ext cx="11103597" cy="1470485"/>
          </a:xfrm>
        </p:spPr>
        <p:txBody>
          <a:bodyPr/>
          <a:lstStyle/>
          <a:p>
            <a:r>
              <a:rPr lang="en-US" sz="2000" dirty="0" smtClean="0"/>
              <a:t>Enterprise Data Warehouse</a:t>
            </a:r>
            <a:endParaRPr lang="en-US" sz="2000" dirty="0"/>
          </a:p>
          <a:p>
            <a:endParaRPr lang="en-US" sz="2000" dirty="0" smtClean="0"/>
          </a:p>
          <a:p>
            <a:r>
              <a:rPr lang="en-US" sz="2000" dirty="0" smtClean="0"/>
              <a:t>Level - Learner</a:t>
            </a:r>
            <a:endParaRPr lang="en-US" sz="2000" dirty="0"/>
          </a:p>
        </p:txBody>
      </p:sp>
      <p:sp>
        <p:nvSpPr>
          <p:cNvPr id="5" name="Footer Placeholder 4"/>
          <p:cNvSpPr>
            <a:spLocks noGrp="1"/>
          </p:cNvSpPr>
          <p:nvPr>
            <p:ph type="ftr" sz="quarter" idx="3"/>
          </p:nvPr>
        </p:nvSpPr>
        <p:spPr/>
        <p:txBody>
          <a:bodyPr/>
          <a:lstStyle/>
          <a:p>
            <a:r>
              <a:rPr lang="en-US" dirty="0" smtClean="0"/>
              <a:t>© 2020 Cognizant</a:t>
            </a:r>
            <a:endParaRPr lang="en-US" dirty="0"/>
          </a:p>
        </p:txBody>
      </p:sp>
    </p:spTree>
    <p:extLst>
      <p:ext uri="{BB962C8B-B14F-4D97-AF65-F5344CB8AC3E}">
        <p14:creationId xmlns:p14="http://schemas.microsoft.com/office/powerpoint/2010/main" val="101009950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EDW- “Bottom up” or Kimball’s Approach</a:t>
            </a:r>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10</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406" y="1288775"/>
            <a:ext cx="73152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5390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EDW- “Bottom Up” </a:t>
            </a:r>
            <a:r>
              <a:rPr lang="en-US" dirty="0" smtClean="0"/>
              <a:t>Approach: Implementation</a:t>
            </a:r>
            <a:endParaRPr lang="en-US" dirty="0"/>
          </a:p>
        </p:txBody>
      </p:sp>
      <p:sp>
        <p:nvSpPr>
          <p:cNvPr id="3" name="Content Placeholder 2"/>
          <p:cNvSpPr>
            <a:spLocks noGrp="1"/>
          </p:cNvSpPr>
          <p:nvPr>
            <p:ph sz="quarter" idx="13"/>
          </p:nvPr>
        </p:nvSpPr>
        <p:spPr/>
        <p:txBody>
          <a:bodyPr/>
          <a:lstStyle/>
          <a:p>
            <a:pPr marL="285750" indent="-285750">
              <a:buFont typeface="Arial" panose="020B0604020202020204" pitchFamily="34" charset="0"/>
              <a:buChar char="•"/>
            </a:pPr>
            <a:r>
              <a:rPr lang="en-US" dirty="0"/>
              <a:t>Initially an Enterprise Data Mart Architecture (EDMA) is developed.</a:t>
            </a:r>
          </a:p>
          <a:p>
            <a:pPr marL="285750" indent="-285750">
              <a:buFont typeface="Arial" panose="020B0604020202020204" pitchFamily="34" charset="0"/>
              <a:buChar char="•"/>
            </a:pPr>
            <a:r>
              <a:rPr lang="en-US" dirty="0"/>
              <a:t>Once the EDMA is complete, an initial subject area is selected for the first incremental Architected Data Mart (ADM).</a:t>
            </a:r>
          </a:p>
          <a:p>
            <a:pPr marL="285750" indent="-285750">
              <a:buFont typeface="Arial" panose="020B0604020202020204" pitchFamily="34" charset="0"/>
              <a:buChar char="•"/>
            </a:pPr>
            <a:r>
              <a:rPr lang="en-US" dirty="0"/>
              <a:t>The EDMA is expanded in this area to include the full range of detail required for the design and development of the incremental ADM.</a:t>
            </a:r>
            <a:endParaRPr lang="en-US" b="1" dirty="0"/>
          </a:p>
          <a:p>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11</a:t>
            </a:fld>
            <a:endParaRPr lang="en-US" dirty="0"/>
          </a:p>
        </p:txBody>
      </p:sp>
    </p:spTree>
    <p:extLst>
      <p:ext uri="{BB962C8B-B14F-4D97-AF65-F5344CB8AC3E}">
        <p14:creationId xmlns:p14="http://schemas.microsoft.com/office/powerpoint/2010/main" val="2503420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EDW- “Bottom Up” </a:t>
            </a:r>
            <a:r>
              <a:rPr lang="en-US" dirty="0" smtClean="0"/>
              <a:t>Approach: Implementation </a:t>
            </a:r>
            <a:r>
              <a:rPr lang="en-US" dirty="0"/>
              <a:t>Contd</a:t>
            </a:r>
            <a:r>
              <a:rPr lang="en-US" dirty="0" smtClean="0"/>
              <a:t>.</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12</a:t>
            </a:fld>
            <a:endParaRPr lang="en-US" dirty="0"/>
          </a:p>
        </p:txBody>
      </p:sp>
      <p:pic>
        <p:nvPicPr>
          <p:cNvPr id="6" name="Picture 2" descr="http://cdn.ttgtmedia.com/rms/enterpriseApplications/Kimball%27s%20Approa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590" y="1037303"/>
            <a:ext cx="8243248" cy="3581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98523" y="5116460"/>
            <a:ext cx="9787463" cy="646331"/>
          </a:xfrm>
          <a:prstGeom prst="rect">
            <a:avLst/>
          </a:prstGeom>
          <a:noFill/>
        </p:spPr>
        <p:txBody>
          <a:bodyPr wrap="square" rtlCol="0">
            <a:spAutoFit/>
          </a:bodyPr>
          <a:lstStyle/>
          <a:p>
            <a:r>
              <a:rPr lang="en-US" dirty="0">
                <a:solidFill>
                  <a:schemeClr val="tx2">
                    <a:lumMod val="75000"/>
                    <a:lumOff val="25000"/>
                  </a:schemeClr>
                </a:solidFill>
              </a:rPr>
              <a:t>The data marts facilitating reports and analysis are created first; these are then combined together to create a broad data warehouse.</a:t>
            </a:r>
          </a:p>
        </p:txBody>
      </p:sp>
    </p:spTree>
    <p:extLst>
      <p:ext uri="{BB962C8B-B14F-4D97-AF65-F5344CB8AC3E}">
        <p14:creationId xmlns:p14="http://schemas.microsoft.com/office/powerpoint/2010/main" val="102120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Bottom Up Approach</a:t>
            </a:r>
          </a:p>
        </p:txBody>
      </p:sp>
      <p:sp>
        <p:nvSpPr>
          <p:cNvPr id="3" name="Content Placeholder 2"/>
          <p:cNvSpPr>
            <a:spLocks noGrp="1"/>
          </p:cNvSpPr>
          <p:nvPr>
            <p:ph sz="quarter" idx="13"/>
          </p:nvPr>
        </p:nvSpPr>
        <p:spPr>
          <a:xfrm>
            <a:off x="512064" y="1193801"/>
            <a:ext cx="11222736" cy="4415367"/>
          </a:xfrm>
        </p:spPr>
        <p:txBody>
          <a:bodyPr/>
          <a:lstStyle/>
          <a:p>
            <a:pPr marL="285750" indent="-285750">
              <a:buFont typeface="Arial" panose="020B0604020202020204" pitchFamily="34" charset="0"/>
              <a:buChar char="•"/>
            </a:pPr>
            <a:r>
              <a:rPr lang="en-US" dirty="0"/>
              <a:t>The pros of a “bottom up” approach are:</a:t>
            </a:r>
          </a:p>
          <a:p>
            <a:pPr marL="514344" lvl="1" indent="-285750">
              <a:buFont typeface="Wingdings" panose="05000000000000000000" pitchFamily="2" charset="2"/>
              <a:buChar char="Ø"/>
            </a:pPr>
            <a:r>
              <a:rPr lang="en-US" dirty="0"/>
              <a:t>Quick Return On Investment (</a:t>
            </a:r>
            <a:r>
              <a:rPr lang="en-US" dirty="0" smtClean="0"/>
              <a:t>ROI)</a:t>
            </a:r>
          </a:p>
          <a:p>
            <a:pPr marL="514344" lvl="1" indent="-285750">
              <a:buFont typeface="Wingdings" panose="05000000000000000000" pitchFamily="2" charset="2"/>
              <a:buChar char="Ø"/>
            </a:pPr>
            <a:r>
              <a:rPr lang="en-US" dirty="0" smtClean="0"/>
              <a:t>Low </a:t>
            </a:r>
            <a:r>
              <a:rPr lang="en-US" dirty="0"/>
              <a:t>risk, low political exposure learning and </a:t>
            </a:r>
            <a:r>
              <a:rPr lang="en-US" dirty="0" smtClean="0"/>
              <a:t>development  </a:t>
            </a:r>
            <a:r>
              <a:rPr lang="en-US" dirty="0"/>
              <a:t>environment</a:t>
            </a:r>
          </a:p>
          <a:p>
            <a:pPr marL="514344" lvl="1" indent="-285750">
              <a:buFont typeface="Wingdings" panose="05000000000000000000" pitchFamily="2" charset="2"/>
              <a:buChar char="Ø"/>
            </a:pPr>
            <a:r>
              <a:rPr lang="en-US" dirty="0" smtClean="0"/>
              <a:t>Lower </a:t>
            </a:r>
            <a:r>
              <a:rPr lang="en-US" dirty="0"/>
              <a:t>level, shorter-term political will be required</a:t>
            </a:r>
          </a:p>
          <a:p>
            <a:pPr marL="514344" lvl="1" indent="-285750">
              <a:buFont typeface="Wingdings" panose="05000000000000000000" pitchFamily="2" charset="2"/>
              <a:buChar char="Ø"/>
            </a:pPr>
            <a:r>
              <a:rPr lang="en-US" dirty="0" smtClean="0"/>
              <a:t>Fast </a:t>
            </a:r>
            <a:r>
              <a:rPr lang="en-US" dirty="0"/>
              <a:t>delivery</a:t>
            </a:r>
          </a:p>
          <a:p>
            <a:pPr marL="514344" lvl="1" indent="-285750">
              <a:buFont typeface="Wingdings" panose="05000000000000000000" pitchFamily="2" charset="2"/>
              <a:buChar char="Ø"/>
            </a:pPr>
            <a:r>
              <a:rPr lang="en-US" dirty="0" smtClean="0"/>
              <a:t>Focused </a:t>
            </a:r>
            <a:r>
              <a:rPr lang="en-US" dirty="0"/>
              <a:t>problem, focused team</a:t>
            </a:r>
          </a:p>
          <a:p>
            <a:pPr marL="514344" lvl="1" indent="-285750">
              <a:buFont typeface="Wingdings" panose="05000000000000000000" pitchFamily="2" charset="2"/>
              <a:buChar char="Ø"/>
            </a:pPr>
            <a:r>
              <a:rPr lang="en-US" dirty="0" smtClean="0"/>
              <a:t>Inherently incremental</a:t>
            </a:r>
          </a:p>
          <a:p>
            <a:endParaRPr lang="en-US" dirty="0"/>
          </a:p>
          <a:p>
            <a:pPr marL="285750" indent="-285750">
              <a:buFont typeface="Arial" panose="020B0604020202020204" pitchFamily="34" charset="0"/>
              <a:buChar char="•"/>
            </a:pPr>
            <a:r>
              <a:rPr lang="en-US" dirty="0" smtClean="0"/>
              <a:t>The </a:t>
            </a:r>
            <a:r>
              <a:rPr lang="en-US" dirty="0"/>
              <a:t>cons of a “bottom up” approach </a:t>
            </a:r>
            <a:r>
              <a:rPr lang="en-US" dirty="0" smtClean="0"/>
              <a:t>are:</a:t>
            </a:r>
          </a:p>
          <a:p>
            <a:pPr marL="514344" lvl="1" indent="-285750">
              <a:buFont typeface="Wingdings" panose="05000000000000000000" pitchFamily="2" charset="2"/>
              <a:buChar char="Ø"/>
            </a:pPr>
            <a:r>
              <a:rPr lang="en-US" dirty="0" smtClean="0"/>
              <a:t>Multiple </a:t>
            </a:r>
            <a:r>
              <a:rPr lang="en-US" dirty="0"/>
              <a:t>team coordination</a:t>
            </a:r>
          </a:p>
          <a:p>
            <a:pPr marL="514344" lvl="1" indent="-285750">
              <a:buFont typeface="Wingdings" panose="05000000000000000000" pitchFamily="2" charset="2"/>
              <a:buChar char="Ø"/>
            </a:pPr>
            <a:r>
              <a:rPr lang="en-US" dirty="0" smtClean="0"/>
              <a:t>Must </a:t>
            </a:r>
            <a:r>
              <a:rPr lang="en-US" dirty="0"/>
              <a:t>have an EDMA to integrate incremental data marts</a:t>
            </a:r>
          </a:p>
          <a:p>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13</a:t>
            </a:fld>
            <a:endParaRPr lang="en-US" dirty="0"/>
          </a:p>
        </p:txBody>
      </p:sp>
    </p:spTree>
    <p:extLst>
      <p:ext uri="{BB962C8B-B14F-4D97-AF65-F5344CB8AC3E}">
        <p14:creationId xmlns:p14="http://schemas.microsoft.com/office/powerpoint/2010/main" val="58040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in nutshell</a:t>
            </a:r>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14</a:t>
            </a:fld>
            <a:endParaRPr lang="en-US" dirty="0"/>
          </a:p>
        </p:txBody>
      </p:sp>
      <p:pic>
        <p:nvPicPr>
          <p:cNvPr id="6" name="Picture 2" descr="http://cdn.ttgtmedia.com/rms/enterpriseApplications/Pros%20and%20Cons%20of%20Both%20Approach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690" y="1273277"/>
            <a:ext cx="8876982" cy="359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73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Decide the Approach</a:t>
            </a:r>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15</a:t>
            </a:fld>
            <a:endParaRPr lang="en-US" dirty="0"/>
          </a:p>
        </p:txBody>
      </p:sp>
      <p:sp>
        <p:nvSpPr>
          <p:cNvPr id="11" name="TextBox 10"/>
          <p:cNvSpPr txBox="1"/>
          <p:nvPr/>
        </p:nvSpPr>
        <p:spPr>
          <a:xfrm>
            <a:off x="512064" y="1282389"/>
            <a:ext cx="8498121" cy="1938992"/>
          </a:xfrm>
          <a:prstGeom prst="rect">
            <a:avLst/>
          </a:prstGeom>
        </p:spPr>
        <p:txBody>
          <a:bodyPr wrap="square" lIns="0" tIns="0" rIns="0" bIns="0" rtlCol="0">
            <a:spAutoFit/>
          </a:bodyPr>
          <a:lstStyle/>
          <a:p>
            <a:r>
              <a:rPr lang="en-US" dirty="0">
                <a:solidFill>
                  <a:schemeClr val="tx2">
                    <a:lumMod val="75000"/>
                    <a:lumOff val="25000"/>
                  </a:schemeClr>
                </a:solidFill>
                <a:latin typeface="Arial" panose="020B0604020202020204" pitchFamily="34" charset="0"/>
                <a:cs typeface="Arial" panose="020B0604020202020204" pitchFamily="34" charset="0"/>
              </a:rPr>
              <a:t>The approach to designing a data warehouse depends on: </a:t>
            </a:r>
            <a:endParaRPr lang="en-US" dirty="0" smtClean="0">
              <a:solidFill>
                <a:schemeClr val="tx2">
                  <a:lumMod val="75000"/>
                  <a:lumOff val="25000"/>
                </a:schemeClr>
              </a:solidFill>
              <a:latin typeface="Arial" panose="020B0604020202020204" pitchFamily="34" charset="0"/>
              <a:cs typeface="Arial" panose="020B0604020202020204" pitchFamily="34" charset="0"/>
            </a:endParaRPr>
          </a:p>
          <a:p>
            <a:endParaRPr lang="en-US" dirty="0">
              <a:solidFill>
                <a:schemeClr val="tx2">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2">
                    <a:lumMod val="75000"/>
                    <a:lumOff val="25000"/>
                  </a:schemeClr>
                </a:solidFill>
                <a:latin typeface="Arial" panose="020B0604020202020204" pitchFamily="34" charset="0"/>
                <a:cs typeface="Arial" panose="020B0604020202020204" pitchFamily="34" charset="0"/>
              </a:rPr>
              <a:t>The business objectives of an organization</a:t>
            </a:r>
          </a:p>
          <a:p>
            <a:pPr marL="285750" indent="-285750">
              <a:buFont typeface="Arial" panose="020B0604020202020204" pitchFamily="34" charset="0"/>
              <a:buChar char="•"/>
            </a:pPr>
            <a:r>
              <a:rPr lang="en-US" dirty="0">
                <a:solidFill>
                  <a:schemeClr val="tx2">
                    <a:lumMod val="75000"/>
                    <a:lumOff val="25000"/>
                  </a:schemeClr>
                </a:solidFill>
                <a:latin typeface="Arial" panose="020B0604020202020204" pitchFamily="34" charset="0"/>
                <a:cs typeface="Arial" panose="020B0604020202020204" pitchFamily="34" charset="0"/>
              </a:rPr>
              <a:t>Nature of business</a:t>
            </a:r>
          </a:p>
          <a:p>
            <a:pPr marL="285750" indent="-285750">
              <a:buFont typeface="Arial" panose="020B0604020202020204" pitchFamily="34" charset="0"/>
              <a:buChar char="•"/>
            </a:pPr>
            <a:r>
              <a:rPr lang="en-US" dirty="0">
                <a:solidFill>
                  <a:schemeClr val="tx2">
                    <a:lumMod val="75000"/>
                    <a:lumOff val="25000"/>
                  </a:schemeClr>
                </a:solidFill>
                <a:latin typeface="Arial" panose="020B0604020202020204" pitchFamily="34" charset="0"/>
                <a:cs typeface="Arial" panose="020B0604020202020204" pitchFamily="34" charset="0"/>
              </a:rPr>
              <a:t>Time and cost involved</a:t>
            </a:r>
          </a:p>
          <a:p>
            <a:pPr marL="285750" indent="-285750">
              <a:buFont typeface="Arial" panose="020B0604020202020204" pitchFamily="34" charset="0"/>
              <a:buChar char="•"/>
            </a:pPr>
            <a:r>
              <a:rPr lang="en-US" dirty="0">
                <a:solidFill>
                  <a:schemeClr val="tx2">
                    <a:lumMod val="75000"/>
                    <a:lumOff val="25000"/>
                  </a:schemeClr>
                </a:solidFill>
                <a:latin typeface="Arial" panose="020B0604020202020204" pitchFamily="34" charset="0"/>
                <a:cs typeface="Arial" panose="020B0604020202020204" pitchFamily="34" charset="0"/>
              </a:rPr>
              <a:t>The level of dependencies between various functions</a:t>
            </a:r>
            <a:endParaRPr lang="en-US" dirty="0">
              <a:solidFill>
                <a:schemeClr val="tx2">
                  <a:lumMod val="75000"/>
                  <a:lumOff val="25000"/>
                </a:schemeClr>
              </a:solidFill>
              <a:latin typeface="Arial" panose="020B0604020202020204" pitchFamily="34" charset="0"/>
              <a:cs typeface="Arial" panose="020B0604020202020204" pitchFamily="34" charset="0"/>
              <a:hlinkClick r:id="rId3"/>
            </a:endParaRPr>
          </a:p>
          <a:p>
            <a:pPr algn="l"/>
            <a:endParaRPr lang="en-US" dirty="0" smtClean="0">
              <a:solidFill>
                <a:schemeClr val="tx2"/>
              </a:solidFill>
            </a:endParaRPr>
          </a:p>
        </p:txBody>
      </p:sp>
    </p:spTree>
    <p:extLst>
      <p:ext uri="{BB962C8B-B14F-4D97-AF65-F5344CB8AC3E}">
        <p14:creationId xmlns:p14="http://schemas.microsoft.com/office/powerpoint/2010/main" val="2226642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16</a:t>
            </a:fld>
            <a:endParaRPr lang="en-US" dirty="0"/>
          </a:p>
        </p:txBody>
      </p:sp>
      <p:pic>
        <p:nvPicPr>
          <p:cNvPr id="6" name="Picture 5">
            <a:extLst>
              <a:ext uri="{FF2B5EF4-FFF2-40B4-BE49-F238E27FC236}">
                <a16:creationId xmlns:a16="http://schemas.microsoft.com/office/drawing/2014/main" id="{F0B34890-BA21-E246-9431-DAC36DDA623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61722" y="2440464"/>
            <a:ext cx="1523420" cy="1547603"/>
          </a:xfrm>
          <a:prstGeom prst="rect">
            <a:avLst/>
          </a:prstGeom>
        </p:spPr>
      </p:pic>
    </p:spTree>
    <p:extLst>
      <p:ext uri="{BB962C8B-B14F-4D97-AF65-F5344CB8AC3E}">
        <p14:creationId xmlns:p14="http://schemas.microsoft.com/office/powerpoint/2010/main" val="3251718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Understanding</a:t>
            </a:r>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17</a:t>
            </a:fld>
            <a:endParaRPr lang="en-US" dirty="0"/>
          </a:p>
        </p:txBody>
      </p:sp>
      <p:sp>
        <p:nvSpPr>
          <p:cNvPr id="7" name="TextBox 6"/>
          <p:cNvSpPr txBox="1"/>
          <p:nvPr/>
        </p:nvSpPr>
        <p:spPr>
          <a:xfrm>
            <a:off x="616991" y="1459043"/>
            <a:ext cx="8846800" cy="830997"/>
          </a:xfrm>
          <a:prstGeom prst="rect">
            <a:avLst/>
          </a:prstGeom>
        </p:spPr>
        <p:txBody>
          <a:bodyPr wrap="square" lIns="0" tIns="0" rIns="0" bIns="0" rtlCol="0">
            <a:spAutoFit/>
          </a:bodyPr>
          <a:lstStyle/>
          <a:p>
            <a:pPr marL="342900" indent="-342900">
              <a:buFont typeface="+mj-lt"/>
              <a:buAutoNum type="arabicPeriod"/>
            </a:pPr>
            <a:r>
              <a:rPr lang="en-US" dirty="0" smtClean="0">
                <a:solidFill>
                  <a:schemeClr val="tx2">
                    <a:lumMod val="75000"/>
                    <a:lumOff val="25000"/>
                  </a:schemeClr>
                </a:solidFill>
                <a:latin typeface="Arial" panose="020B0604020202020204" pitchFamily="34" charset="0"/>
                <a:cs typeface="Arial" panose="020B0604020202020204" pitchFamily="34" charset="0"/>
              </a:rPr>
              <a:t>What are the two approaches to develop an EDW?</a:t>
            </a:r>
          </a:p>
          <a:p>
            <a:pPr marL="342900" indent="-342900">
              <a:buFont typeface="+mj-lt"/>
              <a:buAutoNum type="arabicPeriod"/>
            </a:pPr>
            <a:r>
              <a:rPr lang="en-US" dirty="0" smtClean="0">
                <a:solidFill>
                  <a:schemeClr val="tx2">
                    <a:lumMod val="75000"/>
                    <a:lumOff val="25000"/>
                  </a:schemeClr>
                </a:solidFill>
                <a:latin typeface="Arial" panose="020B0604020202020204" pitchFamily="34" charset="0"/>
                <a:cs typeface="Arial" panose="020B0604020202020204" pitchFamily="34" charset="0"/>
              </a:rPr>
              <a:t>How do we decide which approach to be used while developing an EDW?</a:t>
            </a:r>
          </a:p>
          <a:p>
            <a:pPr marL="342900" indent="-342900">
              <a:buFont typeface="+mj-lt"/>
              <a:buAutoNum type="arabicPeriod"/>
            </a:pPr>
            <a:r>
              <a:rPr lang="en-US" dirty="0" smtClean="0">
                <a:solidFill>
                  <a:schemeClr val="tx2">
                    <a:lumMod val="75000"/>
                    <a:lumOff val="25000"/>
                  </a:schemeClr>
                </a:solidFill>
                <a:latin typeface="Arial" panose="020B0604020202020204" pitchFamily="34" charset="0"/>
                <a:cs typeface="Arial" panose="020B0604020202020204" pitchFamily="34" charset="0"/>
              </a:rPr>
              <a:t>What are the basic differences between the two approaches?</a:t>
            </a:r>
            <a:endParaRPr lang="en-US"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9EC37FF-4E8C-0D48-AD8B-64BAA44758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604510" y="4155637"/>
            <a:ext cx="1250815" cy="1250815"/>
          </a:xfrm>
          <a:prstGeom prst="rect">
            <a:avLst/>
          </a:prstGeom>
        </p:spPr>
      </p:pic>
    </p:spTree>
    <p:extLst>
      <p:ext uri="{BB962C8B-B14F-4D97-AF65-F5344CB8AC3E}">
        <p14:creationId xmlns:p14="http://schemas.microsoft.com/office/powerpoint/2010/main" val="112224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18</a:t>
            </a:fld>
            <a:endParaRPr lang="en-US" dirty="0"/>
          </a:p>
        </p:txBody>
      </p:sp>
      <p:sp>
        <p:nvSpPr>
          <p:cNvPr id="6" name="Content Placeholder 2"/>
          <p:cNvSpPr>
            <a:spLocks noGrp="1"/>
          </p:cNvSpPr>
          <p:nvPr>
            <p:ph sz="quarter" idx="13"/>
          </p:nvPr>
        </p:nvSpPr>
        <p:spPr>
          <a:xfrm>
            <a:off x="508000" y="1549401"/>
            <a:ext cx="9003621" cy="4415367"/>
          </a:xfrm>
        </p:spPr>
        <p:txBody>
          <a:bodyPr/>
          <a:lstStyle/>
          <a:p>
            <a:pPr fontAlgn="base"/>
            <a:r>
              <a:rPr lang="en-US" dirty="0"/>
              <a:t>After completing this session, associate </a:t>
            </a:r>
            <a:r>
              <a:rPr lang="en-US" dirty="0" smtClean="0"/>
              <a:t>should be able </a:t>
            </a:r>
            <a:r>
              <a:rPr lang="en-US" dirty="0"/>
              <a:t>to :​</a:t>
            </a:r>
          </a:p>
          <a:p>
            <a:pPr marL="731520" indent="-365760">
              <a:lnSpc>
                <a:spcPct val="120000"/>
              </a:lnSpc>
              <a:spcBef>
                <a:spcPts val="0"/>
              </a:spcBef>
              <a:buFont typeface="Arial" panose="020B0604020202020204" pitchFamily="34" charset="0"/>
              <a:buChar char="•"/>
            </a:pPr>
            <a:r>
              <a:rPr lang="en-US" dirty="0"/>
              <a:t>Define Enterprise Data Warehouse?</a:t>
            </a:r>
          </a:p>
          <a:p>
            <a:pPr marL="731520" indent="-365760">
              <a:lnSpc>
                <a:spcPct val="120000"/>
              </a:lnSpc>
              <a:spcBef>
                <a:spcPts val="0"/>
              </a:spcBef>
              <a:buFont typeface="Arial" panose="020B0604020202020204" pitchFamily="34" charset="0"/>
              <a:buChar char="•"/>
            </a:pPr>
            <a:r>
              <a:rPr lang="en-US" dirty="0"/>
              <a:t>Explain Top-Down Approach?</a:t>
            </a:r>
          </a:p>
          <a:p>
            <a:pPr marL="731520" indent="-365760">
              <a:lnSpc>
                <a:spcPct val="120000"/>
              </a:lnSpc>
              <a:spcBef>
                <a:spcPts val="0"/>
              </a:spcBef>
              <a:buFont typeface="Arial" panose="020B0604020202020204" pitchFamily="34" charset="0"/>
              <a:buChar char="•"/>
            </a:pPr>
            <a:r>
              <a:rPr lang="en-US" dirty="0"/>
              <a:t>Explain Bottom-Up Approach?</a:t>
            </a:r>
          </a:p>
          <a:p>
            <a:pPr marL="731520" indent="-365760">
              <a:lnSpc>
                <a:spcPct val="120000"/>
              </a:lnSpc>
              <a:spcBef>
                <a:spcPts val="0"/>
              </a:spcBef>
              <a:buFont typeface="Arial" panose="020B0604020202020204" pitchFamily="34" charset="0"/>
              <a:buChar char="•"/>
            </a:pPr>
            <a:r>
              <a:rPr lang="en-US" dirty="0"/>
              <a:t>Differentiate between the two approaches?</a:t>
            </a:r>
          </a:p>
          <a:p>
            <a:pPr marL="731520" indent="-365760">
              <a:lnSpc>
                <a:spcPct val="120000"/>
              </a:lnSpc>
              <a:spcBef>
                <a:spcPts val="0"/>
              </a:spcBef>
              <a:buFont typeface="Arial" panose="020B0604020202020204" pitchFamily="34" charset="0"/>
              <a:buChar char="•"/>
            </a:pPr>
            <a:r>
              <a:rPr lang="en-US" dirty="0"/>
              <a:t>List the pros and cons of each approach?</a:t>
            </a:r>
          </a:p>
          <a:p>
            <a:endParaRPr lang="en-US" dirty="0"/>
          </a:p>
        </p:txBody>
      </p:sp>
      <p:pic>
        <p:nvPicPr>
          <p:cNvPr id="7" name="Picture 6">
            <a:extLst>
              <a:ext uri="{FF2B5EF4-FFF2-40B4-BE49-F238E27FC236}">
                <a16:creationId xmlns:a16="http://schemas.microsoft.com/office/drawing/2014/main" id="{65CA4232-735A-D54B-8066-132C2E41BA1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90157" y="2674761"/>
            <a:ext cx="1517816" cy="1466796"/>
          </a:xfrm>
          <a:prstGeom prst="rect">
            <a:avLst/>
          </a:prstGeom>
        </p:spPr>
      </p:pic>
    </p:spTree>
    <p:extLst>
      <p:ext uri="{BB962C8B-B14F-4D97-AF65-F5344CB8AC3E}">
        <p14:creationId xmlns:p14="http://schemas.microsoft.com/office/powerpoint/2010/main" val="3303782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468D83-7077-2246-AFDE-880993C60D3D}"/>
              </a:ext>
            </a:extLst>
          </p:cNvPr>
          <p:cNvSpPr>
            <a:spLocks noGrp="1"/>
          </p:cNvSpPr>
          <p:nvPr>
            <p:ph type="body" sz="quarter" idx="11"/>
          </p:nvPr>
        </p:nvSpPr>
        <p:spPr>
          <a:xfrm>
            <a:off x="522177" y="3667620"/>
            <a:ext cx="10943344" cy="369332"/>
          </a:xfrm>
        </p:spPr>
        <p:txBody>
          <a:bodyPr/>
          <a:lstStyle/>
          <a:p>
            <a:r>
              <a:rPr lang="en-US" sz="2400" dirty="0"/>
              <a:t>You have successfully completed the session on </a:t>
            </a:r>
            <a:r>
              <a:rPr lang="en-US" sz="2400" dirty="0" smtClean="0"/>
              <a:t>Enterprise Data Warehouse</a:t>
            </a:r>
            <a:endParaRPr lang="en-US" sz="2400" dirty="0"/>
          </a:p>
        </p:txBody>
      </p:sp>
      <p:sp>
        <p:nvSpPr>
          <p:cNvPr id="4" name="Title 3">
            <a:extLst>
              <a:ext uri="{FF2B5EF4-FFF2-40B4-BE49-F238E27FC236}">
                <a16:creationId xmlns:a16="http://schemas.microsoft.com/office/drawing/2014/main" id="{DE7F34D1-2D92-144C-816F-270390B5A6F3}"/>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7586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Overview</a:t>
            </a:r>
            <a:endParaRPr lang="en-US" sz="2400" dirty="0"/>
          </a:p>
        </p:txBody>
      </p:sp>
      <p:sp>
        <p:nvSpPr>
          <p:cNvPr id="4" name="Content Placeholder 1"/>
          <p:cNvSpPr txBox="1">
            <a:spLocks/>
          </p:cNvSpPr>
          <p:nvPr/>
        </p:nvSpPr>
        <p:spPr>
          <a:xfrm>
            <a:off x="432620" y="1015417"/>
            <a:ext cx="11302180" cy="874142"/>
          </a:xfrm>
          <a:prstGeom prst="rect">
            <a:avLst/>
          </a:prstGeom>
        </p:spPr>
        <p:txBody>
          <a:bodyPr/>
          <a:lstStyle>
            <a:lvl1pPr marL="0" indent="0" algn="l" defTabSz="1219140" rtl="0" eaLnBrk="1" latinLnBrk="0" hangingPunct="1">
              <a:lnSpc>
                <a:spcPct val="100000"/>
              </a:lnSpc>
              <a:spcBef>
                <a:spcPts val="800"/>
              </a:spcBef>
              <a:buFont typeface="Arial" panose="020B0604020202020204" pitchFamily="34" charset="0"/>
              <a:buNone/>
              <a:defRPr sz="24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228594" indent="-228594" algn="l" defTabSz="1219140" rtl="0" eaLnBrk="1" latinLnBrk="0" hangingPunct="1">
              <a:lnSpc>
                <a:spcPct val="100000"/>
              </a:lnSpc>
              <a:spcBef>
                <a:spcPts val="800"/>
              </a:spcBef>
              <a:buClrTx/>
              <a:buSzPct val="125000"/>
              <a:buFont typeface="Arial" panose="020B0604020202020204" pitchFamily="34" charset="0"/>
              <a:buChar char="•"/>
              <a:tabLst/>
              <a:defRPr sz="1867"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533387" indent="-228594" algn="l" defTabSz="1219140" rtl="0" eaLnBrk="1" latinLnBrk="0" hangingPunct="1">
              <a:lnSpc>
                <a:spcPct val="100000"/>
              </a:lnSpc>
              <a:spcBef>
                <a:spcPts val="533"/>
              </a:spcBef>
              <a:buClrTx/>
              <a:buSzPct val="100000"/>
              <a:buFont typeface="Arial" panose="020B0604020202020204" pitchFamily="34" charset="0"/>
              <a:buChar char="–"/>
              <a:tabLst/>
              <a:defRPr sz="16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764098" indent="-154513" algn="l" defTabSz="1219140" rtl="0" eaLnBrk="1" latinLnBrk="0" hangingPunct="1">
              <a:lnSpc>
                <a:spcPct val="100000"/>
              </a:lnSpc>
              <a:spcBef>
                <a:spcPts val="533"/>
              </a:spcBef>
              <a:buClrTx/>
              <a:buSzPct val="100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1145089" indent="-230712" algn="l" defTabSz="1219140" rtl="0" eaLnBrk="1" latinLnBrk="0" hangingPunct="1">
              <a:lnSpc>
                <a:spcPct val="100000"/>
              </a:lnSpc>
              <a:spcBef>
                <a:spcPts val="533"/>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523925" indent="-304784" algn="l" defTabSz="121914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09" indent="-304784" algn="l" defTabSz="121914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493" indent="-304784" algn="l" defTabSz="121914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493" indent="-304784" algn="l" defTabSz="121914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a:lstStyle>
          <a:p>
            <a:pPr indent="-365760">
              <a:lnSpc>
                <a:spcPct val="120000"/>
              </a:lnSpc>
              <a:spcBef>
                <a:spcPts val="0"/>
              </a:spcBef>
            </a:pPr>
            <a:r>
              <a:rPr lang="en-US" sz="1800" dirty="0" smtClean="0"/>
              <a:t>This session provides details about the:</a:t>
            </a:r>
          </a:p>
          <a:p>
            <a:pPr indent="-365760">
              <a:lnSpc>
                <a:spcPct val="120000"/>
              </a:lnSpc>
              <a:spcBef>
                <a:spcPts val="0"/>
              </a:spcBef>
              <a:buFont typeface="Arial" panose="020B0604020202020204" pitchFamily="34" charset="0"/>
              <a:buChar char="•"/>
            </a:pPr>
            <a:r>
              <a:rPr lang="en-US" sz="1800" dirty="0" smtClean="0"/>
              <a:t>Enterprise Data Warehouse and the approaches followed to develop EDW. </a:t>
            </a:r>
          </a:p>
          <a:p>
            <a:pPr indent="-365760">
              <a:lnSpc>
                <a:spcPct val="120000"/>
              </a:lnSpc>
              <a:spcBef>
                <a:spcPts val="0"/>
              </a:spcBef>
              <a:buFont typeface="Arial" panose="020B0604020202020204" pitchFamily="34" charset="0"/>
              <a:buChar char="•"/>
            </a:pPr>
            <a:r>
              <a:rPr lang="en-US" sz="1800" dirty="0" smtClean="0"/>
              <a:t>The pros and cons of the approaches involved. </a:t>
            </a:r>
            <a:endParaRPr lang="en-US" sz="1800" dirty="0"/>
          </a:p>
        </p:txBody>
      </p:sp>
      <p:pic>
        <p:nvPicPr>
          <p:cNvPr id="5" name="Picture 4" descr="586"/>
          <p:cNvPicPr>
            <a:picLocks noChangeAspect="1" noChangeArrowheads="1"/>
          </p:cNvPicPr>
          <p:nvPr/>
        </p:nvPicPr>
        <p:blipFill>
          <a:blip r:embed="rId2"/>
          <a:srcRect/>
          <a:stretch>
            <a:fillRect/>
          </a:stretch>
        </p:blipFill>
        <p:spPr bwMode="auto">
          <a:xfrm>
            <a:off x="6324676" y="4561329"/>
            <a:ext cx="1965615" cy="1845068"/>
          </a:xfrm>
          <a:prstGeom prst="rect">
            <a:avLst/>
          </a:prstGeom>
          <a:noFill/>
          <a:ln w="9525">
            <a:noFill/>
            <a:miter lim="800000"/>
            <a:headEnd/>
            <a:tailEnd/>
          </a:ln>
        </p:spPr>
      </p:pic>
      <p:pic>
        <p:nvPicPr>
          <p:cNvPr id="6" name="Picture 5" descr="1"/>
          <p:cNvPicPr>
            <a:picLocks noChangeAspect="1" noChangeArrowheads="1"/>
          </p:cNvPicPr>
          <p:nvPr/>
        </p:nvPicPr>
        <p:blipFill>
          <a:blip r:embed="rId3"/>
          <a:srcRect/>
          <a:stretch>
            <a:fillRect/>
          </a:stretch>
        </p:blipFill>
        <p:spPr bwMode="auto">
          <a:xfrm>
            <a:off x="4598801" y="3761949"/>
            <a:ext cx="2301822" cy="1712755"/>
          </a:xfrm>
          <a:prstGeom prst="rect">
            <a:avLst/>
          </a:prstGeom>
          <a:noFill/>
          <a:ln w="9525">
            <a:noFill/>
            <a:miter lim="800000"/>
            <a:headEnd/>
            <a:tailEnd/>
          </a:ln>
        </p:spPr>
      </p:pic>
      <p:pic>
        <p:nvPicPr>
          <p:cNvPr id="7" name="Picture 6" descr="55563"/>
          <p:cNvPicPr>
            <a:picLocks noChangeAspect="1" noChangeArrowheads="1"/>
          </p:cNvPicPr>
          <p:nvPr/>
        </p:nvPicPr>
        <p:blipFill>
          <a:blip r:embed="rId4"/>
          <a:srcRect/>
          <a:stretch>
            <a:fillRect/>
          </a:stretch>
        </p:blipFill>
        <p:spPr bwMode="auto">
          <a:xfrm rot="21391442">
            <a:off x="6315704" y="2977351"/>
            <a:ext cx="1677037" cy="1689672"/>
          </a:xfrm>
          <a:prstGeom prst="rect">
            <a:avLst/>
          </a:prstGeom>
          <a:noFill/>
          <a:ln w="9525">
            <a:noFill/>
            <a:miter lim="800000"/>
            <a:headEnd/>
            <a:tailEnd/>
          </a:ln>
        </p:spPr>
      </p:pic>
      <p:pic>
        <p:nvPicPr>
          <p:cNvPr id="8" name="Picture 7" descr="365112"/>
          <p:cNvPicPr>
            <a:picLocks noChangeAspect="1" noChangeArrowheads="1"/>
          </p:cNvPicPr>
          <p:nvPr/>
        </p:nvPicPr>
        <p:blipFill>
          <a:blip r:embed="rId5"/>
          <a:srcRect/>
          <a:stretch>
            <a:fillRect/>
          </a:stretch>
        </p:blipFill>
        <p:spPr bwMode="auto">
          <a:xfrm>
            <a:off x="4762686" y="2374148"/>
            <a:ext cx="1902549" cy="1402941"/>
          </a:xfrm>
          <a:prstGeom prst="rect">
            <a:avLst/>
          </a:prstGeom>
          <a:noFill/>
          <a:ln w="9525">
            <a:noFill/>
            <a:miter lim="800000"/>
            <a:headEnd/>
            <a:tailEnd/>
          </a:ln>
        </p:spPr>
      </p:pic>
      <p:pic>
        <p:nvPicPr>
          <p:cNvPr id="9" name="Picture 8" descr="56552"/>
          <p:cNvPicPr>
            <a:picLocks noChangeAspect="1" noChangeArrowheads="1"/>
          </p:cNvPicPr>
          <p:nvPr/>
        </p:nvPicPr>
        <p:blipFill>
          <a:blip r:embed="rId6"/>
          <a:srcRect/>
          <a:stretch>
            <a:fillRect/>
          </a:stretch>
        </p:blipFill>
        <p:spPr bwMode="auto">
          <a:xfrm rot="256911">
            <a:off x="3168615" y="2860972"/>
            <a:ext cx="1895389" cy="1832234"/>
          </a:xfrm>
          <a:prstGeom prst="rect">
            <a:avLst/>
          </a:prstGeom>
          <a:noFill/>
          <a:ln w="9525">
            <a:noFill/>
            <a:miter lim="800000"/>
            <a:headEnd/>
            <a:tailEnd/>
          </a:ln>
        </p:spPr>
      </p:pic>
      <p:pic>
        <p:nvPicPr>
          <p:cNvPr id="10" name="Picture 9" descr="556"/>
          <p:cNvPicPr>
            <a:picLocks noChangeAspect="1" noChangeArrowheads="1"/>
          </p:cNvPicPr>
          <p:nvPr/>
        </p:nvPicPr>
        <p:blipFill>
          <a:blip r:embed="rId7"/>
          <a:srcRect/>
          <a:stretch>
            <a:fillRect/>
          </a:stretch>
        </p:blipFill>
        <p:spPr bwMode="auto">
          <a:xfrm>
            <a:off x="3265716" y="4566538"/>
            <a:ext cx="1895389" cy="1707517"/>
          </a:xfrm>
          <a:prstGeom prst="rect">
            <a:avLst/>
          </a:prstGeom>
          <a:noFill/>
          <a:ln w="9525">
            <a:noFill/>
            <a:miter lim="800000"/>
            <a:headEnd/>
            <a:tailEnd/>
          </a:ln>
        </p:spPr>
      </p:pic>
      <p:pic>
        <p:nvPicPr>
          <p:cNvPr id="11" name="Picture 10" descr="3485"/>
          <p:cNvPicPr>
            <a:picLocks noChangeAspect="1" noChangeArrowheads="1"/>
          </p:cNvPicPr>
          <p:nvPr/>
        </p:nvPicPr>
        <p:blipFill>
          <a:blip r:embed="rId8"/>
          <a:srcRect/>
          <a:stretch>
            <a:fillRect/>
          </a:stretch>
        </p:blipFill>
        <p:spPr bwMode="auto">
          <a:xfrm>
            <a:off x="4766517" y="5474704"/>
            <a:ext cx="1866388" cy="1383296"/>
          </a:xfrm>
          <a:prstGeom prst="rect">
            <a:avLst/>
          </a:prstGeom>
          <a:noFill/>
          <a:ln w="9525">
            <a:noFill/>
            <a:miter lim="800000"/>
            <a:headEnd/>
            <a:tailEnd/>
          </a:ln>
        </p:spPr>
      </p:pic>
      <p:sp>
        <p:nvSpPr>
          <p:cNvPr id="12" name="TextBox 21"/>
          <p:cNvSpPr txBox="1"/>
          <p:nvPr/>
        </p:nvSpPr>
        <p:spPr>
          <a:xfrm>
            <a:off x="4915171" y="4396820"/>
            <a:ext cx="1583955" cy="523220"/>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Enterprise Data Warehouse</a:t>
            </a:r>
            <a:endParaRPr lang="en-US" sz="1400" dirty="0"/>
          </a:p>
        </p:txBody>
      </p:sp>
      <p:sp>
        <p:nvSpPr>
          <p:cNvPr id="13" name="TextBox 21"/>
          <p:cNvSpPr txBox="1"/>
          <p:nvPr/>
        </p:nvSpPr>
        <p:spPr>
          <a:xfrm>
            <a:off x="5052913" y="2627853"/>
            <a:ext cx="1370538" cy="954107"/>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Enterprise Data Warehouse Definition</a:t>
            </a:r>
            <a:endParaRPr lang="en-US" sz="1400" dirty="0"/>
          </a:p>
        </p:txBody>
      </p:sp>
      <p:sp>
        <p:nvSpPr>
          <p:cNvPr id="14" name="TextBox 21"/>
          <p:cNvSpPr txBox="1"/>
          <p:nvPr/>
        </p:nvSpPr>
        <p:spPr>
          <a:xfrm>
            <a:off x="6468954" y="3407757"/>
            <a:ext cx="1370538"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Bottom-Up Approach of EDW</a:t>
            </a:r>
            <a:endParaRPr lang="en-US" sz="1400" dirty="0"/>
          </a:p>
        </p:txBody>
      </p:sp>
      <p:sp>
        <p:nvSpPr>
          <p:cNvPr id="15" name="TextBox 21"/>
          <p:cNvSpPr txBox="1"/>
          <p:nvPr/>
        </p:nvSpPr>
        <p:spPr>
          <a:xfrm>
            <a:off x="6499950" y="5270676"/>
            <a:ext cx="1677060"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Implementation of Bottom-Up Approach</a:t>
            </a:r>
            <a:endParaRPr lang="en-US" sz="1400" dirty="0"/>
          </a:p>
        </p:txBody>
      </p:sp>
      <p:sp>
        <p:nvSpPr>
          <p:cNvPr id="16" name="TextBox 21"/>
          <p:cNvSpPr txBox="1"/>
          <p:nvPr/>
        </p:nvSpPr>
        <p:spPr>
          <a:xfrm>
            <a:off x="5016173" y="5795175"/>
            <a:ext cx="1370538"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Pros and Cons of both Approaches</a:t>
            </a:r>
            <a:endParaRPr lang="en-US" sz="1400" dirty="0"/>
          </a:p>
        </p:txBody>
      </p:sp>
      <p:sp>
        <p:nvSpPr>
          <p:cNvPr id="17" name="TextBox 21"/>
          <p:cNvSpPr txBox="1"/>
          <p:nvPr/>
        </p:nvSpPr>
        <p:spPr>
          <a:xfrm>
            <a:off x="3431799" y="5143429"/>
            <a:ext cx="1524000"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Implementation of Top-Down Approach</a:t>
            </a:r>
            <a:endParaRPr lang="en-US" sz="1400" dirty="0"/>
          </a:p>
        </p:txBody>
      </p:sp>
      <p:sp>
        <p:nvSpPr>
          <p:cNvPr id="18" name="TextBox 21"/>
          <p:cNvSpPr txBox="1"/>
          <p:nvPr/>
        </p:nvSpPr>
        <p:spPr>
          <a:xfrm>
            <a:off x="3467258" y="3372301"/>
            <a:ext cx="1326424"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Top- Down Approach of EDW</a:t>
            </a:r>
            <a:endParaRPr lang="en-US" sz="1400" dirty="0"/>
          </a:p>
        </p:txBody>
      </p:sp>
      <p:sp>
        <p:nvSpPr>
          <p:cNvPr id="19" name="Footer Placeholder 18"/>
          <p:cNvSpPr>
            <a:spLocks noGrp="1"/>
          </p:cNvSpPr>
          <p:nvPr>
            <p:ph type="ftr" sz="quarter" idx="3"/>
          </p:nvPr>
        </p:nvSpPr>
        <p:spPr/>
        <p:txBody>
          <a:bodyPr/>
          <a:lstStyle/>
          <a:p>
            <a:r>
              <a:rPr lang="en-US" dirty="0" smtClean="0"/>
              <a:t>© 2020 Cognizant</a:t>
            </a:r>
            <a:endParaRPr lang="en-US" dirty="0"/>
          </a:p>
        </p:txBody>
      </p:sp>
      <p:sp>
        <p:nvSpPr>
          <p:cNvPr id="20" name="Slide Number Placeholder 19"/>
          <p:cNvSpPr>
            <a:spLocks noGrp="1"/>
          </p:cNvSpPr>
          <p:nvPr>
            <p:ph type="sldNum" sz="quarter" idx="4"/>
          </p:nvPr>
        </p:nvSpPr>
        <p:spPr/>
        <p:txBody>
          <a:bodyPr/>
          <a:lstStyle/>
          <a:p>
            <a:fld id="{2EFEF571-C9B4-4D92-A7F7-315B894862A8}" type="slidenum">
              <a:rPr lang="en-US" smtClean="0"/>
              <a:pPr/>
              <a:t>2</a:t>
            </a:fld>
            <a:endParaRPr lang="en-US" dirty="0"/>
          </a:p>
        </p:txBody>
      </p:sp>
    </p:spTree>
    <p:extLst>
      <p:ext uri="{BB962C8B-B14F-4D97-AF65-F5344CB8AC3E}">
        <p14:creationId xmlns:p14="http://schemas.microsoft.com/office/powerpoint/2010/main" val="123097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Objectives</a:t>
            </a:r>
            <a:endParaRPr lang="en-US" sz="2400" dirty="0"/>
          </a:p>
        </p:txBody>
      </p:sp>
      <p:sp>
        <p:nvSpPr>
          <p:cNvPr id="3" name="Content Placeholder 2"/>
          <p:cNvSpPr>
            <a:spLocks noGrp="1"/>
          </p:cNvSpPr>
          <p:nvPr>
            <p:ph sz="quarter" idx="13"/>
          </p:nvPr>
        </p:nvSpPr>
        <p:spPr>
          <a:xfrm>
            <a:off x="508000" y="1549401"/>
            <a:ext cx="7131665" cy="4415367"/>
          </a:xfrm>
        </p:spPr>
        <p:txBody>
          <a:bodyPr>
            <a:normAutofit/>
          </a:bodyPr>
          <a:lstStyle/>
          <a:p>
            <a:r>
              <a:rPr lang="en-US" dirty="0"/>
              <a:t>After completing this session, associate will be able to :​</a:t>
            </a:r>
          </a:p>
          <a:p>
            <a:pPr marL="731520" indent="-365760">
              <a:lnSpc>
                <a:spcPct val="120000"/>
              </a:lnSpc>
              <a:spcBef>
                <a:spcPts val="0"/>
              </a:spcBef>
              <a:buFont typeface="Arial" panose="020B0604020202020204" pitchFamily="34" charset="0"/>
              <a:buChar char="•"/>
            </a:pPr>
            <a:r>
              <a:rPr lang="en-US" dirty="0" smtClean="0"/>
              <a:t>Define Enterprise </a:t>
            </a:r>
            <a:r>
              <a:rPr lang="en-US" dirty="0"/>
              <a:t>Data Warehouse?</a:t>
            </a:r>
          </a:p>
          <a:p>
            <a:pPr marL="731520" indent="-365760">
              <a:lnSpc>
                <a:spcPct val="120000"/>
              </a:lnSpc>
              <a:spcBef>
                <a:spcPts val="0"/>
              </a:spcBef>
              <a:buFont typeface="Arial" panose="020B0604020202020204" pitchFamily="34" charset="0"/>
              <a:buChar char="•"/>
            </a:pPr>
            <a:r>
              <a:rPr lang="en-US" dirty="0" smtClean="0"/>
              <a:t>Explain Top-Down </a:t>
            </a:r>
            <a:r>
              <a:rPr lang="en-US" dirty="0"/>
              <a:t>Approach?</a:t>
            </a:r>
          </a:p>
          <a:p>
            <a:pPr marL="731520" indent="-365760">
              <a:lnSpc>
                <a:spcPct val="120000"/>
              </a:lnSpc>
              <a:spcBef>
                <a:spcPts val="0"/>
              </a:spcBef>
              <a:buFont typeface="Arial" panose="020B0604020202020204" pitchFamily="34" charset="0"/>
              <a:buChar char="•"/>
            </a:pPr>
            <a:r>
              <a:rPr lang="en-US" dirty="0" smtClean="0"/>
              <a:t>Explain Bottom-Up </a:t>
            </a:r>
            <a:r>
              <a:rPr lang="en-US" dirty="0"/>
              <a:t>Approach?</a:t>
            </a:r>
          </a:p>
          <a:p>
            <a:pPr marL="731520" indent="-365760">
              <a:lnSpc>
                <a:spcPct val="120000"/>
              </a:lnSpc>
              <a:spcBef>
                <a:spcPts val="0"/>
              </a:spcBef>
              <a:buFont typeface="Arial" panose="020B0604020202020204" pitchFamily="34" charset="0"/>
              <a:buChar char="•"/>
            </a:pPr>
            <a:r>
              <a:rPr lang="en-US" dirty="0" smtClean="0"/>
              <a:t>Differentiate between the </a:t>
            </a:r>
            <a:r>
              <a:rPr lang="en-US" dirty="0"/>
              <a:t>two </a:t>
            </a:r>
            <a:r>
              <a:rPr lang="en-US" dirty="0" smtClean="0"/>
              <a:t>approaches?</a:t>
            </a:r>
            <a:endParaRPr lang="en-US" dirty="0"/>
          </a:p>
          <a:p>
            <a:pPr marL="731520" indent="-365760">
              <a:lnSpc>
                <a:spcPct val="120000"/>
              </a:lnSpc>
              <a:spcBef>
                <a:spcPts val="0"/>
              </a:spcBef>
              <a:buFont typeface="Arial" panose="020B0604020202020204" pitchFamily="34" charset="0"/>
              <a:buChar char="•"/>
            </a:pPr>
            <a:r>
              <a:rPr lang="en-US" dirty="0" smtClean="0"/>
              <a:t>List the </a:t>
            </a:r>
            <a:r>
              <a:rPr lang="en-US" dirty="0"/>
              <a:t>pros and cons of </a:t>
            </a:r>
            <a:r>
              <a:rPr lang="en-US" dirty="0" smtClean="0"/>
              <a:t>each </a:t>
            </a:r>
            <a:r>
              <a:rPr lang="en-US" dirty="0"/>
              <a:t>approach?</a:t>
            </a:r>
          </a:p>
          <a:p>
            <a:endParaRPr lang="en-US" sz="18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a:t>
            </a:fld>
            <a:endParaRPr lang="en-US" dirty="0"/>
          </a:p>
        </p:txBody>
      </p:sp>
      <p:pic>
        <p:nvPicPr>
          <p:cNvPr id="6" name="Picture 5">
            <a:extLst>
              <a:ext uri="{FF2B5EF4-FFF2-40B4-BE49-F238E27FC236}">
                <a16:creationId xmlns:a16="http://schemas.microsoft.com/office/drawing/2014/main" id="{92357041-6033-7245-9839-809B08B4301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53833" y="2400129"/>
            <a:ext cx="1628294" cy="1602445"/>
          </a:xfrm>
          <a:prstGeom prst="rect">
            <a:avLst/>
          </a:prstGeom>
        </p:spPr>
      </p:pic>
    </p:spTree>
    <p:extLst>
      <p:ext uri="{BB962C8B-B14F-4D97-AF65-F5344CB8AC3E}">
        <p14:creationId xmlns:p14="http://schemas.microsoft.com/office/powerpoint/2010/main" val="4134643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Data Warehouse</a:t>
            </a:r>
            <a:endParaRPr lang="en-US" dirty="0"/>
          </a:p>
        </p:txBody>
      </p:sp>
      <p:sp>
        <p:nvSpPr>
          <p:cNvPr id="3" name="Content Placeholder 2"/>
          <p:cNvSpPr>
            <a:spLocks noGrp="1"/>
          </p:cNvSpPr>
          <p:nvPr>
            <p:ph sz="quarter" idx="13"/>
          </p:nvPr>
        </p:nvSpPr>
        <p:spPr/>
        <p:txBody>
          <a:bodyPr/>
          <a:lstStyle/>
          <a:p>
            <a:pPr marL="285750" indent="-285750">
              <a:buFont typeface="Arial" panose="020B0604020202020204" pitchFamily="34" charset="0"/>
              <a:buChar char="•"/>
            </a:pPr>
            <a:r>
              <a:rPr lang="en-US" dirty="0"/>
              <a:t>An Enterprise Data Warehouse (EDW) contains detailed as well as summarized data.</a:t>
            </a:r>
          </a:p>
          <a:p>
            <a:pPr marL="285750" indent="-285750">
              <a:buFont typeface="Arial" panose="020B0604020202020204" pitchFamily="34" charset="0"/>
              <a:buChar char="•"/>
            </a:pPr>
            <a:r>
              <a:rPr lang="en-US" dirty="0"/>
              <a:t>Separate subject-oriented database.</a:t>
            </a:r>
          </a:p>
          <a:p>
            <a:pPr marL="285750" indent="-285750">
              <a:buFont typeface="Arial" panose="020B0604020202020204" pitchFamily="34" charset="0"/>
              <a:buChar char="•"/>
            </a:pPr>
            <a:r>
              <a:rPr lang="en-US" dirty="0"/>
              <a:t>Supports detailed analysis of business trends over a period of time.</a:t>
            </a:r>
          </a:p>
          <a:p>
            <a:pPr marL="285750" indent="-285750">
              <a:buFont typeface="Arial" panose="020B0604020202020204" pitchFamily="34" charset="0"/>
              <a:buChar char="•"/>
            </a:pPr>
            <a:r>
              <a:rPr lang="en-US" dirty="0"/>
              <a:t>Used for short- and long-term business planning and decision making covering multiple business units.</a:t>
            </a:r>
          </a:p>
          <a:p>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4</a:t>
            </a:fld>
            <a:endParaRPr lang="en-US" dirty="0"/>
          </a:p>
        </p:txBody>
      </p:sp>
    </p:spTree>
    <p:extLst>
      <p:ext uri="{BB962C8B-B14F-4D97-AF65-F5344CB8AC3E}">
        <p14:creationId xmlns:p14="http://schemas.microsoft.com/office/powerpoint/2010/main" val="116191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90216" y="1039329"/>
            <a:ext cx="9066071" cy="5221220"/>
          </a:xfrm>
          <a:prstGeom prst="rect">
            <a:avLst/>
          </a:prstGeom>
        </p:spPr>
      </p:pic>
      <p:sp>
        <p:nvSpPr>
          <p:cNvPr id="2" name="Title 1"/>
          <p:cNvSpPr>
            <a:spLocks noGrp="1"/>
          </p:cNvSpPr>
          <p:nvPr>
            <p:ph type="title"/>
          </p:nvPr>
        </p:nvSpPr>
        <p:spPr/>
        <p:txBody>
          <a:bodyPr/>
          <a:lstStyle/>
          <a:p>
            <a:r>
              <a:rPr lang="en-US" dirty="0" smtClean="0"/>
              <a:t>Overview of EDW</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5</a:t>
            </a:fld>
            <a:endParaRPr lang="en-US" dirty="0"/>
          </a:p>
        </p:txBody>
      </p:sp>
    </p:spTree>
    <p:extLst>
      <p:ext uri="{BB962C8B-B14F-4D97-AF65-F5344CB8AC3E}">
        <p14:creationId xmlns:p14="http://schemas.microsoft.com/office/powerpoint/2010/main" val="718602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EDW- “Top Down” Approach</a:t>
            </a:r>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6</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678" y="899230"/>
            <a:ext cx="7698658" cy="5361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39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EDW - “Top Down” or Inmon’s </a:t>
            </a:r>
            <a:r>
              <a:rPr lang="en-US" dirty="0" smtClean="0"/>
              <a:t>Approach: Implementation</a:t>
            </a:r>
            <a:endParaRPr lang="en-US" dirty="0"/>
          </a:p>
        </p:txBody>
      </p:sp>
      <p:sp>
        <p:nvSpPr>
          <p:cNvPr id="3" name="Content Placeholder 2"/>
          <p:cNvSpPr>
            <a:spLocks noGrp="1"/>
          </p:cNvSpPr>
          <p:nvPr>
            <p:ph sz="quarter" idx="13"/>
          </p:nvPr>
        </p:nvSpPr>
        <p:spPr/>
        <p:txBody>
          <a:bodyPr/>
          <a:lstStyle/>
          <a:p>
            <a:pPr marL="285750" indent="-285750">
              <a:buFont typeface="Arial" panose="020B0604020202020204" pitchFamily="34" charset="0"/>
              <a:buChar char="•"/>
            </a:pPr>
            <a:r>
              <a:rPr lang="en-US" dirty="0"/>
              <a:t>An EDW is composed of multiple subject areas, such as Finance, Human Resources, Marketing, Sales, Manufacturing, and so on.</a:t>
            </a:r>
          </a:p>
          <a:p>
            <a:pPr marL="285750" indent="-285750">
              <a:buFont typeface="Arial" panose="020B0604020202020204" pitchFamily="34" charset="0"/>
              <a:buChar char="•"/>
            </a:pPr>
            <a:r>
              <a:rPr lang="en-US" dirty="0"/>
              <a:t>In a top down scenario, the entire EDW is architected, and then a small slice of a subject area is chosen for construction.</a:t>
            </a:r>
          </a:p>
          <a:p>
            <a:pPr marL="285750" indent="-285750">
              <a:buFont typeface="Arial" panose="020B0604020202020204" pitchFamily="34" charset="0"/>
              <a:buChar char="•"/>
            </a:pPr>
            <a:r>
              <a:rPr lang="en-US" dirty="0"/>
              <a:t>Subsequent slices are constructed, until the entire EDW is complete.</a:t>
            </a:r>
          </a:p>
          <a:p>
            <a:pPr marL="285750" indent="-285750">
              <a:buFont typeface="Arial" panose="020B0604020202020204" pitchFamily="34" charset="0"/>
              <a:buChar char="•"/>
            </a:pP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7</a:t>
            </a:fld>
            <a:endParaRPr lang="en-US" dirty="0"/>
          </a:p>
        </p:txBody>
      </p:sp>
    </p:spTree>
    <p:extLst>
      <p:ext uri="{BB962C8B-B14F-4D97-AF65-F5344CB8AC3E}">
        <p14:creationId xmlns:p14="http://schemas.microsoft.com/office/powerpoint/2010/main" val="166251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EDW - “Top Down” </a:t>
            </a:r>
            <a:r>
              <a:rPr lang="en-US" dirty="0" smtClean="0"/>
              <a:t>Approach: Implementation </a:t>
            </a:r>
            <a:r>
              <a:rPr lang="en-US" dirty="0"/>
              <a:t>Contd</a:t>
            </a:r>
            <a:r>
              <a:rPr lang="en-US" dirty="0" smtClean="0"/>
              <a:t>.</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8</a:t>
            </a:fld>
            <a:endParaRPr lang="en-US" dirty="0"/>
          </a:p>
        </p:txBody>
      </p:sp>
      <p:pic>
        <p:nvPicPr>
          <p:cNvPr id="7" name="Picture 2" descr="http://cdn.ttgtmedia.com/rms/enterpriseApplications/Inmon%27s%20Approa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739" y="1193801"/>
            <a:ext cx="8522648" cy="32099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09996" y="4870473"/>
            <a:ext cx="9481023"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lumMod val="75000"/>
                    <a:lumOff val="25000"/>
                  </a:schemeClr>
                </a:solidFill>
                <a:latin typeface="Arial" panose="020B0604020202020204" pitchFamily="34" charset="0"/>
                <a:cs typeface="Arial" panose="020B0604020202020204" pitchFamily="34" charset="0"/>
              </a:rPr>
              <a:t>A normalized data model is designed first. </a:t>
            </a:r>
            <a:endParaRPr lang="en-US" dirty="0" smtClean="0">
              <a:solidFill>
                <a:schemeClr val="tx2">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solidFill>
                  <a:schemeClr val="tx2">
                    <a:lumMod val="75000"/>
                    <a:lumOff val="25000"/>
                  </a:schemeClr>
                </a:solidFill>
                <a:latin typeface="Arial" panose="020B0604020202020204" pitchFamily="34" charset="0"/>
                <a:cs typeface="Arial" panose="020B0604020202020204" pitchFamily="34" charset="0"/>
              </a:rPr>
              <a:t>Then </a:t>
            </a:r>
            <a:r>
              <a:rPr lang="en-US" dirty="0">
                <a:solidFill>
                  <a:schemeClr val="tx2">
                    <a:lumMod val="75000"/>
                    <a:lumOff val="25000"/>
                  </a:schemeClr>
                </a:solidFill>
                <a:latin typeface="Arial" panose="020B0604020202020204" pitchFamily="34" charset="0"/>
                <a:cs typeface="Arial" panose="020B0604020202020204" pitchFamily="34" charset="0"/>
              </a:rPr>
              <a:t>the dimensional data marts, which contain data required for specific business processes or specific departments are created from the data warehouse.</a:t>
            </a:r>
          </a:p>
        </p:txBody>
      </p:sp>
    </p:spTree>
    <p:extLst>
      <p:ext uri="{BB962C8B-B14F-4D97-AF65-F5344CB8AC3E}">
        <p14:creationId xmlns:p14="http://schemas.microsoft.com/office/powerpoint/2010/main" val="279039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Top-Down Approach</a:t>
            </a:r>
          </a:p>
        </p:txBody>
      </p:sp>
      <p:sp>
        <p:nvSpPr>
          <p:cNvPr id="3" name="Content Placeholder 2"/>
          <p:cNvSpPr>
            <a:spLocks noGrp="1"/>
          </p:cNvSpPr>
          <p:nvPr>
            <p:ph sz="quarter" idx="13"/>
          </p:nvPr>
        </p:nvSpPr>
        <p:spPr>
          <a:xfrm>
            <a:off x="512064" y="1193801"/>
            <a:ext cx="7924013" cy="4415367"/>
          </a:xfrm>
        </p:spPr>
        <p:txBody>
          <a:bodyPr/>
          <a:lstStyle/>
          <a:p>
            <a:pPr marL="285750" indent="-285750">
              <a:buFont typeface="Arial" panose="020B0604020202020204" pitchFamily="34" charset="0"/>
              <a:buChar char="•"/>
            </a:pPr>
            <a:r>
              <a:rPr lang="en-US" dirty="0"/>
              <a:t>The pros of a “Top Down” approach are:     </a:t>
            </a:r>
            <a:endParaRPr lang="en-US" dirty="0" smtClean="0"/>
          </a:p>
          <a:p>
            <a:pPr marL="514344" lvl="1" indent="-285750">
              <a:buFont typeface="Wingdings" panose="05000000000000000000" pitchFamily="2" charset="2"/>
              <a:buChar char="Ø"/>
            </a:pPr>
            <a:r>
              <a:rPr lang="en-US" dirty="0" smtClean="0"/>
              <a:t>Coordinated </a:t>
            </a:r>
            <a:r>
              <a:rPr lang="en-US" dirty="0"/>
              <a:t>environment</a:t>
            </a:r>
          </a:p>
          <a:p>
            <a:pPr marL="514344" lvl="1" indent="-285750">
              <a:buFont typeface="Wingdings" panose="05000000000000000000" pitchFamily="2" charset="2"/>
              <a:buChar char="Ø"/>
            </a:pPr>
            <a:r>
              <a:rPr lang="en-US" dirty="0" smtClean="0"/>
              <a:t>Single </a:t>
            </a:r>
            <a:r>
              <a:rPr lang="en-US" dirty="0"/>
              <a:t>point of control &amp; </a:t>
            </a:r>
            <a:r>
              <a:rPr lang="en-US" dirty="0" smtClean="0"/>
              <a:t>development</a:t>
            </a:r>
          </a:p>
          <a:p>
            <a:pPr lvl="1" indent="0">
              <a:buNone/>
            </a:pPr>
            <a:endParaRPr lang="en-US" dirty="0"/>
          </a:p>
          <a:p>
            <a:pPr marL="285750" indent="-285750">
              <a:buFont typeface="Arial" panose="020B0604020202020204" pitchFamily="34" charset="0"/>
              <a:buChar char="•"/>
            </a:pPr>
            <a:r>
              <a:rPr lang="en-US" dirty="0"/>
              <a:t>The cons of a “Top Down” approach are</a:t>
            </a:r>
            <a:r>
              <a:rPr lang="en-US" dirty="0" smtClean="0"/>
              <a:t>:</a:t>
            </a:r>
          </a:p>
          <a:p>
            <a:pPr marL="514344" lvl="1" indent="-285750">
              <a:buFont typeface="Wingdings" panose="05000000000000000000" pitchFamily="2" charset="2"/>
              <a:buChar char="Ø"/>
            </a:pPr>
            <a:r>
              <a:rPr lang="en-US" dirty="0" smtClean="0"/>
              <a:t>“</a:t>
            </a:r>
            <a:r>
              <a:rPr lang="en-US" dirty="0"/>
              <a:t>Cross everything” nature of enterprise project</a:t>
            </a:r>
          </a:p>
          <a:p>
            <a:pPr marL="514344" lvl="1" indent="-285750">
              <a:buFont typeface="Wingdings" panose="05000000000000000000" pitchFamily="2" charset="2"/>
              <a:buChar char="Ø"/>
            </a:pPr>
            <a:r>
              <a:rPr lang="en-US" dirty="0" smtClean="0"/>
              <a:t>Analysis </a:t>
            </a:r>
            <a:r>
              <a:rPr lang="en-US" dirty="0"/>
              <a:t>paralysis</a:t>
            </a:r>
          </a:p>
          <a:p>
            <a:pPr marL="514344" lvl="1" indent="-285750">
              <a:buFont typeface="Wingdings" panose="05000000000000000000" pitchFamily="2" charset="2"/>
              <a:buChar char="Ø"/>
            </a:pPr>
            <a:r>
              <a:rPr lang="en-US" dirty="0" smtClean="0"/>
              <a:t>Scope </a:t>
            </a:r>
            <a:r>
              <a:rPr lang="en-US" dirty="0"/>
              <a:t>control</a:t>
            </a:r>
          </a:p>
          <a:p>
            <a:pPr marL="514344" lvl="1" indent="-285750">
              <a:buFont typeface="Wingdings" panose="05000000000000000000" pitchFamily="2" charset="2"/>
              <a:buChar char="Ø"/>
            </a:pPr>
            <a:r>
              <a:rPr lang="en-US" dirty="0" smtClean="0"/>
              <a:t>Time </a:t>
            </a:r>
            <a:r>
              <a:rPr lang="en-US" dirty="0"/>
              <a:t>to market</a:t>
            </a:r>
          </a:p>
          <a:p>
            <a:pPr marL="514344" lvl="1" indent="-285750">
              <a:buFont typeface="Wingdings" panose="05000000000000000000" pitchFamily="2" charset="2"/>
              <a:buChar char="Ø"/>
            </a:pPr>
            <a:r>
              <a:rPr lang="en-US" dirty="0" smtClean="0"/>
              <a:t>Risk </a:t>
            </a:r>
            <a:r>
              <a:rPr lang="en-US" dirty="0"/>
              <a:t>and exposure</a:t>
            </a:r>
          </a:p>
          <a:p>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9</a:t>
            </a:fld>
            <a:endParaRPr lang="en-US" dirty="0"/>
          </a:p>
        </p:txBody>
      </p:sp>
    </p:spTree>
    <p:extLst>
      <p:ext uri="{BB962C8B-B14F-4D97-AF65-F5344CB8AC3E}">
        <p14:creationId xmlns:p14="http://schemas.microsoft.com/office/powerpoint/2010/main" val="1183314994"/>
      </p:ext>
    </p:extLst>
  </p:cSld>
  <p:clrMapOvr>
    <a:masterClrMapping/>
  </p:clrMapOvr>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1_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themeOverride>
</file>

<file path=docProps/app.xml><?xml version="1.0" encoding="utf-8"?>
<Properties xmlns="http://schemas.openxmlformats.org/officeDocument/2006/extended-properties" xmlns:vt="http://schemas.openxmlformats.org/officeDocument/2006/docPropsVTypes">
  <TotalTime>42</TotalTime>
  <Words>919</Words>
  <Application>Microsoft Office PowerPoint</Application>
  <PresentationFormat>Widescreen</PresentationFormat>
  <Paragraphs>130</Paragraphs>
  <Slides>19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ＭＳ Ｐゴシック</vt:lpstr>
      <vt:lpstr>Arial</vt:lpstr>
      <vt:lpstr>Calibri</vt:lpstr>
      <vt:lpstr>Courier New</vt:lpstr>
      <vt:lpstr>Wingdings</vt:lpstr>
      <vt:lpstr>Cognizantnewbrand</vt:lpstr>
      <vt:lpstr>1_Cognizantnewbrand</vt:lpstr>
      <vt:lpstr>Data Warehousing Basics</vt:lpstr>
      <vt:lpstr>Overview</vt:lpstr>
      <vt:lpstr>Objectives</vt:lpstr>
      <vt:lpstr>Enterprise Data Warehouse</vt:lpstr>
      <vt:lpstr>Overview of EDW</vt:lpstr>
      <vt:lpstr>EDW- “Top Down” Approach</vt:lpstr>
      <vt:lpstr>EDW - “Top Down” or Inmon’s Approach: Implementation</vt:lpstr>
      <vt:lpstr>EDW - “Top Down” Approach: Implementation Contd.</vt:lpstr>
      <vt:lpstr>Pros and Cons of Top-Down Approach</vt:lpstr>
      <vt:lpstr>EDW- “Bottom up” or Kimball’s Approach</vt:lpstr>
      <vt:lpstr>EDW- “Bottom Up” Approach: Implementation</vt:lpstr>
      <vt:lpstr>EDW- “Bottom Up” Approach: Implementation Contd.</vt:lpstr>
      <vt:lpstr>Pros and Cons of Bottom Up Approach</vt:lpstr>
      <vt:lpstr>Pros and Cons in nutshell</vt:lpstr>
      <vt:lpstr>How to Decide the Approach</vt:lpstr>
      <vt:lpstr>Questions</vt:lpstr>
      <vt:lpstr>Test Your Understanding</vt:lpstr>
      <vt:lpstr>Recap</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Fundamentals</dc:title>
  <dc:creator>Kannan, Abirami (Cognizant)</dc:creator>
  <cp:lastModifiedBy>Kannan, Abirami (Cognizant)</cp:lastModifiedBy>
  <cp:revision>25</cp:revision>
  <dcterms:created xsi:type="dcterms:W3CDTF">2020-06-10T11:25:48Z</dcterms:created>
  <dcterms:modified xsi:type="dcterms:W3CDTF">2020-06-13T04:01:44Z</dcterms:modified>
</cp:coreProperties>
</file>