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 id="2147484201" r:id="rId5"/>
    <p:sldMasterId id="2147484229" r:id="rId6"/>
  </p:sldMasterIdLst>
  <p:notesMasterIdLst>
    <p:notesMasterId r:id="rId30"/>
  </p:notesMasterIdLst>
  <p:handoutMasterIdLst>
    <p:handoutMasterId r:id="rId31"/>
  </p:handoutMasterIdLst>
  <p:sldIdLst>
    <p:sldId id="256" r:id="rId7"/>
    <p:sldId id="257" r:id="rId8"/>
    <p:sldId id="258"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304" r:id="rId26"/>
    <p:sldId id="299" r:id="rId27"/>
    <p:sldId id="300" r:id="rId28"/>
    <p:sldId id="303"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C40"/>
    <a:srgbClr val="D9D9D9"/>
    <a:srgbClr val="000063"/>
    <a:srgbClr val="00075F"/>
    <a:srgbClr val="328DFF"/>
    <a:srgbClr val="00065E"/>
    <a:srgbClr val="050E48"/>
    <a:srgbClr val="221181"/>
    <a:srgbClr val="020B51"/>
    <a:srgbClr val="021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17" autoAdjust="0"/>
    <p:restoredTop sz="93848" autoAdjust="0"/>
  </p:normalViewPr>
  <p:slideViewPr>
    <p:cSldViewPr snapToGrid="0">
      <p:cViewPr varScale="1">
        <p:scale>
          <a:sx n="91" d="100"/>
          <a:sy n="91" d="100"/>
        </p:scale>
        <p:origin x="240" y="56"/>
      </p:cViewPr>
      <p:guideLst/>
    </p:cSldViewPr>
  </p:slideViewPr>
  <p:outlineViewPr>
    <p:cViewPr>
      <p:scale>
        <a:sx n="33" d="100"/>
        <a:sy n="33" d="100"/>
      </p:scale>
      <p:origin x="0" y="-11296"/>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121" d="100"/>
          <a:sy n="12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6/13/2020</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6/13/2020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smtClean="0">
                <a:solidFill>
                  <a:schemeClr val="tx2">
                    <a:lumMod val="75000"/>
                    <a:lumOff val="25000"/>
                  </a:schemeClr>
                </a:solidFill>
                <a:latin typeface="+mn-lt"/>
                <a:cs typeface="Arial" panose="020B0604020202020204" pitchFamily="34" charset="0"/>
              </a:rPr>
              <a:t>Now </a:t>
            </a:r>
            <a:r>
              <a:rPr lang="en-US" sz="800" dirty="0" smtClean="0">
                <a:solidFill>
                  <a:schemeClr val="tx2">
                    <a:lumMod val="75000"/>
                    <a:lumOff val="25000"/>
                  </a:schemeClr>
                </a:solidFill>
                <a:latin typeface="Arial" panose="020B0604020202020204" pitchFamily="34" charset="0"/>
                <a:cs typeface="Arial" panose="020B0604020202020204" pitchFamily="34" charset="0"/>
              </a:rPr>
              <a:t>you know what is operational data and the need of Operational data. </a:t>
            </a:r>
          </a:p>
          <a:p>
            <a:r>
              <a:rPr lang="en-US" sz="800" dirty="0" smtClean="0">
                <a:solidFill>
                  <a:schemeClr val="tx2">
                    <a:lumMod val="75000"/>
                    <a:lumOff val="25000"/>
                  </a:schemeClr>
                </a:solidFill>
                <a:latin typeface="Arial" panose="020B0604020202020204" pitchFamily="34" charset="0"/>
                <a:cs typeface="Arial" panose="020B0604020202020204" pitchFamily="34" charset="0"/>
              </a:rPr>
              <a:t>But when the business needs to make decisions or strategies it needs informational system which is nothing but our Data Warehouse. Here you learn what is a data warehouse and how we design it.</a:t>
            </a:r>
          </a:p>
          <a:p>
            <a:r>
              <a:rPr lang="en-US" sz="800" dirty="0" smtClean="0">
                <a:solidFill>
                  <a:schemeClr val="tx2">
                    <a:lumMod val="75000"/>
                    <a:lumOff val="25000"/>
                  </a:schemeClr>
                </a:solidFill>
                <a:latin typeface="Arial" panose="020B0604020202020204" pitchFamily="34" charset="0"/>
                <a:cs typeface="Arial" panose="020B0604020202020204" pitchFamily="34" charset="0"/>
              </a:rPr>
              <a:t>Welcome to Data Warehousing Fundamentals!!!!</a:t>
            </a:r>
          </a:p>
          <a:p>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pPr/>
              <a:t>2</a:t>
            </a:fld>
            <a:endParaRPr lang="en-US" dirty="0"/>
          </a:p>
        </p:txBody>
      </p:sp>
    </p:spTree>
    <p:extLst>
      <p:ext uri="{BB962C8B-B14F-4D97-AF65-F5344CB8AC3E}">
        <p14:creationId xmlns:p14="http://schemas.microsoft.com/office/powerpoint/2010/main" val="3771674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spTree>
    <p:extLst>
      <p:ext uri="{BB962C8B-B14F-4D97-AF65-F5344CB8AC3E}">
        <p14:creationId xmlns:p14="http://schemas.microsoft.com/office/powerpoint/2010/main" val="41589935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0582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396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Tree>
    <p:extLst>
      <p:ext uri="{BB962C8B-B14F-4D97-AF65-F5344CB8AC3E}">
        <p14:creationId xmlns:p14="http://schemas.microsoft.com/office/powerpoint/2010/main" val="3949839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Tree>
    <p:extLst>
      <p:ext uri="{BB962C8B-B14F-4D97-AF65-F5344CB8AC3E}">
        <p14:creationId xmlns:p14="http://schemas.microsoft.com/office/powerpoint/2010/main" val="1521777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Tree>
    <p:extLst>
      <p:ext uri="{BB962C8B-B14F-4D97-AF65-F5344CB8AC3E}">
        <p14:creationId xmlns:p14="http://schemas.microsoft.com/office/powerpoint/2010/main" val="1559720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Tree>
    <p:extLst>
      <p:ext uri="{BB962C8B-B14F-4D97-AF65-F5344CB8AC3E}">
        <p14:creationId xmlns:p14="http://schemas.microsoft.com/office/powerpoint/2010/main" val="3612989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Tree>
    <p:extLst>
      <p:ext uri="{BB962C8B-B14F-4D97-AF65-F5344CB8AC3E}">
        <p14:creationId xmlns:p14="http://schemas.microsoft.com/office/powerpoint/2010/main" val="36391365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035" y="4240421"/>
            <a:ext cx="3719386" cy="829113"/>
          </a:xfrm>
          <a:prstGeom prst="rect">
            <a:avLst/>
          </a:prstGeom>
        </p:spPr>
      </p:pic>
    </p:spTree>
    <p:extLst>
      <p:ext uri="{BB962C8B-B14F-4D97-AF65-F5344CB8AC3E}">
        <p14:creationId xmlns:p14="http://schemas.microsoft.com/office/powerpoint/2010/main" val="313811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111" y="4240421"/>
            <a:ext cx="3719386" cy="829113"/>
          </a:xfrm>
          <a:prstGeom prst="rect">
            <a:avLst/>
          </a:prstGeom>
        </p:spPr>
      </p:pic>
    </p:spTree>
    <p:extLst>
      <p:ext uri="{BB962C8B-B14F-4D97-AF65-F5344CB8AC3E}">
        <p14:creationId xmlns:p14="http://schemas.microsoft.com/office/powerpoint/2010/main" val="361801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spTree>
    <p:extLst>
      <p:ext uri="{BB962C8B-B14F-4D97-AF65-F5344CB8AC3E}">
        <p14:creationId xmlns:p14="http://schemas.microsoft.com/office/powerpoint/2010/main" val="1819156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074" y="4482875"/>
            <a:ext cx="2445250" cy="545086"/>
          </a:xfrm>
          <a:prstGeom prst="rect">
            <a:avLst/>
          </a:prstGeom>
        </p:spPr>
      </p:pic>
    </p:spTree>
    <p:extLst>
      <p:ext uri="{BB962C8B-B14F-4D97-AF65-F5344CB8AC3E}">
        <p14:creationId xmlns:p14="http://schemas.microsoft.com/office/powerpoint/2010/main" val="61554490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694" y="4246569"/>
            <a:ext cx="2445250" cy="545086"/>
          </a:xfrm>
          <a:prstGeom prst="rect">
            <a:avLst/>
          </a:prstGeom>
        </p:spPr>
      </p:pic>
    </p:spTree>
    <p:extLst>
      <p:ext uri="{BB962C8B-B14F-4D97-AF65-F5344CB8AC3E}">
        <p14:creationId xmlns:p14="http://schemas.microsoft.com/office/powerpoint/2010/main" val="3572497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2893964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3886438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30895630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556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6250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cxnSp>
        <p:nvCxnSpPr>
          <p:cNvPr id="8" name="Straight Connector 7">
            <a:extLst>
              <a:ext uri="{FF2B5EF4-FFF2-40B4-BE49-F238E27FC236}">
                <a16:creationId xmlns:a16="http://schemas.microsoft.com/office/drawing/2014/main" id="{87F69DE6-F71B-D441-B24C-6419119B82AF}"/>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spTree>
    <p:extLst>
      <p:ext uri="{BB962C8B-B14F-4D97-AF65-F5344CB8AC3E}">
        <p14:creationId xmlns:p14="http://schemas.microsoft.com/office/powerpoint/2010/main" val="1420296607"/>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cxnSp>
        <p:nvCxnSpPr>
          <p:cNvPr id="10" name="Straight Connector 9">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spTree>
    <p:extLst>
      <p:ext uri="{BB962C8B-B14F-4D97-AF65-F5344CB8AC3E}">
        <p14:creationId xmlns:p14="http://schemas.microsoft.com/office/powerpoint/2010/main" val="635625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 name="Rectangle 1">
            <a:extLst>
              <a:ext uri="{FF2B5EF4-FFF2-40B4-BE49-F238E27FC236}">
                <a16:creationId xmlns:a16="http://schemas.microsoft.com/office/drawing/2014/main" id="{C638E5F3-76E5-C042-960D-4D3913A473AF}"/>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spTree>
    <p:extLst>
      <p:ext uri="{BB962C8B-B14F-4D97-AF65-F5344CB8AC3E}">
        <p14:creationId xmlns:p14="http://schemas.microsoft.com/office/powerpoint/2010/main" val="161446193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68" y="190360"/>
            <a:ext cx="4475483" cy="997659"/>
          </a:xfrm>
          <a:prstGeom prst="rect">
            <a:avLst/>
          </a:prstGeom>
        </p:spPr>
      </p:pic>
    </p:spTree>
    <p:extLst>
      <p:ext uri="{BB962C8B-B14F-4D97-AF65-F5344CB8AC3E}">
        <p14:creationId xmlns:p14="http://schemas.microsoft.com/office/powerpoint/2010/main" val="27839246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68" y="190360"/>
            <a:ext cx="4475483" cy="997659"/>
          </a:xfrm>
          <a:prstGeom prst="rect">
            <a:avLst/>
          </a:prstGeom>
        </p:spPr>
      </p:pic>
      <p:pic>
        <p:nvPicPr>
          <p:cNvPr id="16" name="Picture 15"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18" name="Rectangle 17">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68" y="190360"/>
            <a:ext cx="4475483" cy="997659"/>
          </a:xfrm>
          <a:prstGeom prst="rect">
            <a:avLst/>
          </a:prstGeom>
        </p:spPr>
      </p:pic>
    </p:spTree>
    <p:extLst>
      <p:ext uri="{BB962C8B-B14F-4D97-AF65-F5344CB8AC3E}">
        <p14:creationId xmlns:p14="http://schemas.microsoft.com/office/powerpoint/2010/main" val="39784706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pic>
        <p:nvPicPr>
          <p:cNvPr id="9" name="Picture 8">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cxnSp>
        <p:nvCxnSpPr>
          <p:cNvPr id="11" name="Straight Connector 10">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spTree>
    <p:extLst>
      <p:ext uri="{BB962C8B-B14F-4D97-AF65-F5344CB8AC3E}">
        <p14:creationId xmlns:p14="http://schemas.microsoft.com/office/powerpoint/2010/main" val="5969991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pic>
        <p:nvPicPr>
          <p:cNvPr id="15" name="Picture 14">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cxnSp>
        <p:nvCxnSpPr>
          <p:cNvPr id="17" name="Straight Connector 16">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spTree>
    <p:extLst>
      <p:ext uri="{BB962C8B-B14F-4D97-AF65-F5344CB8AC3E}">
        <p14:creationId xmlns:p14="http://schemas.microsoft.com/office/powerpoint/2010/main" val="17056436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61" y="167207"/>
            <a:ext cx="4478190" cy="998263"/>
          </a:xfrm>
          <a:prstGeom prst="rect">
            <a:avLst/>
          </a:prstGeom>
        </p:spPr>
      </p:pic>
      <p:cxnSp>
        <p:nvCxnSpPr>
          <p:cNvPr id="10" name="Straight Connector 9">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61" y="167207"/>
            <a:ext cx="4478190" cy="998263"/>
          </a:xfrm>
          <a:prstGeom prst="rect">
            <a:avLst/>
          </a:prstGeom>
        </p:spPr>
      </p:pic>
    </p:spTree>
    <p:extLst>
      <p:ext uri="{BB962C8B-B14F-4D97-AF65-F5344CB8AC3E}">
        <p14:creationId xmlns:p14="http://schemas.microsoft.com/office/powerpoint/2010/main" val="3147775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505792"/>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61" y="167207"/>
            <a:ext cx="4478190" cy="998263"/>
          </a:xfrm>
          <a:prstGeom prst="rect">
            <a:avLst/>
          </a:prstGeom>
        </p:spPr>
      </p:pic>
      <p:cxnSp>
        <p:nvCxnSpPr>
          <p:cNvPr id="10" name="Straight Connector 9">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61" y="167207"/>
            <a:ext cx="4478190" cy="998263"/>
          </a:xfrm>
          <a:prstGeom prst="rect">
            <a:avLst/>
          </a:prstGeom>
        </p:spPr>
      </p:pic>
    </p:spTree>
    <p:extLst>
      <p:ext uri="{BB962C8B-B14F-4D97-AF65-F5344CB8AC3E}">
        <p14:creationId xmlns:p14="http://schemas.microsoft.com/office/powerpoint/2010/main" val="31794434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8" y="190360"/>
            <a:ext cx="4475483" cy="997659"/>
          </a:xfrm>
          <a:prstGeom prst="rect">
            <a:avLst/>
          </a:prstGeom>
        </p:spPr>
      </p:pic>
      <p:cxnSp>
        <p:nvCxnSpPr>
          <p:cNvPr id="12" name="Straight Connector 11">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8" y="190360"/>
            <a:ext cx="4475483" cy="997659"/>
          </a:xfrm>
          <a:prstGeom prst="rect">
            <a:avLst/>
          </a:prstGeom>
        </p:spPr>
      </p:pic>
    </p:spTree>
    <p:extLst>
      <p:ext uri="{BB962C8B-B14F-4D97-AF65-F5344CB8AC3E}">
        <p14:creationId xmlns:p14="http://schemas.microsoft.com/office/powerpoint/2010/main" val="23759836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8" y="169812"/>
            <a:ext cx="4475483" cy="997659"/>
          </a:xfrm>
          <a:prstGeom prst="rect">
            <a:avLst/>
          </a:prstGeom>
        </p:spPr>
      </p:pic>
      <p:cxnSp>
        <p:nvCxnSpPr>
          <p:cNvPr id="12" name="Straight Connector 11">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8" y="169812"/>
            <a:ext cx="4475483" cy="997659"/>
          </a:xfrm>
          <a:prstGeom prst="rect">
            <a:avLst/>
          </a:prstGeom>
        </p:spPr>
      </p:pic>
    </p:spTree>
    <p:extLst>
      <p:ext uri="{BB962C8B-B14F-4D97-AF65-F5344CB8AC3E}">
        <p14:creationId xmlns:p14="http://schemas.microsoft.com/office/powerpoint/2010/main" val="14662985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5858685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10277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515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spTree>
    <p:extLst>
      <p:ext uri="{BB962C8B-B14F-4D97-AF65-F5344CB8AC3E}">
        <p14:creationId xmlns:p14="http://schemas.microsoft.com/office/powerpoint/2010/main" val="36748005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
        <p:nvSpPr>
          <p:cNvPr id="11" name="Rectangle 10">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Tree>
    <p:extLst>
      <p:ext uri="{BB962C8B-B14F-4D97-AF65-F5344CB8AC3E}">
        <p14:creationId xmlns:p14="http://schemas.microsoft.com/office/powerpoint/2010/main" val="26291116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
        <p:nvSpPr>
          <p:cNvPr id="7" name="Rectangle 6">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Tree>
    <p:extLst>
      <p:ext uri="{BB962C8B-B14F-4D97-AF65-F5344CB8AC3E}">
        <p14:creationId xmlns:p14="http://schemas.microsoft.com/office/powerpoint/2010/main" val="9963187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pic>
        <p:nvPicPr>
          <p:cNvPr id="7" name="Picture 6">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cxnSp>
        <p:nvCxnSpPr>
          <p:cNvPr id="8" name="Straight Connector 7">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Tree>
    <p:extLst>
      <p:ext uri="{BB962C8B-B14F-4D97-AF65-F5344CB8AC3E}">
        <p14:creationId xmlns:p14="http://schemas.microsoft.com/office/powerpoint/2010/main" val="22420133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pic>
        <p:nvPicPr>
          <p:cNvPr id="6" name="Picture 5"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cxnSp>
        <p:nvCxnSpPr>
          <p:cNvPr id="10" name="Straight Connector 9">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Tree>
    <p:extLst>
      <p:ext uri="{BB962C8B-B14F-4D97-AF65-F5344CB8AC3E}">
        <p14:creationId xmlns:p14="http://schemas.microsoft.com/office/powerpoint/2010/main" val="28562183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pic>
        <p:nvPicPr>
          <p:cNvPr id="7" name="Picture 6">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cxnSp>
        <p:nvCxnSpPr>
          <p:cNvPr id="10" name="Straight Connector 9">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Tree>
    <p:extLst>
      <p:ext uri="{BB962C8B-B14F-4D97-AF65-F5344CB8AC3E}">
        <p14:creationId xmlns:p14="http://schemas.microsoft.com/office/powerpoint/2010/main" val="1809655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035" y="4240421"/>
            <a:ext cx="3719386" cy="829113"/>
          </a:xfrm>
          <a:prstGeom prst="rect">
            <a:avLst/>
          </a:prstGeom>
        </p:spPr>
      </p:pic>
      <p:cxnSp>
        <p:nvCxnSpPr>
          <p:cNvPr id="7" name="Straight Connector 6">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035" y="4240421"/>
            <a:ext cx="3719386" cy="829113"/>
          </a:xfrm>
          <a:prstGeom prst="rect">
            <a:avLst/>
          </a:prstGeom>
        </p:spPr>
      </p:pic>
    </p:spTree>
    <p:extLst>
      <p:ext uri="{BB962C8B-B14F-4D97-AF65-F5344CB8AC3E}">
        <p14:creationId xmlns:p14="http://schemas.microsoft.com/office/powerpoint/2010/main" val="40852064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111" y="4240421"/>
            <a:ext cx="3719386" cy="829113"/>
          </a:xfrm>
          <a:prstGeom prst="rect">
            <a:avLst/>
          </a:prstGeom>
        </p:spPr>
      </p:pic>
      <p:cxnSp>
        <p:nvCxnSpPr>
          <p:cNvPr id="8" name="Straight Connector 7">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111" y="4240421"/>
            <a:ext cx="3719386" cy="829113"/>
          </a:xfrm>
          <a:prstGeom prst="rect">
            <a:avLst/>
          </a:prstGeom>
        </p:spPr>
      </p:pic>
    </p:spTree>
    <p:extLst>
      <p:ext uri="{BB962C8B-B14F-4D97-AF65-F5344CB8AC3E}">
        <p14:creationId xmlns:p14="http://schemas.microsoft.com/office/powerpoint/2010/main" val="4992874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074" y="4482875"/>
            <a:ext cx="2445250" cy="545086"/>
          </a:xfrm>
          <a:prstGeom prst="rect">
            <a:avLst/>
          </a:prstGeom>
        </p:spPr>
      </p:pic>
      <p:cxnSp>
        <p:nvCxnSpPr>
          <p:cNvPr id="10" name="Straight Connector 9">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074" y="4482875"/>
            <a:ext cx="2445250" cy="545086"/>
          </a:xfrm>
          <a:prstGeom prst="rect">
            <a:avLst/>
          </a:prstGeom>
        </p:spPr>
      </p:pic>
    </p:spTree>
    <p:extLst>
      <p:ext uri="{BB962C8B-B14F-4D97-AF65-F5344CB8AC3E}">
        <p14:creationId xmlns:p14="http://schemas.microsoft.com/office/powerpoint/2010/main" val="1965863648"/>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694" y="4246569"/>
            <a:ext cx="2445250" cy="545086"/>
          </a:xfrm>
          <a:prstGeom prst="rect">
            <a:avLst/>
          </a:prstGeom>
        </p:spPr>
      </p:pic>
      <p:cxnSp>
        <p:nvCxnSpPr>
          <p:cNvPr id="9" name="Straight Connector 8">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694" y="4246569"/>
            <a:ext cx="2445250" cy="545086"/>
          </a:xfrm>
          <a:prstGeom prst="rect">
            <a:avLst/>
          </a:prstGeom>
        </p:spPr>
      </p:pic>
    </p:spTree>
    <p:extLst>
      <p:ext uri="{BB962C8B-B14F-4D97-AF65-F5344CB8AC3E}">
        <p14:creationId xmlns:p14="http://schemas.microsoft.com/office/powerpoint/2010/main" val="2232498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Rectangle 4">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198517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spTree>
    <p:extLst>
      <p:ext uri="{BB962C8B-B14F-4D97-AF65-F5344CB8AC3E}">
        <p14:creationId xmlns:p14="http://schemas.microsoft.com/office/powerpoint/2010/main" val="4178153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Rectangle 4">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19160740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pic>
        <p:nvPicPr>
          <p:cNvPr id="4" name="Picture 3">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21747162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4620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98151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spTree>
    <p:extLst>
      <p:ext uri="{BB962C8B-B14F-4D97-AF65-F5344CB8AC3E}">
        <p14:creationId xmlns:p14="http://schemas.microsoft.com/office/powerpoint/2010/main" val="1798149184"/>
      </p:ext>
    </p:extLst>
  </p:cSld>
  <p:clrMapOvr>
    <a:masterClrMapping/>
  </p:clrMapOvr>
  <p:extLst mod="1">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spTree>
    <p:extLst>
      <p:ext uri="{BB962C8B-B14F-4D97-AF65-F5344CB8AC3E}">
        <p14:creationId xmlns:p14="http://schemas.microsoft.com/office/powerpoint/2010/main" val="30245144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 name="Rectangle 1">
            <a:extLst>
              <a:ext uri="{FF2B5EF4-FFF2-40B4-BE49-F238E27FC236}">
                <a16:creationId xmlns:a16="http://schemas.microsoft.com/office/drawing/2014/main" id="{C638E5F3-76E5-C042-960D-4D3913A473AF}"/>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spTree>
    <p:extLst>
      <p:ext uri="{BB962C8B-B14F-4D97-AF65-F5344CB8AC3E}">
        <p14:creationId xmlns:p14="http://schemas.microsoft.com/office/powerpoint/2010/main" val="1577793659"/>
      </p:ext>
    </p:extLst>
  </p:cSld>
  <p:clrMapOvr>
    <a:masterClrMapping/>
  </p:clrMapOvr>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68" y="190360"/>
            <a:ext cx="4475483" cy="997659"/>
          </a:xfrm>
          <a:prstGeom prst="rect">
            <a:avLst/>
          </a:prstGeom>
        </p:spPr>
      </p:pic>
    </p:spTree>
    <p:extLst>
      <p:ext uri="{BB962C8B-B14F-4D97-AF65-F5344CB8AC3E}">
        <p14:creationId xmlns:p14="http://schemas.microsoft.com/office/powerpoint/2010/main" val="364481283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spTree>
    <p:extLst>
      <p:ext uri="{BB962C8B-B14F-4D97-AF65-F5344CB8AC3E}">
        <p14:creationId xmlns:p14="http://schemas.microsoft.com/office/powerpoint/2010/main" val="26342871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68" y="210909"/>
            <a:ext cx="4475483" cy="997659"/>
          </a:xfrm>
          <a:prstGeom prst="rect">
            <a:avLst/>
          </a:prstGeom>
        </p:spPr>
      </p:pic>
    </p:spTree>
    <p:extLst>
      <p:ext uri="{BB962C8B-B14F-4D97-AF65-F5344CB8AC3E}">
        <p14:creationId xmlns:p14="http://schemas.microsoft.com/office/powerpoint/2010/main" val="181994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61" y="167207"/>
            <a:ext cx="4478190" cy="998263"/>
          </a:xfrm>
          <a:prstGeom prst="rect">
            <a:avLst/>
          </a:prstGeom>
        </p:spPr>
      </p:pic>
    </p:spTree>
    <p:extLst>
      <p:ext uri="{BB962C8B-B14F-4D97-AF65-F5344CB8AC3E}">
        <p14:creationId xmlns:p14="http://schemas.microsoft.com/office/powerpoint/2010/main" val="6406685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61" y="167207"/>
            <a:ext cx="4478190" cy="998263"/>
          </a:xfrm>
          <a:prstGeom prst="rect">
            <a:avLst/>
          </a:prstGeom>
        </p:spPr>
      </p:pic>
    </p:spTree>
    <p:extLst>
      <p:ext uri="{BB962C8B-B14F-4D97-AF65-F5344CB8AC3E}">
        <p14:creationId xmlns:p14="http://schemas.microsoft.com/office/powerpoint/2010/main" val="5775313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505792"/>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61" y="167207"/>
            <a:ext cx="4478190" cy="998263"/>
          </a:xfrm>
          <a:prstGeom prst="rect">
            <a:avLst/>
          </a:prstGeom>
        </p:spPr>
      </p:pic>
    </p:spTree>
    <p:extLst>
      <p:ext uri="{BB962C8B-B14F-4D97-AF65-F5344CB8AC3E}">
        <p14:creationId xmlns:p14="http://schemas.microsoft.com/office/powerpoint/2010/main" val="37102680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8" y="190360"/>
            <a:ext cx="4475483" cy="997659"/>
          </a:xfrm>
          <a:prstGeom prst="rect">
            <a:avLst/>
          </a:prstGeom>
        </p:spPr>
      </p:pic>
    </p:spTree>
    <p:extLst>
      <p:ext uri="{BB962C8B-B14F-4D97-AF65-F5344CB8AC3E}">
        <p14:creationId xmlns:p14="http://schemas.microsoft.com/office/powerpoint/2010/main" val="11046629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8" y="169812"/>
            <a:ext cx="4475483" cy="997659"/>
          </a:xfrm>
          <a:prstGeom prst="rect">
            <a:avLst/>
          </a:prstGeom>
        </p:spPr>
      </p:pic>
    </p:spTree>
    <p:extLst>
      <p:ext uri="{BB962C8B-B14F-4D97-AF65-F5344CB8AC3E}">
        <p14:creationId xmlns:p14="http://schemas.microsoft.com/office/powerpoint/2010/main" val="8639870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228800517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16462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20635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Tree>
    <p:extLst>
      <p:ext uri="{BB962C8B-B14F-4D97-AF65-F5344CB8AC3E}">
        <p14:creationId xmlns:p14="http://schemas.microsoft.com/office/powerpoint/2010/main" val="329383646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Tree>
    <p:extLst>
      <p:ext uri="{BB962C8B-B14F-4D97-AF65-F5344CB8AC3E}">
        <p14:creationId xmlns:p14="http://schemas.microsoft.com/office/powerpoint/2010/main" val="37124114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Tree>
    <p:extLst>
      <p:ext uri="{BB962C8B-B14F-4D97-AF65-F5344CB8AC3E}">
        <p14:creationId xmlns:p14="http://schemas.microsoft.com/office/powerpoint/2010/main" val="1427325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505792"/>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61" y="167207"/>
            <a:ext cx="4478190" cy="998263"/>
          </a:xfrm>
          <a:prstGeom prst="rect">
            <a:avLst/>
          </a:prstGeom>
        </p:spPr>
      </p:pic>
    </p:spTree>
    <p:extLst>
      <p:ext uri="{BB962C8B-B14F-4D97-AF65-F5344CB8AC3E}">
        <p14:creationId xmlns:p14="http://schemas.microsoft.com/office/powerpoint/2010/main" val="12487127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Tree>
    <p:extLst>
      <p:ext uri="{BB962C8B-B14F-4D97-AF65-F5344CB8AC3E}">
        <p14:creationId xmlns:p14="http://schemas.microsoft.com/office/powerpoint/2010/main" val="29044188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171" y="4527006"/>
            <a:ext cx="2445250" cy="545086"/>
          </a:xfrm>
          <a:prstGeom prst="rect">
            <a:avLst/>
          </a:prstGeom>
        </p:spPr>
      </p:pic>
    </p:spTree>
    <p:extLst>
      <p:ext uri="{BB962C8B-B14F-4D97-AF65-F5344CB8AC3E}">
        <p14:creationId xmlns:p14="http://schemas.microsoft.com/office/powerpoint/2010/main" val="169463133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035" y="4240421"/>
            <a:ext cx="3719386" cy="829113"/>
          </a:xfrm>
          <a:prstGeom prst="rect">
            <a:avLst/>
          </a:prstGeom>
        </p:spPr>
      </p:pic>
    </p:spTree>
    <p:extLst>
      <p:ext uri="{BB962C8B-B14F-4D97-AF65-F5344CB8AC3E}">
        <p14:creationId xmlns:p14="http://schemas.microsoft.com/office/powerpoint/2010/main" val="814153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111" y="4240421"/>
            <a:ext cx="3719386" cy="829113"/>
          </a:xfrm>
          <a:prstGeom prst="rect">
            <a:avLst/>
          </a:prstGeom>
        </p:spPr>
      </p:pic>
    </p:spTree>
    <p:extLst>
      <p:ext uri="{BB962C8B-B14F-4D97-AF65-F5344CB8AC3E}">
        <p14:creationId xmlns:p14="http://schemas.microsoft.com/office/powerpoint/2010/main" val="27222876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074" y="4482875"/>
            <a:ext cx="2445250" cy="545086"/>
          </a:xfrm>
          <a:prstGeom prst="rect">
            <a:avLst/>
          </a:prstGeom>
        </p:spPr>
      </p:pic>
    </p:spTree>
    <p:extLst>
      <p:ext uri="{BB962C8B-B14F-4D97-AF65-F5344CB8AC3E}">
        <p14:creationId xmlns:p14="http://schemas.microsoft.com/office/powerpoint/2010/main" val="4014308077"/>
      </p:ext>
    </p:extLst>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694" y="4246569"/>
            <a:ext cx="2445250" cy="545086"/>
          </a:xfrm>
          <a:prstGeom prst="rect">
            <a:avLst/>
          </a:prstGeom>
        </p:spPr>
      </p:pic>
    </p:spTree>
    <p:extLst>
      <p:ext uri="{BB962C8B-B14F-4D97-AF65-F5344CB8AC3E}">
        <p14:creationId xmlns:p14="http://schemas.microsoft.com/office/powerpoint/2010/main" val="180268723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410804246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22234247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248401326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28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8" y="190360"/>
            <a:ext cx="4475483" cy="997659"/>
          </a:xfrm>
          <a:prstGeom prst="rect">
            <a:avLst/>
          </a:prstGeom>
        </p:spPr>
      </p:pic>
    </p:spTree>
    <p:extLst>
      <p:ext uri="{BB962C8B-B14F-4D97-AF65-F5344CB8AC3E}">
        <p14:creationId xmlns:p14="http://schemas.microsoft.com/office/powerpoint/2010/main" val="409086640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531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8" y="169812"/>
            <a:ext cx="4475483" cy="997659"/>
          </a:xfrm>
          <a:prstGeom prst="rect">
            <a:avLst/>
          </a:prstGeom>
        </p:spPr>
      </p:pic>
    </p:spTree>
    <p:extLst>
      <p:ext uri="{BB962C8B-B14F-4D97-AF65-F5344CB8AC3E}">
        <p14:creationId xmlns:p14="http://schemas.microsoft.com/office/powerpoint/2010/main" val="14322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1.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theme" Target="../theme/theme2.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image" Target="../media/image1.png"/><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theme" Target="../theme/theme3.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8" name="Picture 7"/>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452171" y="4525322"/>
            <a:ext cx="2445250" cy="545086"/>
          </a:xfrm>
          <a:prstGeom prst="rect">
            <a:avLst/>
          </a:prstGeom>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34" r:id="rId1"/>
    <p:sldLayoutId id="2147484185" r:id="rId2"/>
    <p:sldLayoutId id="2147484189" r:id="rId3"/>
    <p:sldLayoutId id="2147484190" r:id="rId4"/>
    <p:sldLayoutId id="2147484191" r:id="rId5"/>
    <p:sldLayoutId id="2147484146" r:id="rId6"/>
    <p:sldLayoutId id="2147484144" r:id="rId7"/>
    <p:sldLayoutId id="2147484184" r:id="rId8"/>
    <p:sldLayoutId id="2147484186" r:id="rId9"/>
    <p:sldLayoutId id="2147484119" r:id="rId10"/>
    <p:sldLayoutId id="2147484193" r:id="rId11"/>
    <p:sldLayoutId id="2147484194" r:id="rId12"/>
    <p:sldLayoutId id="2147484195" r:id="rId13"/>
    <p:sldLayoutId id="2147484196" r:id="rId14"/>
    <p:sldLayoutId id="2147484100" r:id="rId15"/>
    <p:sldLayoutId id="2147484126" r:id="rId16"/>
    <p:sldLayoutId id="2147484131" r:id="rId17"/>
    <p:sldLayoutId id="2147484192" r:id="rId18"/>
    <p:sldLayoutId id="2147484200" r:id="rId19"/>
    <p:sldLayoutId id="2147484198" r:id="rId20"/>
    <p:sldLayoutId id="2147484199" r:id="rId21"/>
    <p:sldLayoutId id="2147484128" r:id="rId22"/>
    <p:sldLayoutId id="2147484130" r:id="rId23"/>
    <p:sldLayoutId id="2147484102" r:id="rId24"/>
    <p:sldLayoutId id="2147484113" r:id="rId25"/>
    <p:sldLayoutId id="2147484110" r:id="rId26"/>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40">
          <p15:clr>
            <a:srgbClr val="F26B43"/>
          </p15:clr>
        </p15:guide>
        <p15:guide id="3" pos="5520">
          <p15:clr>
            <a:srgbClr val="F26B43"/>
          </p15:clr>
        </p15:guide>
        <p15:guide id="4" orient="horz" pos="2988">
          <p15:clr>
            <a:srgbClr val="F26B43"/>
          </p15:clr>
        </p15:guide>
        <p15:guide id="5"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8" name="Picture 7"/>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452171" y="4525322"/>
            <a:ext cx="2445250" cy="545086"/>
          </a:xfrm>
          <a:prstGeom prst="rect">
            <a:avLst/>
          </a:prstGeom>
        </p:spPr>
      </p:pic>
      <p:pic>
        <p:nvPicPr>
          <p:cNvPr id="7" name="Picture 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452171" y="4525322"/>
            <a:ext cx="2445250" cy="545086"/>
          </a:xfrm>
          <a:prstGeom prst="rect">
            <a:avLst/>
          </a:prstGeom>
        </p:spPr>
      </p:pic>
    </p:spTree>
    <p:extLst>
      <p:ext uri="{BB962C8B-B14F-4D97-AF65-F5344CB8AC3E}">
        <p14:creationId xmlns:p14="http://schemas.microsoft.com/office/powerpoint/2010/main" val="1615672150"/>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 id="2147484205" r:id="rId4"/>
    <p:sldLayoutId id="2147484206" r:id="rId5"/>
    <p:sldLayoutId id="2147484207" r:id="rId6"/>
    <p:sldLayoutId id="2147484208" r:id="rId7"/>
    <p:sldLayoutId id="2147484209" r:id="rId8"/>
    <p:sldLayoutId id="2147484210" r:id="rId9"/>
    <p:sldLayoutId id="2147484211" r:id="rId10"/>
    <p:sldLayoutId id="2147484212" r:id="rId11"/>
    <p:sldLayoutId id="2147484213" r:id="rId12"/>
    <p:sldLayoutId id="2147484214" r:id="rId13"/>
    <p:sldLayoutId id="2147484215" r:id="rId14"/>
    <p:sldLayoutId id="2147484216" r:id="rId15"/>
    <p:sldLayoutId id="2147484217" r:id="rId16"/>
    <p:sldLayoutId id="2147484218" r:id="rId17"/>
    <p:sldLayoutId id="2147484219" r:id="rId18"/>
    <p:sldLayoutId id="2147484220" r:id="rId19"/>
    <p:sldLayoutId id="2147484221" r:id="rId20"/>
    <p:sldLayoutId id="2147484222" r:id="rId21"/>
    <p:sldLayoutId id="2147484223" r:id="rId22"/>
    <p:sldLayoutId id="2147484224" r:id="rId23"/>
    <p:sldLayoutId id="2147484225" r:id="rId24"/>
    <p:sldLayoutId id="2147484226" r:id="rId25"/>
    <p:sldLayoutId id="2147484227" r:id="rId26"/>
    <p:sldLayoutId id="2147484228" r:id="rId27"/>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6" pos="240">
          <p15:clr>
            <a:srgbClr val="F26B43"/>
          </p15:clr>
        </p15:guide>
        <p15:guide id="7" pos="5520">
          <p15:clr>
            <a:srgbClr val="F26B43"/>
          </p15:clr>
        </p15:guide>
        <p15:guide id="8" orient="horz" pos="2988">
          <p15:clr>
            <a:srgbClr val="F26B43"/>
          </p15:clr>
        </p15:guide>
        <p15:guide id="9" orient="horz" pos="5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8" name="Picture 7"/>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452171" y="4525322"/>
            <a:ext cx="2445250" cy="545086"/>
          </a:xfrm>
          <a:prstGeom prst="rect">
            <a:avLst/>
          </a:prstGeom>
        </p:spPr>
      </p:pic>
    </p:spTree>
    <p:extLst>
      <p:ext uri="{BB962C8B-B14F-4D97-AF65-F5344CB8AC3E}">
        <p14:creationId xmlns:p14="http://schemas.microsoft.com/office/powerpoint/2010/main" val="1519239645"/>
      </p:ext>
    </p:extLst>
  </p:cSld>
  <p:clrMap bg1="lt1" tx1="dk1" bg2="lt2" tx2="dk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 id="2147484241" r:id="rId12"/>
    <p:sldLayoutId id="2147484242" r:id="rId13"/>
    <p:sldLayoutId id="2147484243" r:id="rId14"/>
    <p:sldLayoutId id="2147484244" r:id="rId15"/>
    <p:sldLayoutId id="2147484245" r:id="rId16"/>
    <p:sldLayoutId id="2147484246" r:id="rId17"/>
    <p:sldLayoutId id="2147484247" r:id="rId18"/>
    <p:sldLayoutId id="2147484248" r:id="rId19"/>
    <p:sldLayoutId id="2147484249" r:id="rId20"/>
    <p:sldLayoutId id="2147484250" r:id="rId21"/>
    <p:sldLayoutId id="2147484251" r:id="rId22"/>
    <p:sldLayoutId id="2147484252" r:id="rId23"/>
    <p:sldLayoutId id="2147484253" r:id="rId24"/>
    <p:sldLayoutId id="2147484254" r:id="rId25"/>
    <p:sldLayoutId id="2147484255" r:id="rId26"/>
    <p:sldLayoutId id="2147484256" r:id="rId27"/>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40">
          <p15:clr>
            <a:srgbClr val="F26B43"/>
          </p15:clr>
        </p15:guide>
        <p15:guide id="3" pos="5520">
          <p15:clr>
            <a:srgbClr val="F26B43"/>
          </p15:clr>
        </p15:guide>
        <p15:guide id="4" orient="horz" pos="2988">
          <p15:clr>
            <a:srgbClr val="F26B43"/>
          </p15:clr>
        </p15:guide>
        <p15:guide id="5" orient="horz" pos="5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7.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Warehousing </a:t>
            </a:r>
            <a:r>
              <a:rPr lang="en-US" dirty="0" smtClean="0"/>
              <a:t>Basics</a:t>
            </a:r>
            <a:endParaRPr lang="en-US" dirty="0"/>
          </a:p>
        </p:txBody>
      </p:sp>
      <p:sp>
        <p:nvSpPr>
          <p:cNvPr id="3" name="Text Placeholder 2"/>
          <p:cNvSpPr>
            <a:spLocks noGrp="1"/>
          </p:cNvSpPr>
          <p:nvPr>
            <p:ph type="body" sz="quarter" idx="12"/>
          </p:nvPr>
        </p:nvSpPr>
        <p:spPr>
          <a:xfrm>
            <a:off x="381000" y="2708299"/>
            <a:ext cx="8327698" cy="1102864"/>
          </a:xfrm>
        </p:spPr>
        <p:txBody>
          <a:bodyPr/>
          <a:lstStyle/>
          <a:p>
            <a:r>
              <a:rPr lang="en-US" dirty="0" smtClean="0"/>
              <a:t>Operational Data Store</a:t>
            </a:r>
            <a:endParaRPr lang="en-US" dirty="0"/>
          </a:p>
          <a:p>
            <a:endParaRPr lang="en-US" dirty="0" smtClean="0"/>
          </a:p>
          <a:p>
            <a:r>
              <a:rPr lang="en-US" dirty="0" smtClean="0"/>
              <a:t>Level - Learner</a:t>
            </a:r>
            <a:endParaRPr lang="en-US" dirty="0"/>
          </a:p>
        </p:txBody>
      </p:sp>
      <p:sp>
        <p:nvSpPr>
          <p:cNvPr id="5" name="Footer Placeholder 4"/>
          <p:cNvSpPr>
            <a:spLocks noGrp="1"/>
          </p:cNvSpPr>
          <p:nvPr>
            <p:ph type="ftr" sz="quarter" idx="3"/>
          </p:nvPr>
        </p:nvSpPr>
        <p:spPr/>
        <p:txBody>
          <a:bodyPr/>
          <a:lstStyle/>
          <a:p>
            <a:r>
              <a:rPr lang="en-US" dirty="0" smtClean="0"/>
              <a:t>© 2020 Cognizant</a:t>
            </a:r>
            <a:endParaRPr lang="en-US" dirty="0"/>
          </a:p>
        </p:txBody>
      </p:sp>
    </p:spTree>
    <p:extLst>
      <p:ext uri="{BB962C8B-B14F-4D97-AF65-F5344CB8AC3E}">
        <p14:creationId xmlns:p14="http://schemas.microsoft.com/office/powerpoint/2010/main" val="188967556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itchFamily="34" charset="0"/>
              </a:rPr>
              <a:t>Current Valued &amp; Detailed</a:t>
            </a:r>
            <a:endParaRPr lang="en-US" dirty="0"/>
          </a:p>
        </p:txBody>
      </p:sp>
      <p:sp>
        <p:nvSpPr>
          <p:cNvPr id="3" name="Content Placeholder 2"/>
          <p:cNvSpPr>
            <a:spLocks noGrp="1"/>
          </p:cNvSpPr>
          <p:nvPr>
            <p:ph sz="quarter" idx="13"/>
          </p:nvPr>
        </p:nvSpPr>
        <p:spPr>
          <a:xfrm>
            <a:off x="384048" y="1196951"/>
            <a:ext cx="8417052" cy="3311525"/>
          </a:xfrm>
        </p:spPr>
        <p:txBody>
          <a:bodyPr>
            <a:normAutofit/>
          </a:bodyPr>
          <a:lstStyle/>
          <a:p>
            <a:pPr marL="342900" lvl="1" indent="-342900"/>
            <a:r>
              <a:rPr lang="en-US" sz="1800" dirty="0"/>
              <a:t>The data in the ODS is up-to-date and is a current status of data from the sourcing applications.</a:t>
            </a:r>
          </a:p>
          <a:p>
            <a:pPr marL="342900" lvl="1" indent="-342900"/>
            <a:r>
              <a:rPr lang="en-US" sz="1800" dirty="0"/>
              <a:t>Data in the ODS is primarily used to support operational business </a:t>
            </a:r>
            <a:r>
              <a:rPr lang="en-US" sz="1800" dirty="0" smtClean="0"/>
              <a:t>functions.</a:t>
            </a:r>
          </a:p>
          <a:p>
            <a:pPr marL="342900" lvl="1" indent="-342900"/>
            <a:r>
              <a:rPr lang="en-US" sz="1800" dirty="0" smtClean="0"/>
              <a:t>This </a:t>
            </a:r>
            <a:r>
              <a:rPr lang="en-US" sz="1800" dirty="0"/>
              <a:t>means that there is a specific level of granularity based on business requirements that dictate the level of detail that data in the ODS will have.</a:t>
            </a:r>
            <a:endParaRPr lang="en-US" sz="1800" b="1" dirty="0"/>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10</a:t>
            </a:fld>
            <a:endParaRPr lang="en-US" dirty="0"/>
          </a:p>
        </p:txBody>
      </p:sp>
    </p:spTree>
    <p:extLst>
      <p:ext uri="{BB962C8B-B14F-4D97-AF65-F5344CB8AC3E}">
        <p14:creationId xmlns:p14="http://schemas.microsoft.com/office/powerpoint/2010/main" val="3319444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a:srcRect r="60444"/>
          <a:stretch/>
        </p:blipFill>
        <p:spPr bwMode="auto">
          <a:xfrm>
            <a:off x="660386" y="987471"/>
            <a:ext cx="1830572" cy="338338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Architecture of ODS</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11</a:t>
            </a:fld>
            <a:endParaRPr lang="en-US" dirty="0"/>
          </a:p>
        </p:txBody>
      </p:sp>
      <p:sp>
        <p:nvSpPr>
          <p:cNvPr id="7" name="TextBox 6"/>
          <p:cNvSpPr txBox="1"/>
          <p:nvPr/>
        </p:nvSpPr>
        <p:spPr>
          <a:xfrm>
            <a:off x="3127813" y="1709665"/>
            <a:ext cx="5673287" cy="1938992"/>
          </a:xfrm>
          <a:prstGeom prst="rect">
            <a:avLst/>
          </a:prstGeom>
        </p:spPr>
        <p:txBody>
          <a:bodyPr wrap="square" lIns="0" tIns="0" rIns="0" bIns="0" rtlCol="0">
            <a:spAutoFit/>
          </a:bodyPr>
          <a:lstStyle/>
          <a:p>
            <a:pPr marL="285750" indent="-285750" algn="l">
              <a:buFont typeface="Arial" panose="020B0604020202020204" pitchFamily="34" charset="0"/>
              <a:buChar char="•"/>
            </a:pPr>
            <a:r>
              <a:rPr lang="en-US" dirty="0" smtClean="0">
                <a:solidFill>
                  <a:schemeClr val="tx2"/>
                </a:solidFill>
                <a:latin typeface="Arial" panose="020B0604020202020204" pitchFamily="34" charset="0"/>
                <a:cs typeface="Arial" panose="020B0604020202020204" pitchFamily="34" charset="0"/>
              </a:rPr>
              <a:t>ODS Data resolves data integration issues.</a:t>
            </a:r>
          </a:p>
          <a:p>
            <a:pPr marL="285750" indent="-285750" algn="l">
              <a:buFont typeface="Arial" panose="020B0604020202020204" pitchFamily="34" charset="0"/>
              <a:buChar char="•"/>
            </a:pPr>
            <a:endParaRPr lang="en-US" dirty="0">
              <a:solidFill>
                <a:schemeClr val="tx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smtClean="0">
                <a:solidFill>
                  <a:schemeClr val="tx2"/>
                </a:solidFill>
                <a:latin typeface="Arial" panose="020B0604020202020204" pitchFamily="34" charset="0"/>
                <a:cs typeface="Arial" panose="020B0604020202020204" pitchFamily="34" charset="0"/>
              </a:rPr>
              <a:t>Data physically separated from production environment to insulate it from the processing demands of reporting and analysis.</a:t>
            </a:r>
          </a:p>
          <a:p>
            <a:pPr marL="285750" indent="-285750" algn="l">
              <a:buFont typeface="Arial" panose="020B0604020202020204" pitchFamily="34" charset="0"/>
              <a:buChar char="•"/>
            </a:pPr>
            <a:endParaRPr lang="en-US" dirty="0" smtClean="0">
              <a:solidFill>
                <a:schemeClr val="tx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smtClean="0">
                <a:solidFill>
                  <a:schemeClr val="tx2"/>
                </a:solidFill>
                <a:latin typeface="Arial" panose="020B0604020202020204" pitchFamily="34" charset="0"/>
                <a:cs typeface="Arial" panose="020B0604020202020204" pitchFamily="34" charset="0"/>
              </a:rPr>
              <a:t>Access to current data facilitated.</a:t>
            </a:r>
          </a:p>
        </p:txBody>
      </p:sp>
    </p:spTree>
    <p:extLst>
      <p:ext uri="{BB962C8B-B14F-4D97-AF65-F5344CB8AC3E}">
        <p14:creationId xmlns:p14="http://schemas.microsoft.com/office/powerpoint/2010/main" val="2120663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ODS</a:t>
            </a:r>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09304354"/>
              </p:ext>
            </p:extLst>
          </p:nvPr>
        </p:nvGraphicFramePr>
        <p:xfrm>
          <a:off x="384175" y="1093788"/>
          <a:ext cx="8416925" cy="3261360"/>
        </p:xfrm>
        <a:graphic>
          <a:graphicData uri="http://schemas.openxmlformats.org/drawingml/2006/table">
            <a:tbl>
              <a:tblPr firstRow="1" bandRow="1">
                <a:tableStyleId>{F2DE63D5-997A-4646-A377-4702673A728D}</a:tableStyleId>
              </a:tblPr>
              <a:tblGrid>
                <a:gridCol w="1776186">
                  <a:extLst>
                    <a:ext uri="{9D8B030D-6E8A-4147-A177-3AD203B41FA5}">
                      <a16:colId xmlns:a16="http://schemas.microsoft.com/office/drawing/2014/main" val="587939519"/>
                    </a:ext>
                  </a:extLst>
                </a:gridCol>
                <a:gridCol w="6640739">
                  <a:extLst>
                    <a:ext uri="{9D8B030D-6E8A-4147-A177-3AD203B41FA5}">
                      <a16:colId xmlns:a16="http://schemas.microsoft.com/office/drawing/2014/main" val="1510324428"/>
                    </a:ext>
                  </a:extLst>
                </a:gridCol>
              </a:tblGrid>
              <a:tr h="609600">
                <a:tc>
                  <a:txBody>
                    <a:bodyPr/>
                    <a:lstStyle/>
                    <a:p>
                      <a:r>
                        <a:rPr lang="en-US" sz="1400" dirty="0" smtClean="0">
                          <a:latin typeface="Arial" panose="020B0604020202020204" pitchFamily="34" charset="0"/>
                          <a:cs typeface="Arial" panose="020B0604020202020204" pitchFamily="34" charset="0"/>
                        </a:rPr>
                        <a:t>Classifications</a:t>
                      </a:r>
                      <a:endParaRPr lang="en-US" sz="1400" dirty="0">
                        <a:latin typeface="Arial" panose="020B0604020202020204" pitchFamily="34" charset="0"/>
                        <a:cs typeface="Arial" panose="020B060402020202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Arial" panose="020B0604020202020204" pitchFamily="34" charset="0"/>
                          <a:cs typeface="Arial" panose="020B0604020202020204" pitchFamily="34" charset="0"/>
                        </a:rPr>
                        <a:t>Comment</a:t>
                      </a:r>
                      <a:endParaRPr lang="en-US" sz="1400" dirty="0">
                        <a:latin typeface="Arial" panose="020B0604020202020204" pitchFamily="34" charset="0"/>
                        <a:cs typeface="Arial" panose="020B060402020202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5530280"/>
                  </a:ext>
                </a:extLst>
              </a:tr>
              <a:tr h="370840">
                <a:tc>
                  <a:txBody>
                    <a:bodyPr/>
                    <a:lstStyle/>
                    <a:p>
                      <a:r>
                        <a:rPr lang="en-US" sz="1400" dirty="0" smtClean="0">
                          <a:latin typeface="Arial" panose="020B0604020202020204" pitchFamily="34" charset="0"/>
                          <a:cs typeface="Arial" panose="020B0604020202020204" pitchFamily="34" charset="0"/>
                        </a:rPr>
                        <a:t>Class 1</a:t>
                      </a:r>
                      <a:endParaRPr lang="en-US" sz="1400" dirty="0">
                        <a:latin typeface="Arial" panose="020B0604020202020204" pitchFamily="34" charset="0"/>
                        <a:cs typeface="Arial" panose="020B060402020202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Refresh cycle: Real-</a:t>
                      </a:r>
                      <a:r>
                        <a:rPr lang="en-US" sz="1400" baseline="0" dirty="0" smtClean="0">
                          <a:latin typeface="Arial" panose="020B0604020202020204" pitchFamily="34" charset="0"/>
                          <a:cs typeface="Arial" panose="020B0604020202020204" pitchFamily="34" charset="0"/>
                        </a:rPr>
                        <a:t>time</a:t>
                      </a:r>
                    </a:p>
                    <a:p>
                      <a:pPr marL="285750" indent="-285750">
                        <a:buFont typeface="Arial" panose="020B0604020202020204" pitchFamily="34" charset="0"/>
                        <a:buChar char="•"/>
                      </a:pPr>
                      <a:r>
                        <a:rPr lang="en-US" sz="1400" baseline="0" dirty="0" smtClean="0">
                          <a:latin typeface="Arial" panose="020B0604020202020204" pitchFamily="34" charset="0"/>
                          <a:cs typeface="Arial" panose="020B0604020202020204" pitchFamily="34" charset="0"/>
                        </a:rPr>
                        <a:t>Degree of transformation: Low due to compressed timeframes</a:t>
                      </a:r>
                      <a:endParaRPr lang="en-US" sz="1400" dirty="0">
                        <a:latin typeface="Arial" panose="020B0604020202020204" pitchFamily="34" charset="0"/>
                        <a:cs typeface="Arial" panose="020B060402020202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7844045"/>
                  </a:ext>
                </a:extLst>
              </a:tr>
              <a:tr h="370840">
                <a:tc>
                  <a:txBody>
                    <a:bodyPr/>
                    <a:lstStyle/>
                    <a:p>
                      <a:r>
                        <a:rPr lang="en-US" sz="1400" dirty="0" smtClean="0">
                          <a:latin typeface="Arial" panose="020B0604020202020204" pitchFamily="34" charset="0"/>
                          <a:cs typeface="Arial" panose="020B0604020202020204" pitchFamily="34" charset="0"/>
                        </a:rPr>
                        <a:t>Class 2</a:t>
                      </a:r>
                      <a:endParaRPr lang="en-US" sz="1400" dirty="0">
                        <a:latin typeface="Arial" panose="020B0604020202020204" pitchFamily="34" charset="0"/>
                        <a:cs typeface="Arial" panose="020B060402020202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Refresh cycle:</a:t>
                      </a:r>
                      <a:r>
                        <a:rPr lang="en-US" sz="1400" baseline="0" dirty="0" smtClean="0">
                          <a:latin typeface="Arial" panose="020B0604020202020204" pitchFamily="34" charset="0"/>
                          <a:cs typeface="Arial" panose="020B0604020202020204" pitchFamily="34" charset="0"/>
                        </a:rPr>
                        <a:t> ½ - 1 hour store and forward mechanism</a:t>
                      </a:r>
                    </a:p>
                    <a:p>
                      <a:pPr marL="285750" indent="-285750">
                        <a:buFont typeface="Arial" panose="020B0604020202020204" pitchFamily="34" charset="0"/>
                        <a:buChar char="•"/>
                      </a:pPr>
                      <a:r>
                        <a:rPr lang="en-US" sz="1400" baseline="0" dirty="0" smtClean="0">
                          <a:latin typeface="Arial" panose="020B0604020202020204" pitchFamily="34" charset="0"/>
                          <a:cs typeface="Arial" panose="020B0604020202020204" pitchFamily="34" charset="0"/>
                        </a:rPr>
                        <a:t>Degree of transformation: Medium</a:t>
                      </a:r>
                      <a:endParaRPr lang="en-US" sz="1400" dirty="0">
                        <a:latin typeface="Arial" panose="020B0604020202020204" pitchFamily="34" charset="0"/>
                        <a:cs typeface="Arial" panose="020B060402020202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5411469"/>
                  </a:ext>
                </a:extLst>
              </a:tr>
              <a:tr h="370840">
                <a:tc>
                  <a:txBody>
                    <a:bodyPr/>
                    <a:lstStyle/>
                    <a:p>
                      <a:r>
                        <a:rPr lang="en-US" sz="1400" dirty="0" smtClean="0">
                          <a:latin typeface="Arial" panose="020B0604020202020204" pitchFamily="34" charset="0"/>
                          <a:cs typeface="Arial" panose="020B0604020202020204" pitchFamily="34" charset="0"/>
                        </a:rPr>
                        <a:t>Class 3</a:t>
                      </a:r>
                      <a:endParaRPr lang="en-US" sz="1400" dirty="0">
                        <a:latin typeface="Arial" panose="020B0604020202020204" pitchFamily="34" charset="0"/>
                        <a:cs typeface="Arial" panose="020B060402020202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Refresh cycle: Daily. Traditional batch process</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Degree</a:t>
                      </a:r>
                      <a:r>
                        <a:rPr lang="en-US" sz="1400" baseline="0" dirty="0" smtClean="0">
                          <a:latin typeface="Arial" panose="020B0604020202020204" pitchFamily="34" charset="0"/>
                          <a:cs typeface="Arial" panose="020B0604020202020204" pitchFamily="34" charset="0"/>
                        </a:rPr>
                        <a:t> of transformation: High</a:t>
                      </a:r>
                      <a:endParaRPr lang="en-US" sz="1400" dirty="0">
                        <a:latin typeface="Arial" panose="020B0604020202020204" pitchFamily="34" charset="0"/>
                        <a:cs typeface="Arial" panose="020B060402020202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8825269"/>
                  </a:ext>
                </a:extLst>
              </a:tr>
              <a:tr h="370840">
                <a:tc>
                  <a:txBody>
                    <a:bodyPr/>
                    <a:lstStyle/>
                    <a:p>
                      <a:r>
                        <a:rPr lang="en-US" sz="1400" dirty="0" smtClean="0">
                          <a:latin typeface="Arial" panose="020B0604020202020204" pitchFamily="34" charset="0"/>
                          <a:cs typeface="Arial" panose="020B0604020202020204" pitchFamily="34" charset="0"/>
                        </a:rPr>
                        <a:t>Class 4</a:t>
                      </a:r>
                      <a:endParaRPr lang="en-US" sz="1400" dirty="0">
                        <a:latin typeface="Arial" panose="020B0604020202020204" pitchFamily="34" charset="0"/>
                        <a:cs typeface="Arial" panose="020B060402020202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Refresh cycle: Ad hoc, often</a:t>
                      </a:r>
                      <a:r>
                        <a:rPr lang="en-US" sz="1400" baseline="0" dirty="0" smtClean="0">
                          <a:latin typeface="Arial" panose="020B0604020202020204" pitchFamily="34" charset="0"/>
                          <a:cs typeface="Arial" panose="020B0604020202020204" pitchFamily="34" charset="0"/>
                        </a:rPr>
                        <a:t> involving preprocessed, value-added information from a data warehouse</a:t>
                      </a:r>
                    </a:p>
                    <a:p>
                      <a:pPr marL="285750" indent="-285750">
                        <a:buFont typeface="Arial" panose="020B0604020202020204" pitchFamily="34" charset="0"/>
                        <a:buChar char="•"/>
                      </a:pPr>
                      <a:r>
                        <a:rPr lang="en-US" sz="1400" baseline="0" dirty="0" smtClean="0">
                          <a:latin typeface="Arial" panose="020B0604020202020204" pitchFamily="34" charset="0"/>
                          <a:cs typeface="Arial" panose="020B0604020202020204" pitchFamily="34" charset="0"/>
                        </a:rPr>
                        <a:t>Degree of transformation: Highest</a:t>
                      </a:r>
                      <a:endParaRPr lang="en-US" sz="1400" dirty="0">
                        <a:latin typeface="Arial" panose="020B0604020202020204" pitchFamily="34" charset="0"/>
                        <a:cs typeface="Arial" panose="020B060402020202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140861"/>
                  </a:ext>
                </a:extLst>
              </a:tr>
            </a:tbl>
          </a:graphicData>
        </a:graphic>
      </p:graphicFrame>
    </p:spTree>
    <p:extLst>
      <p:ext uri="{BB962C8B-B14F-4D97-AF65-F5344CB8AC3E}">
        <p14:creationId xmlns:p14="http://schemas.microsoft.com/office/powerpoint/2010/main" val="249723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ODS (Cont.)</a:t>
            </a:r>
          </a:p>
        </p:txBody>
      </p:sp>
      <p:sp>
        <p:nvSpPr>
          <p:cNvPr id="3" name="Content Placeholder 2"/>
          <p:cNvSpPr>
            <a:spLocks noGrp="1"/>
          </p:cNvSpPr>
          <p:nvPr>
            <p:ph sz="quarter" idx="13"/>
          </p:nvPr>
        </p:nvSpPr>
        <p:spPr>
          <a:xfrm>
            <a:off x="381000" y="1162050"/>
            <a:ext cx="8176667" cy="3311525"/>
          </a:xfrm>
        </p:spPr>
        <p:txBody>
          <a:bodyPr>
            <a:normAutofit/>
          </a:bodyPr>
          <a:lstStyle/>
          <a:p>
            <a:pPr lvl="1">
              <a:lnSpc>
                <a:spcPct val="120000"/>
              </a:lnSpc>
              <a:spcBef>
                <a:spcPts val="0"/>
              </a:spcBef>
            </a:pPr>
            <a:r>
              <a:rPr lang="en-US" sz="1800" b="1" dirty="0"/>
              <a:t>Class I</a:t>
            </a:r>
            <a:r>
              <a:rPr lang="en-US" sz="1800" dirty="0"/>
              <a:t> – Updates of data from operational systems to ODS are synchronous.</a:t>
            </a:r>
          </a:p>
          <a:p>
            <a:pPr lvl="1">
              <a:lnSpc>
                <a:spcPct val="120000"/>
              </a:lnSpc>
              <a:spcBef>
                <a:spcPts val="0"/>
              </a:spcBef>
            </a:pPr>
            <a:r>
              <a:rPr lang="en-US" sz="1800" b="1" dirty="0"/>
              <a:t>Class II</a:t>
            </a:r>
            <a:r>
              <a:rPr lang="en-US" sz="1800" dirty="0"/>
              <a:t> – Updates between operational environment &amp; ODS occurs between 2-3 hour frame.</a:t>
            </a:r>
          </a:p>
          <a:p>
            <a:pPr lvl="1">
              <a:lnSpc>
                <a:spcPct val="120000"/>
              </a:lnSpc>
              <a:spcBef>
                <a:spcPts val="0"/>
              </a:spcBef>
            </a:pPr>
            <a:r>
              <a:rPr lang="en-US" sz="1800" b="1" dirty="0"/>
              <a:t>Class III</a:t>
            </a:r>
            <a:r>
              <a:rPr lang="en-US" sz="1800" dirty="0"/>
              <a:t> – synchronization of updates occurs overnight.</a:t>
            </a:r>
          </a:p>
          <a:p>
            <a:pPr lvl="1">
              <a:lnSpc>
                <a:spcPct val="120000"/>
              </a:lnSpc>
              <a:spcBef>
                <a:spcPts val="0"/>
              </a:spcBef>
            </a:pPr>
            <a:r>
              <a:rPr lang="en-US" sz="1800" b="1" dirty="0"/>
              <a:t>Class IV</a:t>
            </a:r>
            <a:r>
              <a:rPr lang="en-US" sz="1800" dirty="0"/>
              <a:t> – Updates into the ODS from the DW are unscheduled.</a:t>
            </a:r>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13</a:t>
            </a:fld>
            <a:endParaRPr lang="en-US" dirty="0"/>
          </a:p>
        </p:txBody>
      </p:sp>
    </p:spTree>
    <p:extLst>
      <p:ext uri="{BB962C8B-B14F-4D97-AF65-F5344CB8AC3E}">
        <p14:creationId xmlns:p14="http://schemas.microsoft.com/office/powerpoint/2010/main" val="986207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ODS</a:t>
            </a:r>
          </a:p>
        </p:txBody>
      </p:sp>
      <p:sp>
        <p:nvSpPr>
          <p:cNvPr id="3" name="Content Placeholder 2"/>
          <p:cNvSpPr>
            <a:spLocks noGrp="1"/>
          </p:cNvSpPr>
          <p:nvPr>
            <p:ph sz="quarter" idx="13"/>
          </p:nvPr>
        </p:nvSpPr>
        <p:spPr/>
        <p:txBody>
          <a:bodyPr>
            <a:normAutofit/>
          </a:bodyPr>
          <a:lstStyle/>
          <a:p>
            <a:r>
              <a:rPr lang="en-IN" dirty="0"/>
              <a:t>The following are the benefits of ODS:</a:t>
            </a:r>
          </a:p>
          <a:p>
            <a:pPr lvl="1" indent="-365760">
              <a:lnSpc>
                <a:spcPct val="120000"/>
              </a:lnSpc>
              <a:spcBef>
                <a:spcPts val="0"/>
              </a:spcBef>
            </a:pPr>
            <a:endParaRPr lang="en-IN" sz="1800" dirty="0"/>
          </a:p>
          <a:p>
            <a:pPr lvl="1" indent="-365760">
              <a:lnSpc>
                <a:spcPct val="120000"/>
              </a:lnSpc>
              <a:spcBef>
                <a:spcPts val="0"/>
              </a:spcBef>
            </a:pPr>
            <a:r>
              <a:rPr lang="en-IN" sz="1800" dirty="0"/>
              <a:t>Integrates the data.</a:t>
            </a:r>
          </a:p>
          <a:p>
            <a:pPr lvl="1" indent="-365760">
              <a:lnSpc>
                <a:spcPct val="120000"/>
              </a:lnSpc>
              <a:spcBef>
                <a:spcPts val="0"/>
              </a:spcBef>
            </a:pPr>
            <a:r>
              <a:rPr lang="en-IN" sz="1800" dirty="0"/>
              <a:t>Synchronizes the structural differences in data.</a:t>
            </a:r>
          </a:p>
          <a:p>
            <a:pPr lvl="1" indent="-365760">
              <a:lnSpc>
                <a:spcPct val="120000"/>
              </a:lnSpc>
              <a:spcBef>
                <a:spcPts val="0"/>
              </a:spcBef>
            </a:pPr>
            <a:r>
              <a:rPr lang="en-IN" sz="1800" dirty="0"/>
              <a:t>High transaction performance.</a:t>
            </a:r>
          </a:p>
          <a:p>
            <a:pPr lvl="1" indent="-365760">
              <a:lnSpc>
                <a:spcPct val="120000"/>
              </a:lnSpc>
              <a:spcBef>
                <a:spcPts val="0"/>
              </a:spcBef>
            </a:pPr>
            <a:r>
              <a:rPr lang="en-IN" sz="1800" dirty="0"/>
              <a:t>Serves the operational and DSS environment.</a:t>
            </a:r>
          </a:p>
          <a:p>
            <a:pPr lvl="1" indent="-365760">
              <a:lnSpc>
                <a:spcPct val="120000"/>
              </a:lnSpc>
              <a:spcBef>
                <a:spcPts val="0"/>
              </a:spcBef>
            </a:pPr>
            <a:r>
              <a:rPr lang="en-IN" sz="1800" dirty="0"/>
              <a:t>Transaction level reporting on current data.</a:t>
            </a:r>
            <a:endParaRPr lang="en-US" sz="1800" dirty="0"/>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14</a:t>
            </a:fld>
            <a:endParaRPr lang="en-US" dirty="0"/>
          </a:p>
        </p:txBody>
      </p:sp>
    </p:spTree>
    <p:extLst>
      <p:ext uri="{BB962C8B-B14F-4D97-AF65-F5344CB8AC3E}">
        <p14:creationId xmlns:p14="http://schemas.microsoft.com/office/powerpoint/2010/main" val="160448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1658"/>
          <a:stretch/>
        </p:blipFill>
        <p:spPr>
          <a:xfrm>
            <a:off x="823656" y="1022011"/>
            <a:ext cx="6449663" cy="3363460"/>
          </a:xfrm>
          <a:prstGeom prst="rect">
            <a:avLst/>
          </a:prstGeom>
        </p:spPr>
      </p:pic>
      <p:sp>
        <p:nvSpPr>
          <p:cNvPr id="2" name="Title 1"/>
          <p:cNvSpPr>
            <a:spLocks noGrp="1"/>
          </p:cNvSpPr>
          <p:nvPr>
            <p:ph type="title"/>
          </p:nvPr>
        </p:nvSpPr>
        <p:spPr/>
        <p:txBody>
          <a:bodyPr/>
          <a:lstStyle/>
          <a:p>
            <a:r>
              <a:rPr lang="en-US" dirty="0"/>
              <a:t>Benefits of ODS (Cont.)</a:t>
            </a:r>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15</a:t>
            </a:fld>
            <a:endParaRPr lang="en-US" dirty="0"/>
          </a:p>
        </p:txBody>
      </p:sp>
    </p:spTree>
    <p:extLst>
      <p:ext uri="{BB962C8B-B14F-4D97-AF65-F5344CB8AC3E}">
        <p14:creationId xmlns:p14="http://schemas.microsoft.com/office/powerpoint/2010/main" val="354710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ODS</a:t>
            </a:r>
          </a:p>
        </p:txBody>
      </p:sp>
      <p:sp>
        <p:nvSpPr>
          <p:cNvPr id="3" name="Content Placeholder 2"/>
          <p:cNvSpPr>
            <a:spLocks noGrp="1"/>
          </p:cNvSpPr>
          <p:nvPr>
            <p:ph sz="quarter" idx="13"/>
          </p:nvPr>
        </p:nvSpPr>
        <p:spPr/>
        <p:txBody>
          <a:bodyPr/>
          <a:lstStyle/>
          <a:p>
            <a:r>
              <a:rPr lang="en-US" dirty="0"/>
              <a:t>The following are the disadvantages of ODS:</a:t>
            </a:r>
          </a:p>
          <a:p>
            <a:endParaRPr lang="en-US" dirty="0"/>
          </a:p>
          <a:p>
            <a:pPr marL="285750" indent="-285750">
              <a:buFont typeface="Arial" panose="020B0604020202020204" pitchFamily="34" charset="0"/>
              <a:buChar char="•"/>
            </a:pPr>
            <a:r>
              <a:rPr lang="en-US" dirty="0"/>
              <a:t>You need to plan for downtime during each run of ETL processes. The more frequently you are running the ETL processes, the more downtime you need to plan. </a:t>
            </a:r>
          </a:p>
          <a:p>
            <a:pPr marL="285750" indent="-285750">
              <a:buFont typeface="Arial" panose="020B0604020202020204" pitchFamily="34" charset="0"/>
              <a:buChar char="•"/>
            </a:pPr>
            <a:r>
              <a:rPr lang="en-US" dirty="0"/>
              <a:t>You will have to compromise between availability and data consistency.</a:t>
            </a:r>
          </a:p>
          <a:p>
            <a:pPr marL="285750" indent="-285750">
              <a:buFont typeface="Arial" panose="020B0604020202020204" pitchFamily="34" charset="0"/>
              <a:buChar char="•"/>
            </a:pPr>
            <a:r>
              <a:rPr lang="en-US" dirty="0"/>
              <a:t>Unnecessary disk storage consumption.</a:t>
            </a:r>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16</a:t>
            </a:fld>
            <a:endParaRPr lang="en-US" dirty="0"/>
          </a:p>
        </p:txBody>
      </p:sp>
    </p:spTree>
    <p:extLst>
      <p:ext uri="{BB962C8B-B14F-4D97-AF65-F5344CB8AC3E}">
        <p14:creationId xmlns:p14="http://schemas.microsoft.com/office/powerpoint/2010/main" val="3117843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ODS: Update Schedule</a:t>
            </a:r>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17</a:t>
            </a:fld>
            <a:endParaRPr lang="en-US" dirty="0"/>
          </a:p>
        </p:txBody>
      </p:sp>
      <p:pic>
        <p:nvPicPr>
          <p:cNvPr id="6" name="Picture 5"/>
          <p:cNvPicPr>
            <a:picLocks noChangeAspect="1"/>
          </p:cNvPicPr>
          <p:nvPr/>
        </p:nvPicPr>
        <p:blipFill>
          <a:blip r:embed="rId2"/>
          <a:stretch>
            <a:fillRect/>
          </a:stretch>
        </p:blipFill>
        <p:spPr>
          <a:xfrm>
            <a:off x="384048" y="876400"/>
            <a:ext cx="7970462" cy="3819011"/>
          </a:xfrm>
          <a:prstGeom prst="rect">
            <a:avLst/>
          </a:prstGeom>
        </p:spPr>
      </p:pic>
    </p:spTree>
    <p:extLst>
      <p:ext uri="{BB962C8B-B14F-4D97-AF65-F5344CB8AC3E}">
        <p14:creationId xmlns:p14="http://schemas.microsoft.com/office/powerpoint/2010/main" val="3765484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ODS vs Data Warehouse Characteristics</a:t>
            </a:r>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65910789"/>
              </p:ext>
            </p:extLst>
          </p:nvPr>
        </p:nvGraphicFramePr>
        <p:xfrm>
          <a:off x="537473" y="1028717"/>
          <a:ext cx="7838709" cy="3594766"/>
        </p:xfrm>
        <a:graphic>
          <a:graphicData uri="http://schemas.openxmlformats.org/drawingml/2006/table">
            <a:tbl>
              <a:tblPr firstRow="1" bandRow="1">
                <a:tableStyleId>{5A111915-BE36-4E01-A7E5-04B1672EAD32}</a:tableStyleId>
              </a:tblPr>
              <a:tblGrid>
                <a:gridCol w="2612903">
                  <a:extLst>
                    <a:ext uri="{9D8B030D-6E8A-4147-A177-3AD203B41FA5}">
                      <a16:colId xmlns:a16="http://schemas.microsoft.com/office/drawing/2014/main" val="20000"/>
                    </a:ext>
                  </a:extLst>
                </a:gridCol>
                <a:gridCol w="2612903">
                  <a:extLst>
                    <a:ext uri="{9D8B030D-6E8A-4147-A177-3AD203B41FA5}">
                      <a16:colId xmlns:a16="http://schemas.microsoft.com/office/drawing/2014/main" val="20001"/>
                    </a:ext>
                  </a:extLst>
                </a:gridCol>
                <a:gridCol w="2612903">
                  <a:extLst>
                    <a:ext uri="{9D8B030D-6E8A-4147-A177-3AD203B41FA5}">
                      <a16:colId xmlns:a16="http://schemas.microsoft.com/office/drawing/2014/main" val="20002"/>
                    </a:ext>
                  </a:extLst>
                </a:gridCol>
              </a:tblGrid>
              <a:tr h="455051">
                <a:tc>
                  <a:txBody>
                    <a:bodyPr/>
                    <a:lstStyle/>
                    <a:p>
                      <a:pPr algn="ctr"/>
                      <a:r>
                        <a:rPr lang="en-US" sz="1400" dirty="0" smtClean="0">
                          <a:latin typeface="Arial" panose="020B0604020202020204" pitchFamily="34" charset="0"/>
                          <a:cs typeface="Arial" panose="020B0604020202020204" pitchFamily="34" charset="0"/>
                        </a:rPr>
                        <a:t>Parameters</a:t>
                      </a:r>
                      <a:endParaRPr lang="en-US" sz="1400" dirty="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400" b="1" kern="1200" dirty="0" smtClean="0">
                          <a:solidFill>
                            <a:schemeClr val="bg1"/>
                          </a:solidFill>
                          <a:latin typeface="Arial" panose="020B0604020202020204" pitchFamily="34" charset="0"/>
                          <a:ea typeface="+mn-ea"/>
                          <a:cs typeface="Arial" panose="020B0604020202020204" pitchFamily="34" charset="0"/>
                        </a:rPr>
                        <a:t>ODS</a:t>
                      </a:r>
                      <a:endParaRPr lang="en-US" sz="1400" b="1" kern="1200" dirty="0">
                        <a:solidFill>
                          <a:schemeClr val="bg1"/>
                        </a:solidFill>
                        <a:latin typeface="Arial" panose="020B0604020202020204" pitchFamily="34" charset="0"/>
                        <a:ea typeface="+mn-ea"/>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400" b="1" kern="1200" dirty="0" smtClean="0">
                          <a:solidFill>
                            <a:schemeClr val="bg1"/>
                          </a:solidFill>
                          <a:latin typeface="Arial" panose="020B0604020202020204" pitchFamily="34" charset="0"/>
                          <a:ea typeface="+mn-ea"/>
                          <a:cs typeface="Arial" panose="020B0604020202020204" pitchFamily="34" charset="0"/>
                        </a:rPr>
                        <a:t>Data Warehouse</a:t>
                      </a:r>
                      <a:endParaRPr lang="en-US" sz="1400" b="1" kern="1200" dirty="0">
                        <a:solidFill>
                          <a:schemeClr val="bg1"/>
                        </a:solidFill>
                        <a:latin typeface="Arial" panose="020B0604020202020204" pitchFamily="34" charset="0"/>
                        <a:ea typeface="+mn-ea"/>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99929">
                <a:tc>
                  <a:txBody>
                    <a:bodyPr/>
                    <a:lstStyle/>
                    <a:p>
                      <a:r>
                        <a:rPr lang="en-US" sz="1400" dirty="0" smtClean="0">
                          <a:solidFill>
                            <a:schemeClr val="tx2">
                              <a:lumMod val="75000"/>
                              <a:lumOff val="25000"/>
                            </a:schemeClr>
                          </a:solidFill>
                          <a:latin typeface="Arial" panose="020B0604020202020204" pitchFamily="34" charset="0"/>
                          <a:cs typeface="Arial" panose="020B0604020202020204" pitchFamily="34" charset="0"/>
                        </a:rPr>
                        <a:t>Integrated and subject oriented</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076">
                <a:tc>
                  <a:txBody>
                    <a:bodyPr/>
                    <a:lstStyle/>
                    <a:p>
                      <a:r>
                        <a:rPr lang="en-US" sz="1400" dirty="0" smtClean="0">
                          <a:solidFill>
                            <a:schemeClr val="tx2">
                              <a:lumMod val="75000"/>
                              <a:lumOff val="25000"/>
                            </a:schemeClr>
                          </a:solidFill>
                          <a:latin typeface="Arial" panose="020B0604020202020204" pitchFamily="34" charset="0"/>
                          <a:cs typeface="Arial" panose="020B0604020202020204" pitchFamily="34" charset="0"/>
                        </a:rPr>
                        <a:t>Updated By Transactions</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3368">
                <a:tc>
                  <a:txBody>
                    <a:bodyPr/>
                    <a:lstStyle/>
                    <a:p>
                      <a:pPr marL="0" algn="l" defTabSz="914400" rtl="0" eaLnBrk="1" latinLnBrk="0" hangingPunct="1"/>
                      <a:r>
                        <a:rPr lang="en-US" sz="1400" kern="1200" dirty="0" smtClean="0">
                          <a:solidFill>
                            <a:schemeClr val="tx2">
                              <a:lumMod val="75000"/>
                              <a:lumOff val="25000"/>
                            </a:schemeClr>
                          </a:solidFill>
                          <a:latin typeface="Arial" panose="020B0604020202020204" pitchFamily="34" charset="0"/>
                          <a:ea typeface="+mn-ea"/>
                          <a:cs typeface="Arial" panose="020B0604020202020204" pitchFamily="34" charset="0"/>
                        </a:rPr>
                        <a:t>Stores Summarized data</a:t>
                      </a:r>
                      <a:endParaRPr lang="en-US" sz="1400" kern="1200" dirty="0">
                        <a:solidFill>
                          <a:schemeClr val="tx2">
                            <a:lumMod val="75000"/>
                            <a:lumOff val="25000"/>
                          </a:schemeClr>
                        </a:solidFill>
                        <a:latin typeface="Arial" panose="020B0604020202020204" pitchFamily="34" charset="0"/>
                        <a:ea typeface="+mn-ea"/>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84266">
                <a:tc>
                  <a:txBody>
                    <a:bodyPr/>
                    <a:lstStyle/>
                    <a:p>
                      <a:r>
                        <a:rPr lang="en-US" sz="1400" dirty="0" smtClean="0">
                          <a:solidFill>
                            <a:schemeClr val="tx2">
                              <a:lumMod val="75000"/>
                              <a:lumOff val="25000"/>
                            </a:schemeClr>
                          </a:solidFill>
                          <a:latin typeface="Arial" panose="020B0604020202020204" pitchFamily="34" charset="0"/>
                          <a:cs typeface="Arial" panose="020B0604020202020204" pitchFamily="34" charset="0"/>
                        </a:rPr>
                        <a:t>Used for</a:t>
                      </a:r>
                      <a:r>
                        <a:rPr lang="en-US" sz="1400" baseline="0" dirty="0" smtClean="0">
                          <a:solidFill>
                            <a:schemeClr val="tx2">
                              <a:lumMod val="75000"/>
                              <a:lumOff val="25000"/>
                            </a:schemeClr>
                          </a:solidFill>
                          <a:latin typeface="Arial" panose="020B0604020202020204" pitchFamily="34" charset="0"/>
                          <a:cs typeface="Arial" panose="020B0604020202020204" pitchFamily="34" charset="0"/>
                        </a:rPr>
                        <a:t> </a:t>
                      </a:r>
                      <a:r>
                        <a:rPr lang="en-US" sz="1400" kern="1200" dirty="0" smtClean="0">
                          <a:solidFill>
                            <a:schemeClr val="tx2">
                              <a:lumMod val="75000"/>
                              <a:lumOff val="25000"/>
                            </a:schemeClr>
                          </a:solidFill>
                          <a:latin typeface="Arial" panose="020B0604020202020204" pitchFamily="34" charset="0"/>
                          <a:ea typeface="+mn-ea"/>
                          <a:cs typeface="Arial" panose="020B0604020202020204" pitchFamily="34" charset="0"/>
                        </a:rPr>
                        <a:t>Strategic</a:t>
                      </a:r>
                      <a:r>
                        <a:rPr lang="en-US" sz="1400" baseline="0" dirty="0" smtClean="0">
                          <a:solidFill>
                            <a:schemeClr val="tx2">
                              <a:lumMod val="75000"/>
                              <a:lumOff val="25000"/>
                            </a:schemeClr>
                          </a:solidFill>
                          <a:latin typeface="Arial" panose="020B0604020202020204" pitchFamily="34" charset="0"/>
                          <a:cs typeface="Arial" panose="020B0604020202020204" pitchFamily="34" charset="0"/>
                        </a:rPr>
                        <a:t> decisions</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33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2">
                              <a:lumMod val="75000"/>
                              <a:lumOff val="25000"/>
                            </a:schemeClr>
                          </a:solidFill>
                          <a:latin typeface="Arial" panose="020B0604020202020204" pitchFamily="34" charset="0"/>
                          <a:ea typeface="+mn-ea"/>
                          <a:cs typeface="Arial" panose="020B0604020202020204" pitchFamily="34" charset="0"/>
                        </a:rPr>
                        <a:t>Used for Managerial level</a:t>
                      </a:r>
                      <a:endParaRPr lang="en-US" sz="1400" kern="1200" dirty="0">
                        <a:solidFill>
                          <a:schemeClr val="tx2">
                            <a:lumMod val="75000"/>
                            <a:lumOff val="25000"/>
                          </a:schemeClr>
                        </a:solidFill>
                        <a:latin typeface="Arial" panose="020B0604020202020204" pitchFamily="34" charset="0"/>
                        <a:ea typeface="+mn-ea"/>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03368">
                <a:tc>
                  <a:txBody>
                    <a:bodyPr/>
                    <a:lstStyle/>
                    <a:p>
                      <a:pPr marL="0" algn="l" defTabSz="914400" rtl="0" eaLnBrk="1" latinLnBrk="0" hangingPunct="1"/>
                      <a:r>
                        <a:rPr lang="en-US" sz="1400" kern="1200" dirty="0" smtClean="0">
                          <a:solidFill>
                            <a:schemeClr val="tx2">
                              <a:lumMod val="75000"/>
                              <a:lumOff val="25000"/>
                            </a:schemeClr>
                          </a:solidFill>
                          <a:latin typeface="Arial" panose="020B0604020202020204" pitchFamily="34" charset="0"/>
                          <a:ea typeface="+mn-ea"/>
                          <a:cs typeface="Arial" panose="020B0604020202020204" pitchFamily="34" charset="0"/>
                        </a:rPr>
                        <a:t>Used for tactical details</a:t>
                      </a:r>
                      <a:endParaRPr lang="en-US" sz="1400" kern="1200" dirty="0">
                        <a:solidFill>
                          <a:schemeClr val="tx2">
                            <a:lumMod val="75000"/>
                            <a:lumOff val="25000"/>
                          </a:schemeClr>
                        </a:solidFill>
                        <a:latin typeface="Arial" panose="020B0604020202020204" pitchFamily="34" charset="0"/>
                        <a:ea typeface="+mn-ea"/>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99929">
                <a:tc>
                  <a:txBody>
                    <a:bodyPr/>
                    <a:lstStyle/>
                    <a:p>
                      <a:r>
                        <a:rPr lang="en-US" sz="1400" dirty="0" smtClean="0">
                          <a:solidFill>
                            <a:schemeClr val="tx2">
                              <a:lumMod val="75000"/>
                              <a:lumOff val="25000"/>
                            </a:schemeClr>
                          </a:solidFill>
                          <a:latin typeface="Arial" panose="020B0604020202020204" pitchFamily="34" charset="0"/>
                          <a:cs typeface="Arial" panose="020B0604020202020204" pitchFamily="34" charset="0"/>
                        </a:rPr>
                        <a:t>Contains current</a:t>
                      </a:r>
                      <a:r>
                        <a:rPr lang="en-US" sz="1400" baseline="0" dirty="0" smtClean="0">
                          <a:solidFill>
                            <a:schemeClr val="tx2">
                              <a:lumMod val="75000"/>
                              <a:lumOff val="25000"/>
                            </a:schemeClr>
                          </a:solidFill>
                          <a:latin typeface="Arial" panose="020B0604020202020204" pitchFamily="34" charset="0"/>
                          <a:cs typeface="Arial" panose="020B0604020202020204" pitchFamily="34" charset="0"/>
                        </a:rPr>
                        <a:t> and </a:t>
                      </a:r>
                    </a:p>
                    <a:p>
                      <a:r>
                        <a:rPr lang="en-US" sz="1400" baseline="0" dirty="0" smtClean="0">
                          <a:solidFill>
                            <a:schemeClr val="tx2">
                              <a:lumMod val="75000"/>
                              <a:lumOff val="25000"/>
                            </a:schemeClr>
                          </a:solidFill>
                          <a:latin typeface="Arial" panose="020B0604020202020204" pitchFamily="34" charset="0"/>
                          <a:cs typeface="Arial" panose="020B0604020202020204" pitchFamily="34" charset="0"/>
                        </a:rPr>
                        <a:t>detailed data</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499929">
                <a:tc>
                  <a:txBody>
                    <a:bodyPr/>
                    <a:lstStyle/>
                    <a:p>
                      <a:r>
                        <a:rPr lang="en-US" sz="1400" dirty="0" smtClean="0">
                          <a:solidFill>
                            <a:schemeClr val="tx2">
                              <a:lumMod val="75000"/>
                              <a:lumOff val="25000"/>
                            </a:schemeClr>
                          </a:solidFill>
                          <a:latin typeface="Arial" panose="020B0604020202020204" pitchFamily="34" charset="0"/>
                          <a:cs typeface="Arial" panose="020B0604020202020204" pitchFamily="34" charset="0"/>
                        </a:rPr>
                        <a:t>Lengthy historical</a:t>
                      </a:r>
                      <a:r>
                        <a:rPr lang="en-US" sz="1400" baseline="0" dirty="0" smtClean="0">
                          <a:solidFill>
                            <a:schemeClr val="tx2">
                              <a:lumMod val="75000"/>
                              <a:lumOff val="25000"/>
                            </a:schemeClr>
                          </a:solidFill>
                          <a:latin typeface="Arial" panose="020B0604020202020204" pitchFamily="34" charset="0"/>
                          <a:cs typeface="Arial" panose="020B0604020202020204" pitchFamily="34" charset="0"/>
                        </a:rPr>
                        <a:t> perspective</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450" y="2073058"/>
            <a:ext cx="242561" cy="183560"/>
          </a:xfrm>
          <a:prstGeom prst="rect">
            <a:avLst/>
          </a:prstGeom>
        </p:spPr>
      </p:pic>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992" y="1640336"/>
            <a:ext cx="265387" cy="200834"/>
          </a:xfrm>
          <a:prstGeom prst="rect">
            <a:avLst/>
          </a:prstGeom>
        </p:spPr>
      </p:pic>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991" y="2352372"/>
            <a:ext cx="265387" cy="200834"/>
          </a:xfrm>
          <a:prstGeom prst="rect">
            <a:avLst/>
          </a:prstGeom>
        </p:spPr>
      </p:pic>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990" y="2725683"/>
            <a:ext cx="265387" cy="200834"/>
          </a:xfrm>
          <a:prstGeom prst="rect">
            <a:avLst/>
          </a:prstGeom>
        </p:spPr>
      </p:pic>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3730" y="3064408"/>
            <a:ext cx="265387" cy="200834"/>
          </a:xfrm>
          <a:prstGeom prst="rect">
            <a:avLst/>
          </a:prstGeom>
        </p:spPr>
      </p:pic>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3729" y="4332345"/>
            <a:ext cx="265387" cy="200834"/>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038" y="4332345"/>
            <a:ext cx="265387" cy="200834"/>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038" y="3835244"/>
            <a:ext cx="265387" cy="200834"/>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3624" y="1676374"/>
            <a:ext cx="265387" cy="200834"/>
          </a:xfrm>
          <a:prstGeom prst="rect">
            <a:avLst/>
          </a:prstGeom>
        </p:spPr>
      </p:pic>
    </p:spTree>
    <p:extLst>
      <p:ext uri="{BB962C8B-B14F-4D97-AF65-F5344CB8AC3E}">
        <p14:creationId xmlns:p14="http://schemas.microsoft.com/office/powerpoint/2010/main" val="165627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Example for ODS</a:t>
            </a:r>
          </a:p>
        </p:txBody>
      </p:sp>
      <p:sp>
        <p:nvSpPr>
          <p:cNvPr id="3" name="Content Placeholder 2"/>
          <p:cNvSpPr>
            <a:spLocks noGrp="1"/>
          </p:cNvSpPr>
          <p:nvPr>
            <p:ph sz="quarter" idx="13"/>
          </p:nvPr>
        </p:nvSpPr>
        <p:spPr>
          <a:xfrm>
            <a:off x="384048" y="769707"/>
            <a:ext cx="8417052" cy="4165261"/>
          </a:xfrm>
        </p:spPr>
        <p:txBody>
          <a:bodyPr>
            <a:normAutofit/>
          </a:bodyPr>
          <a:lstStyle/>
          <a:p>
            <a:pPr marL="285750" indent="-285750">
              <a:buFont typeface="Arial" panose="020B0604020202020204" pitchFamily="34" charset="0"/>
              <a:buChar char="•"/>
            </a:pPr>
            <a:r>
              <a:rPr lang="en-US" sz="1700" dirty="0"/>
              <a:t>Customer Relationship Management: A common data source for business intelligence, CRM systems do just what they say, they process and store customer profile and behavior information, like purchase activity.</a:t>
            </a:r>
          </a:p>
          <a:p>
            <a:pPr marL="285750" indent="-285750">
              <a:buFont typeface="Arial" panose="020B0604020202020204" pitchFamily="34" charset="0"/>
              <a:buChar char="•"/>
            </a:pPr>
            <a:r>
              <a:rPr lang="en-US" sz="1700" dirty="0"/>
              <a:t>CRM systems are used in the same way to manage business contacts, clients, contract wins and sales leads.</a:t>
            </a:r>
          </a:p>
          <a:p>
            <a:pPr marL="285750" indent="-285750">
              <a:buFont typeface="Arial" panose="020B0604020202020204" pitchFamily="34" charset="0"/>
              <a:buChar char="•"/>
            </a:pPr>
            <a:r>
              <a:rPr lang="en-US" sz="1700" dirty="0"/>
              <a:t>CRM is often thought of as a business strategy that enables </a:t>
            </a:r>
            <a:r>
              <a:rPr lang="en-US" sz="1700" dirty="0" smtClean="0"/>
              <a:t>businesses </a:t>
            </a:r>
            <a:r>
              <a:rPr lang="en-US" sz="1700" dirty="0"/>
              <a:t>to:</a:t>
            </a:r>
          </a:p>
          <a:p>
            <a:pPr marL="285750" indent="-285750">
              <a:buFont typeface="Arial" panose="020B0604020202020204" pitchFamily="34" charset="0"/>
              <a:buChar char="•"/>
            </a:pPr>
            <a:r>
              <a:rPr lang="en-US" sz="1700" dirty="0"/>
              <a:t>Understand the customer</a:t>
            </a:r>
          </a:p>
          <a:p>
            <a:pPr marL="285750" indent="-285750">
              <a:buFont typeface="Arial" panose="020B0604020202020204" pitchFamily="34" charset="0"/>
              <a:buChar char="•"/>
            </a:pPr>
            <a:r>
              <a:rPr lang="en-US" sz="1700" dirty="0"/>
              <a:t>Retain customers through better customer experience</a:t>
            </a:r>
          </a:p>
          <a:p>
            <a:pPr marL="285750" indent="-285750">
              <a:buFont typeface="Arial" panose="020B0604020202020204" pitchFamily="34" charset="0"/>
              <a:buChar char="•"/>
            </a:pPr>
            <a:r>
              <a:rPr lang="en-US" sz="1700" dirty="0"/>
              <a:t>Attract new customer</a:t>
            </a:r>
          </a:p>
          <a:p>
            <a:pPr marL="285750" indent="-285750">
              <a:buFont typeface="Arial" panose="020B0604020202020204" pitchFamily="34" charset="0"/>
              <a:buChar char="•"/>
            </a:pPr>
            <a:r>
              <a:rPr lang="en-US" sz="1700" dirty="0"/>
              <a:t>Win new clients and contracts</a:t>
            </a:r>
          </a:p>
          <a:p>
            <a:pPr marL="285750" indent="-285750">
              <a:buFont typeface="Arial" panose="020B0604020202020204" pitchFamily="34" charset="0"/>
              <a:buChar char="•"/>
            </a:pPr>
            <a:r>
              <a:rPr lang="en-US" sz="1700" dirty="0"/>
              <a:t>Increase profitably</a:t>
            </a:r>
          </a:p>
          <a:p>
            <a:pPr marL="285750" indent="-285750">
              <a:buFont typeface="Arial" panose="020B0604020202020204" pitchFamily="34" charset="0"/>
              <a:buChar char="•"/>
            </a:pPr>
            <a:r>
              <a:rPr lang="en-US" sz="1700" dirty="0"/>
              <a:t>Decrease customer management costs</a:t>
            </a:r>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19</a:t>
            </a:fld>
            <a:endParaRPr lang="en-US" dirty="0"/>
          </a:p>
        </p:txBody>
      </p:sp>
    </p:spTree>
    <p:extLst>
      <p:ext uri="{BB962C8B-B14F-4D97-AF65-F5344CB8AC3E}">
        <p14:creationId xmlns:p14="http://schemas.microsoft.com/office/powerpoint/2010/main" val="21458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5" name="Footer Placeholder 4"/>
          <p:cNvSpPr>
            <a:spLocks noGrp="1"/>
          </p:cNvSpPr>
          <p:nvPr>
            <p:ph type="ftr" sz="quarter" idx="3"/>
          </p:nvPr>
        </p:nvSpPr>
        <p:spPr/>
        <p:txBody>
          <a:bodyPr/>
          <a:lstStyle/>
          <a:p>
            <a:r>
              <a:rPr lang="en-US" dirty="0" smtClean="0"/>
              <a:t>© 2020 Cognizant</a:t>
            </a:r>
            <a:endParaRPr lang="en-US" dirty="0"/>
          </a:p>
        </p:txBody>
      </p:sp>
      <p:sp>
        <p:nvSpPr>
          <p:cNvPr id="7" name="TextBox 6"/>
          <p:cNvSpPr txBox="1"/>
          <p:nvPr/>
        </p:nvSpPr>
        <p:spPr>
          <a:xfrm>
            <a:off x="313732" y="845060"/>
            <a:ext cx="8487368" cy="1391407"/>
          </a:xfrm>
          <a:prstGeom prst="rect">
            <a:avLst/>
          </a:prstGeom>
          <a:noFill/>
        </p:spPr>
        <p:txBody>
          <a:bodyPr wrap="square" rtlCol="0">
            <a:spAutoFit/>
          </a:bodyPr>
          <a:lstStyle/>
          <a:p>
            <a:pPr indent="-365760">
              <a:lnSpc>
                <a:spcPct val="120000"/>
              </a:lnSpc>
            </a:pPr>
            <a:r>
              <a:rPr lang="en-US">
                <a:solidFill>
                  <a:schemeClr val="tx2">
                    <a:lumMod val="75000"/>
                    <a:lumOff val="25000"/>
                  </a:schemeClr>
                </a:solidFill>
                <a:latin typeface="Arial" panose="020B0604020202020204" pitchFamily="34" charset="0"/>
                <a:cs typeface="Arial" panose="020B0604020202020204" pitchFamily="34" charset="0"/>
              </a:rPr>
              <a:t>An ODS is usually designed to contain low-level or atomic (indivisible) data (such as transactions and prices) with limited history that is captured "real time" or "near real time" as opposed to the much greater volumes of data stored in the data warehouse generally on a less-frequent basis.</a:t>
            </a:r>
            <a:endParaRPr lang="en-US"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476404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20</a:t>
            </a:fld>
            <a:endParaRPr lang="en-US" dirty="0"/>
          </a:p>
        </p:txBody>
      </p:sp>
      <p:pic>
        <p:nvPicPr>
          <p:cNvPr id="6" name="Picture 5">
            <a:extLst>
              <a:ext uri="{FF2B5EF4-FFF2-40B4-BE49-F238E27FC236}">
                <a16:creationId xmlns:a16="http://schemas.microsoft.com/office/drawing/2014/main" id="{F0B34890-BA21-E246-9431-DAC36DDA623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58969" y="2015698"/>
            <a:ext cx="856924" cy="870527"/>
          </a:xfrm>
          <a:prstGeom prst="rect">
            <a:avLst/>
          </a:prstGeom>
        </p:spPr>
      </p:pic>
    </p:spTree>
    <p:extLst>
      <p:ext uri="{BB962C8B-B14F-4D97-AF65-F5344CB8AC3E}">
        <p14:creationId xmlns:p14="http://schemas.microsoft.com/office/powerpoint/2010/main" val="446330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Understanding</a:t>
            </a:r>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21</a:t>
            </a:fld>
            <a:endParaRPr lang="en-US" dirty="0"/>
          </a:p>
        </p:txBody>
      </p:sp>
      <p:pic>
        <p:nvPicPr>
          <p:cNvPr id="6" name="Content Placeholder 5">
            <a:extLst>
              <a:ext uri="{FF2B5EF4-FFF2-40B4-BE49-F238E27FC236}">
                <a16:creationId xmlns:a16="http://schemas.microsoft.com/office/drawing/2014/main" id="{99EC37FF-4E8C-0D48-AD8B-64BAA447584A}"/>
              </a:ext>
            </a:extLst>
          </p:cNvPr>
          <p:cNvPicPr>
            <a:picLocks noGrp="1" noChangeAspect="1"/>
          </p:cNvPicPr>
          <p:nvPr>
            <p:ph sz="quarter" idx="13"/>
          </p:nvPr>
        </p:nvPicPr>
        <p:blipFill>
          <a:blip r:embed="rId2" cstate="screen">
            <a:extLst>
              <a:ext uri="{28A0092B-C50C-407E-A947-70E740481C1C}">
                <a14:useLocalDpi xmlns:a14="http://schemas.microsoft.com/office/drawing/2010/main"/>
              </a:ext>
            </a:extLst>
          </a:blip>
          <a:stretch>
            <a:fillRect/>
          </a:stretch>
        </p:blipFill>
        <p:spPr>
          <a:xfrm>
            <a:off x="6846126" y="2735561"/>
            <a:ext cx="1042875" cy="1044000"/>
          </a:xfrm>
          <a:prstGeom prst="rect">
            <a:avLst/>
          </a:prstGeom>
        </p:spPr>
      </p:pic>
      <p:sp>
        <p:nvSpPr>
          <p:cNvPr id="7" name="Rectangle 6"/>
          <p:cNvSpPr/>
          <p:nvPr/>
        </p:nvSpPr>
        <p:spPr>
          <a:xfrm>
            <a:off x="384048" y="1104755"/>
            <a:ext cx="6323880" cy="1384995"/>
          </a:xfrm>
          <a:prstGeom prst="rect">
            <a:avLst/>
          </a:prstGeom>
        </p:spPr>
        <p:txBody>
          <a:bodyPr wrap="square">
            <a:spAutoFit/>
          </a:bodyPr>
          <a:lstStyle/>
          <a:p>
            <a:pPr marL="342900" indent="-342900">
              <a:buFont typeface="+mj-lt"/>
              <a:buAutoNum type="arabicPeriod"/>
            </a:pPr>
            <a:r>
              <a:rPr lang="en-US" dirty="0">
                <a:solidFill>
                  <a:schemeClr val="tx2">
                    <a:lumMod val="75000"/>
                    <a:lumOff val="25000"/>
                  </a:schemeClr>
                </a:solidFill>
              </a:rPr>
              <a:t>Explain Fact</a:t>
            </a:r>
          </a:p>
          <a:p>
            <a:pPr marL="342900" indent="-342900">
              <a:spcBef>
                <a:spcPts val="1800"/>
              </a:spcBef>
              <a:buFont typeface="+mj-lt"/>
              <a:buAutoNum type="arabicPeriod"/>
            </a:pPr>
            <a:r>
              <a:rPr lang="en-US" dirty="0">
                <a:solidFill>
                  <a:schemeClr val="tx2">
                    <a:lumMod val="75000"/>
                    <a:lumOff val="25000"/>
                  </a:schemeClr>
                </a:solidFill>
              </a:rPr>
              <a:t>Explain Dimensions</a:t>
            </a:r>
          </a:p>
          <a:p>
            <a:pPr marL="342900" indent="-342900">
              <a:spcBef>
                <a:spcPts val="1800"/>
              </a:spcBef>
              <a:buFont typeface="+mj-lt"/>
              <a:buAutoNum type="arabicPeriod"/>
            </a:pPr>
            <a:r>
              <a:rPr lang="en-US" dirty="0">
                <a:solidFill>
                  <a:schemeClr val="tx2">
                    <a:lumMod val="75000"/>
                    <a:lumOff val="25000"/>
                  </a:schemeClr>
                </a:solidFill>
              </a:rPr>
              <a:t>Relate real time examples of fact and dimensions</a:t>
            </a:r>
          </a:p>
        </p:txBody>
      </p:sp>
    </p:spTree>
    <p:extLst>
      <p:ext uri="{BB962C8B-B14F-4D97-AF65-F5344CB8AC3E}">
        <p14:creationId xmlns:p14="http://schemas.microsoft.com/office/powerpoint/2010/main" val="3414880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sz="quarter" idx="13"/>
          </p:nvPr>
        </p:nvSpPr>
        <p:spPr/>
        <p:txBody>
          <a:bodyPr/>
          <a:lstStyle/>
          <a:p>
            <a:pPr fontAlgn="base"/>
            <a:r>
              <a:rPr lang="en-US" dirty="0"/>
              <a:t>After completing this session, associate </a:t>
            </a:r>
            <a:r>
              <a:rPr lang="en-US" dirty="0" smtClean="0"/>
              <a:t>should </a:t>
            </a:r>
            <a:r>
              <a:rPr lang="en-US" dirty="0"/>
              <a:t>be able to :​</a:t>
            </a:r>
          </a:p>
          <a:p>
            <a:pPr marL="731520" indent="-365760">
              <a:lnSpc>
                <a:spcPct val="120000"/>
              </a:lnSpc>
              <a:spcBef>
                <a:spcPts val="0"/>
              </a:spcBef>
              <a:buFont typeface="Arial" panose="020B0604020202020204" pitchFamily="34" charset="0"/>
              <a:buChar char="•"/>
            </a:pPr>
            <a:r>
              <a:rPr lang="en-US" dirty="0"/>
              <a:t>Define an ODS?</a:t>
            </a:r>
          </a:p>
          <a:p>
            <a:pPr marL="731520" indent="-365760">
              <a:lnSpc>
                <a:spcPct val="120000"/>
              </a:lnSpc>
              <a:spcBef>
                <a:spcPts val="0"/>
              </a:spcBef>
              <a:buFont typeface="Arial" panose="020B0604020202020204" pitchFamily="34" charset="0"/>
              <a:buChar char="•"/>
            </a:pPr>
            <a:r>
              <a:rPr lang="en-US" dirty="0"/>
              <a:t>List the differences between ODS and Data warehouse?</a:t>
            </a:r>
          </a:p>
          <a:p>
            <a:pPr marL="731520" indent="-365760">
              <a:lnSpc>
                <a:spcPct val="120000"/>
              </a:lnSpc>
              <a:spcBef>
                <a:spcPts val="0"/>
              </a:spcBef>
              <a:buFont typeface="Arial" panose="020B0604020202020204" pitchFamily="34" charset="0"/>
              <a:buChar char="•"/>
            </a:pPr>
            <a:r>
              <a:rPr lang="en-US" dirty="0"/>
              <a:t>Describe the classification of ODS?</a:t>
            </a:r>
          </a:p>
          <a:p>
            <a:pPr marL="731520" indent="-365760">
              <a:lnSpc>
                <a:spcPct val="120000"/>
              </a:lnSpc>
              <a:spcBef>
                <a:spcPts val="0"/>
              </a:spcBef>
              <a:buFont typeface="Arial" panose="020B0604020202020204" pitchFamily="34" charset="0"/>
              <a:buChar char="•"/>
            </a:pPr>
            <a:r>
              <a:rPr lang="en-US" dirty="0"/>
              <a:t>List the advantages of ODS?</a:t>
            </a:r>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22</a:t>
            </a:fld>
            <a:endParaRPr lang="en-US" dirty="0"/>
          </a:p>
        </p:txBody>
      </p:sp>
    </p:spTree>
    <p:extLst>
      <p:ext uri="{BB962C8B-B14F-4D97-AF65-F5344CB8AC3E}">
        <p14:creationId xmlns:p14="http://schemas.microsoft.com/office/powerpoint/2010/main" val="1254777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468D83-7077-2246-AFDE-880993C60D3D}"/>
              </a:ext>
            </a:extLst>
          </p:cNvPr>
          <p:cNvSpPr>
            <a:spLocks noGrp="1"/>
          </p:cNvSpPr>
          <p:nvPr>
            <p:ph type="body" sz="quarter" idx="11"/>
          </p:nvPr>
        </p:nvSpPr>
        <p:spPr>
          <a:xfrm>
            <a:off x="487424" y="2692016"/>
            <a:ext cx="6155631" cy="207749"/>
          </a:xfrm>
        </p:spPr>
        <p:txBody>
          <a:bodyPr/>
          <a:lstStyle/>
          <a:p>
            <a:r>
              <a:rPr lang="en-US" sz="1350" dirty="0"/>
              <a:t>You have successfully completed the session on </a:t>
            </a:r>
            <a:r>
              <a:rPr lang="en-US" sz="1350" dirty="0" smtClean="0"/>
              <a:t>Operational Data Store.</a:t>
            </a:r>
            <a:endParaRPr lang="en-US" sz="1350" dirty="0"/>
          </a:p>
        </p:txBody>
      </p:sp>
      <p:sp>
        <p:nvSpPr>
          <p:cNvPr id="4" name="Title 3">
            <a:extLst>
              <a:ext uri="{FF2B5EF4-FFF2-40B4-BE49-F238E27FC236}">
                <a16:creationId xmlns:a16="http://schemas.microsoft.com/office/drawing/2014/main" id="{DE7F34D1-2D92-144C-816F-270390B5A6F3}"/>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4880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3"/>
          </p:nvPr>
        </p:nvSpPr>
        <p:spPr>
          <a:xfrm>
            <a:off x="381000" y="1162050"/>
            <a:ext cx="5642872" cy="3311525"/>
          </a:xfrm>
        </p:spPr>
        <p:txBody>
          <a:bodyPr/>
          <a:lstStyle/>
          <a:p>
            <a:pPr fontAlgn="base"/>
            <a:r>
              <a:rPr lang="en-US" dirty="0"/>
              <a:t>After completing this session, associate will be able to :​</a:t>
            </a:r>
          </a:p>
          <a:p>
            <a:pPr marL="731520" indent="-365760">
              <a:lnSpc>
                <a:spcPct val="120000"/>
              </a:lnSpc>
              <a:spcBef>
                <a:spcPts val="0"/>
              </a:spcBef>
              <a:buFont typeface="Arial" panose="020B0604020202020204" pitchFamily="34" charset="0"/>
              <a:buChar char="•"/>
            </a:pPr>
            <a:r>
              <a:rPr lang="en-US" dirty="0" smtClean="0"/>
              <a:t>Define an </a:t>
            </a:r>
            <a:r>
              <a:rPr lang="en-US" dirty="0"/>
              <a:t>ODS?</a:t>
            </a:r>
          </a:p>
          <a:p>
            <a:pPr marL="731520" indent="-365760">
              <a:lnSpc>
                <a:spcPct val="120000"/>
              </a:lnSpc>
              <a:spcBef>
                <a:spcPts val="0"/>
              </a:spcBef>
              <a:buFont typeface="Arial" panose="020B0604020202020204" pitchFamily="34" charset="0"/>
              <a:buChar char="•"/>
            </a:pPr>
            <a:r>
              <a:rPr lang="en-US" dirty="0" smtClean="0"/>
              <a:t>List the differences between ODS and Data </a:t>
            </a:r>
            <a:r>
              <a:rPr lang="en-US" dirty="0"/>
              <a:t>warehouse?</a:t>
            </a:r>
          </a:p>
          <a:p>
            <a:pPr marL="731520" indent="-365760">
              <a:lnSpc>
                <a:spcPct val="120000"/>
              </a:lnSpc>
              <a:spcBef>
                <a:spcPts val="0"/>
              </a:spcBef>
              <a:buFont typeface="Arial" panose="020B0604020202020204" pitchFamily="34" charset="0"/>
              <a:buChar char="•"/>
            </a:pPr>
            <a:r>
              <a:rPr lang="en-US" dirty="0" smtClean="0"/>
              <a:t>Describe the classification </a:t>
            </a:r>
            <a:r>
              <a:rPr lang="en-US" dirty="0"/>
              <a:t>of ODS?</a:t>
            </a:r>
          </a:p>
          <a:p>
            <a:pPr marL="731520" indent="-365760">
              <a:lnSpc>
                <a:spcPct val="120000"/>
              </a:lnSpc>
              <a:spcBef>
                <a:spcPts val="0"/>
              </a:spcBef>
              <a:buFont typeface="Arial" panose="020B0604020202020204" pitchFamily="34" charset="0"/>
              <a:buChar char="•"/>
            </a:pPr>
            <a:r>
              <a:rPr lang="en-US" dirty="0" smtClean="0"/>
              <a:t>List the advantages </a:t>
            </a:r>
            <a:r>
              <a:rPr lang="en-US" dirty="0"/>
              <a:t>of ODS?</a:t>
            </a:r>
          </a:p>
          <a:p>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a:t>
            </a:fld>
            <a:endParaRPr lang="en-US" dirty="0"/>
          </a:p>
        </p:txBody>
      </p:sp>
      <p:pic>
        <p:nvPicPr>
          <p:cNvPr id="6" name="Picture 5">
            <a:extLst>
              <a:ext uri="{FF2B5EF4-FFF2-40B4-BE49-F238E27FC236}">
                <a16:creationId xmlns:a16="http://schemas.microsoft.com/office/drawing/2014/main" id="{92357041-6033-7245-9839-809B08B4301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73319" y="1172374"/>
            <a:ext cx="1149065" cy="1130824"/>
          </a:xfrm>
          <a:prstGeom prst="rect">
            <a:avLst/>
          </a:prstGeom>
        </p:spPr>
      </p:pic>
    </p:spTree>
    <p:extLst>
      <p:ext uri="{BB962C8B-B14F-4D97-AF65-F5344CB8AC3E}">
        <p14:creationId xmlns:p14="http://schemas.microsoft.com/office/powerpoint/2010/main" val="246972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Data Store</a:t>
            </a:r>
          </a:p>
        </p:txBody>
      </p:sp>
      <p:sp>
        <p:nvSpPr>
          <p:cNvPr id="3" name="Content Placeholder 2"/>
          <p:cNvSpPr>
            <a:spLocks noGrp="1"/>
          </p:cNvSpPr>
          <p:nvPr>
            <p:ph sz="quarter" idx="13"/>
          </p:nvPr>
        </p:nvSpPr>
        <p:spPr>
          <a:xfrm>
            <a:off x="384048" y="1043388"/>
            <a:ext cx="8417052" cy="3311525"/>
          </a:xfrm>
        </p:spPr>
        <p:txBody>
          <a:bodyPr/>
          <a:lstStyle/>
          <a:p>
            <a:r>
              <a:rPr lang="en-US" dirty="0" smtClean="0"/>
              <a:t>Need for ODS</a:t>
            </a:r>
          </a:p>
          <a:p>
            <a:pPr marL="285750" indent="-285750">
              <a:buFont typeface="Arial" panose="020B0604020202020204" pitchFamily="34" charset="0"/>
              <a:buChar char="•"/>
            </a:pPr>
            <a:r>
              <a:rPr lang="en-US" dirty="0" smtClean="0"/>
              <a:t>To obtain </a:t>
            </a:r>
            <a:r>
              <a:rPr lang="en-US" dirty="0"/>
              <a:t>a “system of record” that contains the best data that exists in a legacy environment as a source of information.</a:t>
            </a:r>
          </a:p>
          <a:p>
            <a:pPr marL="285750" indent="-285750">
              <a:buFont typeface="Arial" panose="020B0604020202020204" pitchFamily="34" charset="0"/>
              <a:buChar char="•"/>
            </a:pPr>
            <a:r>
              <a:rPr lang="en-US" dirty="0"/>
              <a:t>Best data implies to be:</a:t>
            </a:r>
          </a:p>
          <a:p>
            <a:pPr marL="457200" lvl="1" indent="-285750">
              <a:buFont typeface="Wingdings" panose="05000000000000000000" pitchFamily="2" charset="2"/>
              <a:buChar char="Ø"/>
            </a:pPr>
            <a:r>
              <a:rPr lang="en-US" dirty="0" smtClean="0"/>
              <a:t>Complete</a:t>
            </a:r>
            <a:endParaRPr lang="en-US" dirty="0"/>
          </a:p>
          <a:p>
            <a:pPr marL="457200" lvl="1" indent="-285750">
              <a:buFont typeface="Wingdings" panose="05000000000000000000" pitchFamily="2" charset="2"/>
              <a:buChar char="Ø"/>
            </a:pPr>
            <a:r>
              <a:rPr lang="en-US" dirty="0" smtClean="0"/>
              <a:t>Up </a:t>
            </a:r>
            <a:r>
              <a:rPr lang="en-US" dirty="0"/>
              <a:t>to date</a:t>
            </a:r>
          </a:p>
          <a:p>
            <a:pPr marL="457200" lvl="1" indent="-285750">
              <a:buFont typeface="Wingdings" panose="05000000000000000000" pitchFamily="2" charset="2"/>
              <a:buChar char="Ø"/>
            </a:pPr>
            <a:r>
              <a:rPr lang="en-US" dirty="0" smtClean="0"/>
              <a:t>Accurate</a:t>
            </a:r>
            <a:endParaRPr lang="en-US" dirty="0"/>
          </a:p>
          <a:p>
            <a:pPr marL="285750" indent="-285750">
              <a:buFont typeface="Arial" panose="020B0604020202020204" pitchFamily="34" charset="0"/>
              <a:buChar char="•"/>
            </a:pPr>
            <a:r>
              <a:rPr lang="en-US" dirty="0"/>
              <a:t>In conformance with the organization’s information model.</a:t>
            </a:r>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4</a:t>
            </a:fld>
            <a:endParaRPr lang="en-US" dirty="0"/>
          </a:p>
        </p:txBody>
      </p:sp>
    </p:spTree>
    <p:extLst>
      <p:ext uri="{BB962C8B-B14F-4D97-AF65-F5344CB8AC3E}">
        <p14:creationId xmlns:p14="http://schemas.microsoft.com/office/powerpoint/2010/main" val="184482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ODS Overview</a:t>
            </a:r>
          </a:p>
        </p:txBody>
      </p:sp>
      <p:sp>
        <p:nvSpPr>
          <p:cNvPr id="3" name="Content Placeholder 2"/>
          <p:cNvSpPr>
            <a:spLocks noGrp="1"/>
          </p:cNvSpPr>
          <p:nvPr>
            <p:ph sz="quarter" idx="13"/>
          </p:nvPr>
        </p:nvSpPr>
        <p:spPr>
          <a:xfrm>
            <a:off x="384048" y="895351"/>
            <a:ext cx="8417052" cy="3311525"/>
          </a:xfrm>
        </p:spPr>
        <p:txBody>
          <a:bodyPr>
            <a:normAutofit/>
          </a:bodyPr>
          <a:lstStyle/>
          <a:p>
            <a:r>
              <a:rPr lang="en-US" dirty="0"/>
              <a:t>What is an ODS</a:t>
            </a:r>
            <a:r>
              <a:rPr lang="en-US" dirty="0" smtClean="0"/>
              <a:t>?</a:t>
            </a:r>
            <a:endParaRPr lang="en-US" dirty="0"/>
          </a:p>
          <a:p>
            <a:pPr lvl="1">
              <a:lnSpc>
                <a:spcPct val="120000"/>
              </a:lnSpc>
              <a:spcBef>
                <a:spcPts val="0"/>
              </a:spcBef>
            </a:pPr>
            <a:r>
              <a:rPr lang="en-US" sz="1800" dirty="0"/>
              <a:t>The typical definition of an operational data store (ODS) is that it’s a set of logically related data structures within a database</a:t>
            </a:r>
            <a:r>
              <a:rPr lang="en-US" sz="1800" dirty="0" smtClean="0"/>
              <a:t>.</a:t>
            </a:r>
          </a:p>
          <a:p>
            <a:pPr lvl="1">
              <a:lnSpc>
                <a:spcPct val="120000"/>
              </a:lnSpc>
              <a:spcBef>
                <a:spcPts val="0"/>
              </a:spcBef>
            </a:pPr>
            <a:endParaRPr lang="en-US" sz="1800" dirty="0"/>
          </a:p>
          <a:p>
            <a:pPr lvl="1">
              <a:lnSpc>
                <a:spcPct val="120000"/>
              </a:lnSpc>
              <a:spcBef>
                <a:spcPts val="0"/>
              </a:spcBef>
            </a:pPr>
            <a:r>
              <a:rPr lang="en-US" sz="1800" dirty="0"/>
              <a:t>The data within an ODS is integrated, volatile and at a non-historical granular level that is designed to address a set of operational functions for a specific business purpose</a:t>
            </a:r>
            <a:r>
              <a:rPr lang="en-US" sz="1800" dirty="0" smtClean="0"/>
              <a:t>.</a:t>
            </a:r>
          </a:p>
          <a:p>
            <a:pPr lvl="1">
              <a:lnSpc>
                <a:spcPct val="120000"/>
              </a:lnSpc>
              <a:spcBef>
                <a:spcPts val="0"/>
              </a:spcBef>
            </a:pPr>
            <a:endParaRPr lang="en-US" sz="1800" dirty="0"/>
          </a:p>
          <a:p>
            <a:pPr lvl="1">
              <a:lnSpc>
                <a:spcPct val="120000"/>
              </a:lnSpc>
              <a:spcBef>
                <a:spcPts val="0"/>
              </a:spcBef>
            </a:pPr>
            <a:r>
              <a:rPr lang="en-US" sz="1800" dirty="0"/>
              <a:t>The operational data store is a physical area in the data warehouse that contains the latest snapshot of the operational data.</a:t>
            </a:r>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5</a:t>
            </a:fld>
            <a:endParaRPr lang="en-US" dirty="0"/>
          </a:p>
        </p:txBody>
      </p:sp>
    </p:spTree>
    <p:extLst>
      <p:ext uri="{BB962C8B-B14F-4D97-AF65-F5344CB8AC3E}">
        <p14:creationId xmlns:p14="http://schemas.microsoft.com/office/powerpoint/2010/main" val="383762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ODS Features</a:t>
            </a:r>
          </a:p>
        </p:txBody>
      </p:sp>
      <p:sp>
        <p:nvSpPr>
          <p:cNvPr id="3" name="Content Placeholder 2"/>
          <p:cNvSpPr>
            <a:spLocks noGrp="1"/>
          </p:cNvSpPr>
          <p:nvPr>
            <p:ph sz="quarter" idx="13"/>
          </p:nvPr>
        </p:nvSpPr>
        <p:spPr>
          <a:xfrm>
            <a:off x="384048" y="1043387"/>
            <a:ext cx="8417052" cy="3311525"/>
          </a:xfrm>
        </p:spPr>
        <p:txBody>
          <a:bodyPr>
            <a:normAutofit/>
          </a:bodyPr>
          <a:lstStyle/>
          <a:p>
            <a:r>
              <a:rPr lang="en-US" dirty="0"/>
              <a:t>The Operational Data Store (ODS) is defined to be a structure that is:</a:t>
            </a:r>
          </a:p>
          <a:p>
            <a:endParaRPr lang="en-US" dirty="0"/>
          </a:p>
          <a:p>
            <a:pPr marL="400050" lvl="1" indent="0"/>
            <a:r>
              <a:rPr lang="en-US" sz="1800" dirty="0"/>
              <a:t>Subject oriented</a:t>
            </a:r>
          </a:p>
          <a:p>
            <a:pPr marL="400050" lvl="1" indent="0"/>
            <a:r>
              <a:rPr lang="en-US" sz="1800" dirty="0"/>
              <a:t>Integrated</a:t>
            </a:r>
          </a:p>
          <a:p>
            <a:pPr marL="400050" lvl="1" indent="0"/>
            <a:r>
              <a:rPr lang="en-US" sz="1800" dirty="0"/>
              <a:t>Volatile</a:t>
            </a:r>
          </a:p>
          <a:p>
            <a:pPr marL="400050" lvl="1" indent="0"/>
            <a:r>
              <a:rPr lang="en-US" sz="1800" dirty="0"/>
              <a:t>Current (Non-historical)</a:t>
            </a:r>
          </a:p>
          <a:p>
            <a:pPr marL="400050" lvl="1" indent="0"/>
            <a:r>
              <a:rPr lang="en-US" sz="1800" dirty="0"/>
              <a:t>Detail</a:t>
            </a:r>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6</a:t>
            </a:fld>
            <a:endParaRPr lang="en-US" dirty="0"/>
          </a:p>
        </p:txBody>
      </p:sp>
    </p:spTree>
    <p:extLst>
      <p:ext uri="{BB962C8B-B14F-4D97-AF65-F5344CB8AC3E}">
        <p14:creationId xmlns:p14="http://schemas.microsoft.com/office/powerpoint/2010/main" val="326283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Subject Oriented</a:t>
            </a:r>
          </a:p>
        </p:txBody>
      </p:sp>
      <p:sp>
        <p:nvSpPr>
          <p:cNvPr id="3" name="Content Placeholder 2"/>
          <p:cNvSpPr>
            <a:spLocks noGrp="1"/>
          </p:cNvSpPr>
          <p:nvPr>
            <p:ph sz="quarter" idx="13"/>
          </p:nvPr>
        </p:nvSpPr>
        <p:spPr/>
        <p:txBody>
          <a:bodyPr>
            <a:normAutofit/>
          </a:bodyPr>
          <a:lstStyle/>
          <a:p>
            <a:pPr marL="342900" lvl="1" indent="-342900"/>
            <a:r>
              <a:rPr lang="en-US" sz="1800" dirty="0"/>
              <a:t>The ODS contains specific data that is unique to a set of business functions. The data therefore represents a specific subject area</a:t>
            </a:r>
            <a:r>
              <a:rPr lang="en-US" sz="1800" dirty="0" smtClean="0"/>
              <a:t>.</a:t>
            </a:r>
          </a:p>
          <a:p>
            <a:pPr marL="0" lvl="1" indent="0">
              <a:buNone/>
            </a:pPr>
            <a:endParaRPr lang="en-US" sz="1800" dirty="0"/>
          </a:p>
          <a:p>
            <a:pPr marL="342900" lvl="1" indent="-342900"/>
            <a:r>
              <a:rPr lang="en-US" sz="1800" dirty="0"/>
              <a:t>ODS</a:t>
            </a:r>
            <a:r>
              <a:rPr lang="en-US" sz="1800" dirty="0" smtClean="0"/>
              <a:t>’ </a:t>
            </a:r>
            <a:r>
              <a:rPr lang="en-US" sz="1800" dirty="0"/>
              <a:t>are designed and organized around the major data subjects of a corporation – like CUSTOMER or PRODUCT. They are not organized around specific applications or functions – like Order Entry or Accounts Receivable.</a:t>
            </a:r>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7</a:t>
            </a:fld>
            <a:endParaRPr lang="en-US" dirty="0"/>
          </a:p>
        </p:txBody>
      </p:sp>
    </p:spTree>
    <p:extLst>
      <p:ext uri="{BB962C8B-B14F-4D97-AF65-F5344CB8AC3E}">
        <p14:creationId xmlns:p14="http://schemas.microsoft.com/office/powerpoint/2010/main" val="21807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a:t>
            </a:r>
          </a:p>
        </p:txBody>
      </p:sp>
      <p:sp>
        <p:nvSpPr>
          <p:cNvPr id="3" name="Content Placeholder 2"/>
          <p:cNvSpPr>
            <a:spLocks noGrp="1"/>
          </p:cNvSpPr>
          <p:nvPr>
            <p:ph sz="quarter" idx="13"/>
          </p:nvPr>
        </p:nvSpPr>
        <p:spPr>
          <a:xfrm>
            <a:off x="384048" y="895351"/>
            <a:ext cx="8417052" cy="3311525"/>
          </a:xfrm>
        </p:spPr>
        <p:txBody>
          <a:bodyPr/>
          <a:lstStyle/>
          <a:p>
            <a:pPr marL="285750" indent="-285750">
              <a:buFont typeface="Arial" panose="020B0604020202020204" pitchFamily="34" charset="0"/>
              <a:buChar char="•"/>
            </a:pPr>
            <a:r>
              <a:rPr lang="en-US" dirty="0"/>
              <a:t>Data in the ODS is sourced from various legacy applications. </a:t>
            </a:r>
            <a:endParaRPr lang="en-US" dirty="0" smtClean="0"/>
          </a:p>
          <a:p>
            <a:pPr marL="285750" indent="-285750">
              <a:buFont typeface="Arial" panose="020B0604020202020204" pitchFamily="34" charset="0"/>
              <a:buChar char="•"/>
            </a:pPr>
            <a:r>
              <a:rPr lang="en-US" dirty="0" smtClean="0"/>
              <a:t>The </a:t>
            </a:r>
            <a:r>
              <a:rPr lang="en-US" dirty="0"/>
              <a:t>source data is taken through a set of ETL operations that includes cleansing and transformative processes. </a:t>
            </a:r>
            <a:endParaRPr lang="en-US" dirty="0" smtClean="0"/>
          </a:p>
          <a:p>
            <a:pPr marL="285750" indent="-285750">
              <a:buFont typeface="Arial" panose="020B0604020202020204" pitchFamily="34" charset="0"/>
              <a:buChar char="•"/>
            </a:pPr>
            <a:r>
              <a:rPr lang="en-US" dirty="0" smtClean="0"/>
              <a:t>These </a:t>
            </a:r>
            <a:r>
              <a:rPr lang="en-US" dirty="0"/>
              <a:t>processes are based on rules that have been created through business requirements for data quality and standardization.</a:t>
            </a:r>
          </a:p>
          <a:p>
            <a:pPr marL="285750" indent="-285750">
              <a:buFont typeface="Arial" panose="020B0604020202020204" pitchFamily="34" charset="0"/>
              <a:buChar char="•"/>
            </a:pPr>
            <a:r>
              <a:rPr lang="en-US" dirty="0" smtClean="0"/>
              <a:t>ODS’ </a:t>
            </a:r>
            <a:r>
              <a:rPr lang="en-US" dirty="0"/>
              <a:t>represent a collectively integrated image of subject oriented data that is pulled in from potentially any operational system. </a:t>
            </a:r>
            <a:endParaRPr lang="en-US" dirty="0" smtClean="0"/>
          </a:p>
          <a:p>
            <a:pPr marL="285750" indent="-285750">
              <a:buFont typeface="Arial" panose="020B0604020202020204" pitchFamily="34" charset="0"/>
              <a:buChar char="•"/>
            </a:pPr>
            <a:r>
              <a:rPr lang="en-US" dirty="0" smtClean="0"/>
              <a:t>If </a:t>
            </a:r>
            <a:r>
              <a:rPr lang="en-US" dirty="0"/>
              <a:t>the CUSTOMER subject is included, then all of the CUSTOMER information in the enterprise is fair game for inclusion in the ODS.</a:t>
            </a:r>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8</a:t>
            </a:fld>
            <a:endParaRPr lang="en-US" dirty="0"/>
          </a:p>
        </p:txBody>
      </p:sp>
    </p:spTree>
    <p:extLst>
      <p:ext uri="{BB962C8B-B14F-4D97-AF65-F5344CB8AC3E}">
        <p14:creationId xmlns:p14="http://schemas.microsoft.com/office/powerpoint/2010/main" val="327957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Volatile</a:t>
            </a:r>
            <a:endParaRPr lang="en-US" dirty="0"/>
          </a:p>
        </p:txBody>
      </p:sp>
      <p:sp>
        <p:nvSpPr>
          <p:cNvPr id="3" name="Content Placeholder 2"/>
          <p:cNvSpPr>
            <a:spLocks noGrp="1"/>
          </p:cNvSpPr>
          <p:nvPr>
            <p:ph sz="quarter" idx="13"/>
          </p:nvPr>
        </p:nvSpPr>
        <p:spPr/>
        <p:txBody>
          <a:bodyPr/>
          <a:lstStyle/>
          <a:p>
            <a:pPr marL="285750" indent="-285750">
              <a:buFont typeface="Arial" panose="020B0604020202020204" pitchFamily="34" charset="0"/>
              <a:buChar char="•"/>
            </a:pPr>
            <a:r>
              <a:rPr lang="en-US" dirty="0"/>
              <a:t>Since an ODS is current valued, it’s subject to change on a frequency that supports the definition of “current”. </a:t>
            </a:r>
            <a:endParaRPr lang="en-US" dirty="0" smtClean="0"/>
          </a:p>
          <a:p>
            <a:pPr marL="285750" indent="-285750">
              <a:buFont typeface="Arial" panose="020B0604020202020204" pitchFamily="34" charset="0"/>
              <a:buChar char="•"/>
            </a:pPr>
            <a:r>
              <a:rPr lang="en-US" dirty="0" smtClean="0"/>
              <a:t>That </a:t>
            </a:r>
            <a:r>
              <a:rPr lang="en-US" dirty="0"/>
              <a:t>is, it’s updated to reflect the changes occurring in the systems that feed it in the true OLTP sense. </a:t>
            </a:r>
            <a:endParaRPr lang="en-US" dirty="0" smtClean="0"/>
          </a:p>
          <a:p>
            <a:pPr marL="285750" indent="-285750">
              <a:buFont typeface="Arial" panose="020B0604020202020204" pitchFamily="34" charset="0"/>
              <a:buChar char="•"/>
            </a:pPr>
            <a:r>
              <a:rPr lang="en-US" dirty="0" smtClean="0"/>
              <a:t>Therefore</a:t>
            </a:r>
            <a:r>
              <a:rPr lang="en-US" dirty="0"/>
              <a:t>, identical queries, made at different times, will likely yield different results because the data has been updated with changes.</a:t>
            </a:r>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9</a:t>
            </a:fld>
            <a:endParaRPr lang="en-US" dirty="0"/>
          </a:p>
        </p:txBody>
      </p:sp>
    </p:spTree>
    <p:extLst>
      <p:ext uri="{BB962C8B-B14F-4D97-AF65-F5344CB8AC3E}">
        <p14:creationId xmlns:p14="http://schemas.microsoft.com/office/powerpoint/2010/main" val="942328906"/>
      </p:ext>
    </p:extLst>
  </p:cSld>
  <p:clrMapOvr>
    <a:masterClrMapping/>
  </p:clrMapOvr>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1_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3.xml><?xml version="1.0" encoding="utf-8"?>
<a:theme xmlns:a="http://schemas.openxmlformats.org/drawingml/2006/main" name="2_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themeOverride>
</file>

<file path=ppt/theme/themeOverride2.xml><?xml version="1.0" encoding="utf-8"?>
<a:themeOverride xmlns:a="http://schemas.openxmlformats.org/drawingml/2006/main">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C59A549CE48541B951632D4196BCA1" ma:contentTypeVersion="0" ma:contentTypeDescription="Create a new document." ma:contentTypeScope="" ma:versionID="f1d972d1aa6d9ea55dca7ba336562af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7D545-A467-4A02-8DAF-7A685903C4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A421221-6257-44B8-A0C2-D26A1BFC5168}">
  <ds:schemaRefs>
    <ds:schemaRef ds:uri="http://schemas.microsoft.com/office/infopath/2007/PartnerControls"/>
    <ds:schemaRef ds:uri="http://purl.org/dc/dcmitype/"/>
    <ds:schemaRef ds:uri="http://schemas.microsoft.com/office/2006/documentManagement/types"/>
    <ds:schemaRef ds:uri="http://purl.org/dc/elements/1.1/"/>
    <ds:schemaRef ds:uri="http://www.w3.org/XML/1998/namespace"/>
    <ds:schemaRef ds:uri="http://schemas.microsoft.com/office/2006/metadata/properties"/>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1CB683CF-7DFD-4974-9672-9F63D2D5A3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49978</TotalTime>
  <Words>1179</Words>
  <Application>Microsoft Office PowerPoint</Application>
  <PresentationFormat>On-screen Show (16:9)</PresentationFormat>
  <Paragraphs>177</Paragraphs>
  <Slides>23</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23</vt:i4>
      </vt:variant>
    </vt:vector>
  </HeadingPairs>
  <TitlesOfParts>
    <vt:vector size="32" baseType="lpstr">
      <vt:lpstr>Arial</vt:lpstr>
      <vt:lpstr>Arial Regular</vt:lpstr>
      <vt:lpstr>Calibri</vt:lpstr>
      <vt:lpstr>Courier New</vt:lpstr>
      <vt:lpstr>Verdana</vt:lpstr>
      <vt:lpstr>Wingdings</vt:lpstr>
      <vt:lpstr>Cognizantnewbrand</vt:lpstr>
      <vt:lpstr>1_Cognizantnewbrand</vt:lpstr>
      <vt:lpstr>2_Cognizantnewbrand</vt:lpstr>
      <vt:lpstr>Data Warehousing Basics</vt:lpstr>
      <vt:lpstr>Overview</vt:lpstr>
      <vt:lpstr>Objectives</vt:lpstr>
      <vt:lpstr>Operational Data Store</vt:lpstr>
      <vt:lpstr>ODS Overview</vt:lpstr>
      <vt:lpstr>ODS Features</vt:lpstr>
      <vt:lpstr>Subject Oriented</vt:lpstr>
      <vt:lpstr>Integrated</vt:lpstr>
      <vt:lpstr>Volatile</vt:lpstr>
      <vt:lpstr>Current Valued &amp; Detailed</vt:lpstr>
      <vt:lpstr>Architecture of ODS</vt:lpstr>
      <vt:lpstr>Classification of ODS</vt:lpstr>
      <vt:lpstr>Classification of ODS (Cont.)</vt:lpstr>
      <vt:lpstr>Benefits of ODS</vt:lpstr>
      <vt:lpstr>Benefits of ODS (Cont.)</vt:lpstr>
      <vt:lpstr>Disadvantages of ODS</vt:lpstr>
      <vt:lpstr>ODS: Update Schedule</vt:lpstr>
      <vt:lpstr>ODS vs Data Warehouse Characteristics</vt:lpstr>
      <vt:lpstr>Real Life Example for ODS</vt:lpstr>
      <vt:lpstr>Questions</vt:lpstr>
      <vt:lpstr>Test your Understanding</vt:lpstr>
      <vt:lpstr>Recap</vt:lpstr>
      <vt:lpstr>Thank You</vt:lpstr>
    </vt:vector>
  </TitlesOfParts>
  <Manager/>
  <Company>Cognizant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OCM CoE - Capabilities</dc:title>
  <dc:subject/>
  <dc:creator>Cole, Ladawna (Cognizant)</dc:creator>
  <cp:keywords/>
  <dc:description/>
  <cp:lastModifiedBy>Kannan, Abirami (Cognizant)</cp:lastModifiedBy>
  <cp:revision>2328</cp:revision>
  <cp:lastPrinted>2020-02-12T20:07:34Z</cp:lastPrinted>
  <dcterms:created xsi:type="dcterms:W3CDTF">2018-08-01T04:55:58Z</dcterms:created>
  <dcterms:modified xsi:type="dcterms:W3CDTF">2020-06-13T04:01:01Z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0x010100AFC59A549CE48541B951632D4196BCA1</vt:lpwstr>
  </property>
</Properties>
</file>