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6" r:id="rId3"/>
    <p:sldId id="263" r:id="rId4"/>
    <p:sldId id="258" r:id="rId5"/>
    <p:sldId id="259"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52F6C2-7142-4139-8436-4FCB23312400}">
          <p14:sldIdLst>
            <p14:sldId id="257"/>
            <p14:sldId id="256"/>
            <p14:sldId id="263"/>
            <p14:sldId id="258"/>
            <p14:sldId id="259"/>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1FEBD-7809-46EE-AB87-F7E402E629FB}"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24C445A5-757E-489D-80AF-4AA562AAB7B7}">
      <dgm:prSet phldrT="[Text]"/>
      <dgm:spPr>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buNone/>
          </a:pPr>
          <a:r>
            <a:rPr lang="en-US" b="1" dirty="0">
              <a:solidFill>
                <a:srgbClr val="FFFF00"/>
              </a:solidFill>
              <a:latin typeface="Inconsolata" pitchFamily="34" charset="0"/>
              <a:ea typeface="Inconsolata" pitchFamily="34" charset="-122"/>
              <a:cs typeface="Inconsolata" pitchFamily="34" charset="-120"/>
            </a:rPr>
            <a:t>Voice Input</a:t>
          </a:r>
          <a:endParaRPr lang="en-IN" dirty="0">
            <a:solidFill>
              <a:srgbClr val="FFFF00"/>
            </a:solidFill>
          </a:endParaRPr>
        </a:p>
      </dgm:t>
    </dgm:pt>
    <dgm:pt modelId="{DA24970D-185F-4867-8C6D-01A01AD1431F}" type="parTrans" cxnId="{D58479A8-1C58-4B52-AB53-C86313374EE9}">
      <dgm:prSet/>
      <dgm:spPr/>
      <dgm:t>
        <a:bodyPr/>
        <a:lstStyle/>
        <a:p>
          <a:endParaRPr lang="en-IN"/>
        </a:p>
      </dgm:t>
    </dgm:pt>
    <dgm:pt modelId="{3CD7260E-0F54-4D38-97CE-C62018F00A30}" type="sibTrans" cxnId="{D58479A8-1C58-4B52-AB53-C86313374EE9}">
      <dgm:prSet/>
      <dgm:spPr/>
      <dgm:t>
        <a:bodyPr/>
        <a:lstStyle/>
        <a:p>
          <a:endParaRPr lang="en-IN"/>
        </a:p>
      </dgm:t>
    </dgm:pt>
    <dgm:pt modelId="{C88FB0CD-6210-4D85-803A-990C6C2FF5F6}">
      <dgm:prSet phldrT="[Text]"/>
      <dgm:spPr>
        <a:solidFill>
          <a:schemeClr val="tx2">
            <a:lumMod val="5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buNone/>
          </a:pPr>
          <a:endParaRPr lang="en-IN" dirty="0">
            <a:solidFill>
              <a:srgbClr val="C00000"/>
            </a:solidFill>
          </a:endParaRPr>
        </a:p>
      </dgm:t>
    </dgm:pt>
    <dgm:pt modelId="{1B1F501F-C024-4F13-A60F-7563C8A2E558}" type="parTrans" cxnId="{8FBD6323-3B7C-42DA-86FA-F842FE4D18F6}">
      <dgm:prSet/>
      <dgm:spPr/>
      <dgm:t>
        <a:bodyPr/>
        <a:lstStyle/>
        <a:p>
          <a:endParaRPr lang="en-IN"/>
        </a:p>
      </dgm:t>
    </dgm:pt>
    <dgm:pt modelId="{83205B1F-CCED-4FA7-BEA0-86A2C39D1952}" type="sibTrans" cxnId="{8FBD6323-3B7C-42DA-86FA-F842FE4D18F6}">
      <dgm:prSet/>
      <dgm:spPr/>
      <dgm:t>
        <a:bodyPr/>
        <a:lstStyle/>
        <a:p>
          <a:endParaRPr lang="en-IN"/>
        </a:p>
      </dgm:t>
    </dgm:pt>
    <dgm:pt modelId="{29204EB4-1A7C-47DD-8E62-6E8F4001A1BA}">
      <dgm:prSet phldrT="[Text]"/>
      <dgm:spPr>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buNone/>
          </a:pPr>
          <a:r>
            <a:rPr lang="en-US" b="1" dirty="0">
              <a:solidFill>
                <a:srgbClr val="FFFF00"/>
              </a:solidFill>
              <a:latin typeface="Inconsolata" pitchFamily="34" charset="0"/>
              <a:ea typeface="Inconsolata" pitchFamily="34" charset="-122"/>
              <a:cs typeface="Inconsolata" pitchFamily="34" charset="-120"/>
            </a:rPr>
            <a:t>Speech Recognition</a:t>
          </a:r>
          <a:endParaRPr lang="en-IN" dirty="0">
            <a:solidFill>
              <a:srgbClr val="FFFF00"/>
            </a:solidFill>
          </a:endParaRPr>
        </a:p>
      </dgm:t>
    </dgm:pt>
    <dgm:pt modelId="{851F2AEB-16CF-4925-8EB2-8E9456E3DC73}" type="parTrans" cxnId="{EE29457A-207D-4990-9A21-74A2C5DCC3E6}">
      <dgm:prSet/>
      <dgm:spPr/>
      <dgm:t>
        <a:bodyPr/>
        <a:lstStyle/>
        <a:p>
          <a:endParaRPr lang="en-IN"/>
        </a:p>
      </dgm:t>
    </dgm:pt>
    <dgm:pt modelId="{FFAFAE29-15CA-4204-96F2-0AE771761E25}" type="sibTrans" cxnId="{EE29457A-207D-4990-9A21-74A2C5DCC3E6}">
      <dgm:prSet/>
      <dgm:spPr/>
      <dgm:t>
        <a:bodyPr/>
        <a:lstStyle/>
        <a:p>
          <a:endParaRPr lang="en-IN"/>
        </a:p>
      </dgm:t>
    </dgm:pt>
    <dgm:pt modelId="{C1DAD22E-8BEF-4DD7-81EA-4C648086A34B}">
      <dgm:prSet phldrT="[Text]"/>
      <dgm:spPr>
        <a:solidFill>
          <a:schemeClr val="tx2">
            <a:lumMod val="5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buNone/>
          </a:pPr>
          <a:endParaRPr lang="en-IN" dirty="0"/>
        </a:p>
      </dgm:t>
    </dgm:pt>
    <dgm:pt modelId="{8DC5D98F-E7A5-456B-B2D0-F6AD9BA3E284}" type="parTrans" cxnId="{B6EAE009-7CB2-487A-9FF5-D625A80C202A}">
      <dgm:prSet/>
      <dgm:spPr/>
      <dgm:t>
        <a:bodyPr/>
        <a:lstStyle/>
        <a:p>
          <a:endParaRPr lang="en-IN"/>
        </a:p>
      </dgm:t>
    </dgm:pt>
    <dgm:pt modelId="{8B942C07-F608-4986-99F5-604D88A645A1}" type="sibTrans" cxnId="{B6EAE009-7CB2-487A-9FF5-D625A80C202A}">
      <dgm:prSet/>
      <dgm:spPr/>
      <dgm:t>
        <a:bodyPr/>
        <a:lstStyle/>
        <a:p>
          <a:endParaRPr lang="en-IN"/>
        </a:p>
      </dgm:t>
    </dgm:pt>
    <dgm:pt modelId="{B29F1E90-B2B8-4917-B492-D85F05930E72}">
      <dgm:prSet phldrT="[Text]"/>
      <dgm:spPr>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buNone/>
          </a:pPr>
          <a:r>
            <a:rPr lang="en-US" b="1" dirty="0">
              <a:solidFill>
                <a:srgbClr val="FFFF00"/>
              </a:solidFill>
              <a:latin typeface="Inconsolata" pitchFamily="34" charset="0"/>
              <a:ea typeface="Inconsolata" pitchFamily="34" charset="-122"/>
              <a:cs typeface="Inconsolata" pitchFamily="34" charset="-120"/>
            </a:rPr>
            <a:t>Order Processing</a:t>
          </a:r>
          <a:endParaRPr lang="en-IN" dirty="0">
            <a:solidFill>
              <a:srgbClr val="FFFF00"/>
            </a:solidFill>
          </a:endParaRPr>
        </a:p>
      </dgm:t>
    </dgm:pt>
    <dgm:pt modelId="{23CA8895-E16C-4B24-B1A4-123715BD0BD1}" type="parTrans" cxnId="{5D4FF43C-48CF-45C8-AA37-795FF2874914}">
      <dgm:prSet/>
      <dgm:spPr/>
      <dgm:t>
        <a:bodyPr/>
        <a:lstStyle/>
        <a:p>
          <a:endParaRPr lang="en-IN"/>
        </a:p>
      </dgm:t>
    </dgm:pt>
    <dgm:pt modelId="{7CA44EC4-FC3A-4220-9614-ED5C2AA5A32C}" type="sibTrans" cxnId="{5D4FF43C-48CF-45C8-AA37-795FF2874914}">
      <dgm:prSet/>
      <dgm:spPr/>
      <dgm:t>
        <a:bodyPr/>
        <a:lstStyle/>
        <a:p>
          <a:endParaRPr lang="en-IN"/>
        </a:p>
      </dgm:t>
    </dgm:pt>
    <dgm:pt modelId="{F5888421-2447-4FC4-923D-C00BCE1822EA}">
      <dgm:prSet phldrT="[Text]" custT="1"/>
      <dgm:spPr>
        <a:solidFill>
          <a:schemeClr val="tx2">
            <a:lumMod val="5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buNone/>
          </a:pPr>
          <a:r>
            <a:rPr lang="en-US" sz="1800" dirty="0">
              <a:solidFill>
                <a:srgbClr val="DAD1E6"/>
              </a:solidFill>
              <a:latin typeface="Fira Sans" pitchFamily="34" charset="0"/>
              <a:ea typeface="Fira Sans" pitchFamily="34" charset="-122"/>
              <a:cs typeface="Fira Sans" pitchFamily="34" charset="-120"/>
            </a:rPr>
            <a:t>Converts requests into accurate invoices and bills</a:t>
          </a:r>
          <a:endParaRPr lang="en-IN" sz="1800" dirty="0"/>
        </a:p>
      </dgm:t>
    </dgm:pt>
    <dgm:pt modelId="{92D5038F-A72A-4162-92C1-80E1B5D895C5}" type="parTrans" cxnId="{917B8226-8069-4D35-BDC9-60467B51659C}">
      <dgm:prSet/>
      <dgm:spPr/>
      <dgm:t>
        <a:bodyPr/>
        <a:lstStyle/>
        <a:p>
          <a:endParaRPr lang="en-IN"/>
        </a:p>
      </dgm:t>
    </dgm:pt>
    <dgm:pt modelId="{3E72222F-0758-4BE6-9DDB-3E09731A551B}" type="sibTrans" cxnId="{917B8226-8069-4D35-BDC9-60467B51659C}">
      <dgm:prSet/>
      <dgm:spPr/>
      <dgm:t>
        <a:bodyPr/>
        <a:lstStyle/>
        <a:p>
          <a:endParaRPr lang="en-IN"/>
        </a:p>
      </dgm:t>
    </dgm:pt>
    <dgm:pt modelId="{D55CB41B-C450-42A4-8C0B-22B9675F418B}" type="pres">
      <dgm:prSet presAssocID="{86E1FEBD-7809-46EE-AB87-F7E402E629FB}" presName="linearFlow" presStyleCnt="0">
        <dgm:presLayoutVars>
          <dgm:dir/>
          <dgm:animLvl val="lvl"/>
          <dgm:resizeHandles val="exact"/>
        </dgm:presLayoutVars>
      </dgm:prSet>
      <dgm:spPr/>
    </dgm:pt>
    <dgm:pt modelId="{95C421A3-85AC-42AB-B95C-DE7BFAF2542D}" type="pres">
      <dgm:prSet presAssocID="{24C445A5-757E-489D-80AF-4AA562AAB7B7}" presName="composite" presStyleCnt="0"/>
      <dgm:spPr/>
    </dgm:pt>
    <dgm:pt modelId="{ECCB3840-A995-4BCE-A63B-5CC238AD7DE3}" type="pres">
      <dgm:prSet presAssocID="{24C445A5-757E-489D-80AF-4AA562AAB7B7}" presName="parTx" presStyleLbl="node1" presStyleIdx="0" presStyleCnt="3">
        <dgm:presLayoutVars>
          <dgm:chMax val="0"/>
          <dgm:chPref val="0"/>
          <dgm:bulletEnabled val="1"/>
        </dgm:presLayoutVars>
      </dgm:prSet>
      <dgm:spPr/>
    </dgm:pt>
    <dgm:pt modelId="{990BC9E4-6696-4F7A-98C9-3A1E87A14D0B}" type="pres">
      <dgm:prSet presAssocID="{24C445A5-757E-489D-80AF-4AA562AAB7B7}" presName="parSh" presStyleLbl="node1" presStyleIdx="0" presStyleCnt="3" custLinFactNeighborX="-220"/>
      <dgm:spPr/>
    </dgm:pt>
    <dgm:pt modelId="{3C68E463-D1A0-41BD-A88C-AB6943803DCE}" type="pres">
      <dgm:prSet presAssocID="{24C445A5-757E-489D-80AF-4AA562AAB7B7}" presName="desTx" presStyleLbl="fgAcc1" presStyleIdx="0" presStyleCnt="3">
        <dgm:presLayoutVars>
          <dgm:bulletEnabled val="1"/>
        </dgm:presLayoutVars>
      </dgm:prSet>
      <dgm:spPr/>
    </dgm:pt>
    <dgm:pt modelId="{98ED94C2-8873-4585-980B-C419F5F6B889}" type="pres">
      <dgm:prSet presAssocID="{3CD7260E-0F54-4D38-97CE-C62018F00A30}" presName="sibTrans" presStyleLbl="sibTrans2D1" presStyleIdx="0" presStyleCnt="2"/>
      <dgm:spPr/>
    </dgm:pt>
    <dgm:pt modelId="{673AB23A-7B29-4E9A-A9BE-74D7DEF6E6AD}" type="pres">
      <dgm:prSet presAssocID="{3CD7260E-0F54-4D38-97CE-C62018F00A30}" presName="connTx" presStyleLbl="sibTrans2D1" presStyleIdx="0" presStyleCnt="2"/>
      <dgm:spPr/>
    </dgm:pt>
    <dgm:pt modelId="{AEC3A0C9-20D2-4F1F-B427-26DF07CA1029}" type="pres">
      <dgm:prSet presAssocID="{29204EB4-1A7C-47DD-8E62-6E8F4001A1BA}" presName="composite" presStyleCnt="0"/>
      <dgm:spPr/>
    </dgm:pt>
    <dgm:pt modelId="{3280368F-1974-4D58-A478-124FE3D44A89}" type="pres">
      <dgm:prSet presAssocID="{29204EB4-1A7C-47DD-8E62-6E8F4001A1BA}" presName="parTx" presStyleLbl="node1" presStyleIdx="0" presStyleCnt="3">
        <dgm:presLayoutVars>
          <dgm:chMax val="0"/>
          <dgm:chPref val="0"/>
          <dgm:bulletEnabled val="1"/>
        </dgm:presLayoutVars>
      </dgm:prSet>
      <dgm:spPr/>
    </dgm:pt>
    <dgm:pt modelId="{BC3427E2-5577-4769-9CE2-CFD917BF4F00}" type="pres">
      <dgm:prSet presAssocID="{29204EB4-1A7C-47DD-8E62-6E8F4001A1BA}" presName="parSh" presStyleLbl="node1" presStyleIdx="1" presStyleCnt="3"/>
      <dgm:spPr/>
    </dgm:pt>
    <dgm:pt modelId="{C2731AC7-6EB8-449E-B48F-07026A846250}" type="pres">
      <dgm:prSet presAssocID="{29204EB4-1A7C-47DD-8E62-6E8F4001A1BA}" presName="desTx" presStyleLbl="fgAcc1" presStyleIdx="1" presStyleCnt="3">
        <dgm:presLayoutVars>
          <dgm:bulletEnabled val="1"/>
        </dgm:presLayoutVars>
      </dgm:prSet>
      <dgm:spPr/>
    </dgm:pt>
    <dgm:pt modelId="{41F4EFB6-C2CD-4ABB-97E0-28813DB02504}" type="pres">
      <dgm:prSet presAssocID="{FFAFAE29-15CA-4204-96F2-0AE771761E25}" presName="sibTrans" presStyleLbl="sibTrans2D1" presStyleIdx="1" presStyleCnt="2"/>
      <dgm:spPr/>
    </dgm:pt>
    <dgm:pt modelId="{5B704F75-D609-4A26-A1FB-C9AEA1CA76AE}" type="pres">
      <dgm:prSet presAssocID="{FFAFAE29-15CA-4204-96F2-0AE771761E25}" presName="connTx" presStyleLbl="sibTrans2D1" presStyleIdx="1" presStyleCnt="2"/>
      <dgm:spPr/>
    </dgm:pt>
    <dgm:pt modelId="{5022F148-3D1B-469C-A6F8-4461C7802726}" type="pres">
      <dgm:prSet presAssocID="{B29F1E90-B2B8-4917-B492-D85F05930E72}" presName="composite" presStyleCnt="0"/>
      <dgm:spPr/>
    </dgm:pt>
    <dgm:pt modelId="{FB8252A3-8087-44EE-BE1E-E387A10C110F}" type="pres">
      <dgm:prSet presAssocID="{B29F1E90-B2B8-4917-B492-D85F05930E72}" presName="parTx" presStyleLbl="node1" presStyleIdx="1" presStyleCnt="3">
        <dgm:presLayoutVars>
          <dgm:chMax val="0"/>
          <dgm:chPref val="0"/>
          <dgm:bulletEnabled val="1"/>
        </dgm:presLayoutVars>
      </dgm:prSet>
      <dgm:spPr/>
    </dgm:pt>
    <dgm:pt modelId="{DEF0FD5D-BEE7-4092-B83F-53944DCD6EB7}" type="pres">
      <dgm:prSet presAssocID="{B29F1E90-B2B8-4917-B492-D85F05930E72}" presName="parSh" presStyleLbl="node1" presStyleIdx="2" presStyleCnt="3"/>
      <dgm:spPr/>
    </dgm:pt>
    <dgm:pt modelId="{138F8C28-83EF-4808-80C6-284E5FDE9F17}" type="pres">
      <dgm:prSet presAssocID="{B29F1E90-B2B8-4917-B492-D85F05930E72}" presName="desTx" presStyleLbl="fgAcc1" presStyleIdx="2" presStyleCnt="3">
        <dgm:presLayoutVars>
          <dgm:bulletEnabled val="1"/>
        </dgm:presLayoutVars>
      </dgm:prSet>
      <dgm:spPr/>
    </dgm:pt>
  </dgm:ptLst>
  <dgm:cxnLst>
    <dgm:cxn modelId="{B6EAE009-7CB2-487A-9FF5-D625A80C202A}" srcId="{29204EB4-1A7C-47DD-8E62-6E8F4001A1BA}" destId="{C1DAD22E-8BEF-4DD7-81EA-4C648086A34B}" srcOrd="0" destOrd="0" parTransId="{8DC5D98F-E7A5-456B-B2D0-F6AD9BA3E284}" sibTransId="{8B942C07-F608-4986-99F5-604D88A645A1}"/>
    <dgm:cxn modelId="{B0792118-DE69-4C03-8498-E0093F724428}" type="presOf" srcId="{C1DAD22E-8BEF-4DD7-81EA-4C648086A34B}" destId="{C2731AC7-6EB8-449E-B48F-07026A846250}" srcOrd="0" destOrd="0" presId="urn:microsoft.com/office/officeart/2005/8/layout/process3"/>
    <dgm:cxn modelId="{A1DF7D1B-2955-4E0D-A681-92F79962C731}" type="presOf" srcId="{B29F1E90-B2B8-4917-B492-D85F05930E72}" destId="{DEF0FD5D-BEE7-4092-B83F-53944DCD6EB7}" srcOrd="1" destOrd="0" presId="urn:microsoft.com/office/officeart/2005/8/layout/process3"/>
    <dgm:cxn modelId="{8FBD6323-3B7C-42DA-86FA-F842FE4D18F6}" srcId="{24C445A5-757E-489D-80AF-4AA562AAB7B7}" destId="{C88FB0CD-6210-4D85-803A-990C6C2FF5F6}" srcOrd="0" destOrd="0" parTransId="{1B1F501F-C024-4F13-A60F-7563C8A2E558}" sibTransId="{83205B1F-CCED-4FA7-BEA0-86A2C39D1952}"/>
    <dgm:cxn modelId="{917B8226-8069-4D35-BDC9-60467B51659C}" srcId="{B29F1E90-B2B8-4917-B492-D85F05930E72}" destId="{F5888421-2447-4FC4-923D-C00BCE1822EA}" srcOrd="0" destOrd="0" parTransId="{92D5038F-A72A-4162-92C1-80E1B5D895C5}" sibTransId="{3E72222F-0758-4BE6-9DDB-3E09731A551B}"/>
    <dgm:cxn modelId="{AA152A2C-C7EE-412E-902C-8EF665F5DDE7}" type="presOf" srcId="{3CD7260E-0F54-4D38-97CE-C62018F00A30}" destId="{98ED94C2-8873-4585-980B-C419F5F6B889}" srcOrd="0" destOrd="0" presId="urn:microsoft.com/office/officeart/2005/8/layout/process3"/>
    <dgm:cxn modelId="{5D4FF43C-48CF-45C8-AA37-795FF2874914}" srcId="{86E1FEBD-7809-46EE-AB87-F7E402E629FB}" destId="{B29F1E90-B2B8-4917-B492-D85F05930E72}" srcOrd="2" destOrd="0" parTransId="{23CA8895-E16C-4B24-B1A4-123715BD0BD1}" sibTransId="{7CA44EC4-FC3A-4220-9614-ED5C2AA5A32C}"/>
    <dgm:cxn modelId="{6BA9625E-41E5-4F99-847C-46CD7B28B14A}" type="presOf" srcId="{B29F1E90-B2B8-4917-B492-D85F05930E72}" destId="{FB8252A3-8087-44EE-BE1E-E387A10C110F}" srcOrd="0" destOrd="0" presId="urn:microsoft.com/office/officeart/2005/8/layout/process3"/>
    <dgm:cxn modelId="{0FCED460-BD0B-4C91-AE39-FE460BFC688F}" type="presOf" srcId="{C88FB0CD-6210-4D85-803A-990C6C2FF5F6}" destId="{3C68E463-D1A0-41BD-A88C-AB6943803DCE}" srcOrd="0" destOrd="0" presId="urn:microsoft.com/office/officeart/2005/8/layout/process3"/>
    <dgm:cxn modelId="{CF95E04D-E12E-4E51-A6FB-ABC5D910BDF7}" type="presOf" srcId="{29204EB4-1A7C-47DD-8E62-6E8F4001A1BA}" destId="{BC3427E2-5577-4769-9CE2-CFD917BF4F00}" srcOrd="1" destOrd="0" presId="urn:microsoft.com/office/officeart/2005/8/layout/process3"/>
    <dgm:cxn modelId="{B88D1E53-D6DE-4A01-B21A-FC81430358D7}" type="presOf" srcId="{86E1FEBD-7809-46EE-AB87-F7E402E629FB}" destId="{D55CB41B-C450-42A4-8C0B-22B9675F418B}" srcOrd="0" destOrd="0" presId="urn:microsoft.com/office/officeart/2005/8/layout/process3"/>
    <dgm:cxn modelId="{EE29457A-207D-4990-9A21-74A2C5DCC3E6}" srcId="{86E1FEBD-7809-46EE-AB87-F7E402E629FB}" destId="{29204EB4-1A7C-47DD-8E62-6E8F4001A1BA}" srcOrd="1" destOrd="0" parTransId="{851F2AEB-16CF-4925-8EB2-8E9456E3DC73}" sibTransId="{FFAFAE29-15CA-4204-96F2-0AE771761E25}"/>
    <dgm:cxn modelId="{83E1A892-9FFD-4A11-AD60-99886F9EEAA6}" type="presOf" srcId="{FFAFAE29-15CA-4204-96F2-0AE771761E25}" destId="{41F4EFB6-C2CD-4ABB-97E0-28813DB02504}" srcOrd="0" destOrd="0" presId="urn:microsoft.com/office/officeart/2005/8/layout/process3"/>
    <dgm:cxn modelId="{B6B9B3A7-0BB7-42AA-B58F-D6AD4E351D0A}" type="presOf" srcId="{24C445A5-757E-489D-80AF-4AA562AAB7B7}" destId="{ECCB3840-A995-4BCE-A63B-5CC238AD7DE3}" srcOrd="0" destOrd="0" presId="urn:microsoft.com/office/officeart/2005/8/layout/process3"/>
    <dgm:cxn modelId="{D58479A8-1C58-4B52-AB53-C86313374EE9}" srcId="{86E1FEBD-7809-46EE-AB87-F7E402E629FB}" destId="{24C445A5-757E-489D-80AF-4AA562AAB7B7}" srcOrd="0" destOrd="0" parTransId="{DA24970D-185F-4867-8C6D-01A01AD1431F}" sibTransId="{3CD7260E-0F54-4D38-97CE-C62018F00A30}"/>
    <dgm:cxn modelId="{AA0CC3AA-0E84-4333-9CB5-60A8AD8FE071}" type="presOf" srcId="{3CD7260E-0F54-4D38-97CE-C62018F00A30}" destId="{673AB23A-7B29-4E9A-A9BE-74D7DEF6E6AD}" srcOrd="1" destOrd="0" presId="urn:microsoft.com/office/officeart/2005/8/layout/process3"/>
    <dgm:cxn modelId="{FABE47B1-6ABE-4A06-951D-CB0B67DBF06F}" type="presOf" srcId="{29204EB4-1A7C-47DD-8E62-6E8F4001A1BA}" destId="{3280368F-1974-4D58-A478-124FE3D44A89}" srcOrd="0" destOrd="0" presId="urn:microsoft.com/office/officeart/2005/8/layout/process3"/>
    <dgm:cxn modelId="{5F0EB3BC-6ACC-46B2-A008-16703C05C473}" type="presOf" srcId="{24C445A5-757E-489D-80AF-4AA562AAB7B7}" destId="{990BC9E4-6696-4F7A-98C9-3A1E87A14D0B}" srcOrd="1" destOrd="0" presId="urn:microsoft.com/office/officeart/2005/8/layout/process3"/>
    <dgm:cxn modelId="{4BB8A1CF-3FC6-4678-B367-831681B7B576}" type="presOf" srcId="{FFAFAE29-15CA-4204-96F2-0AE771761E25}" destId="{5B704F75-D609-4A26-A1FB-C9AEA1CA76AE}" srcOrd="1" destOrd="0" presId="urn:microsoft.com/office/officeart/2005/8/layout/process3"/>
    <dgm:cxn modelId="{F62A33D0-AEAB-496A-A662-43F44E874528}" type="presOf" srcId="{F5888421-2447-4FC4-923D-C00BCE1822EA}" destId="{138F8C28-83EF-4808-80C6-284E5FDE9F17}" srcOrd="0" destOrd="0" presId="urn:microsoft.com/office/officeart/2005/8/layout/process3"/>
    <dgm:cxn modelId="{5399C318-57CD-4DA8-9131-FA832FABEE9F}" type="presParOf" srcId="{D55CB41B-C450-42A4-8C0B-22B9675F418B}" destId="{95C421A3-85AC-42AB-B95C-DE7BFAF2542D}" srcOrd="0" destOrd="0" presId="urn:microsoft.com/office/officeart/2005/8/layout/process3"/>
    <dgm:cxn modelId="{6283CBEC-EECB-48FB-AD19-C0305B404E14}" type="presParOf" srcId="{95C421A3-85AC-42AB-B95C-DE7BFAF2542D}" destId="{ECCB3840-A995-4BCE-A63B-5CC238AD7DE3}" srcOrd="0" destOrd="0" presId="urn:microsoft.com/office/officeart/2005/8/layout/process3"/>
    <dgm:cxn modelId="{4AA295A7-DEDE-460E-9064-AEC7E193AEBC}" type="presParOf" srcId="{95C421A3-85AC-42AB-B95C-DE7BFAF2542D}" destId="{990BC9E4-6696-4F7A-98C9-3A1E87A14D0B}" srcOrd="1" destOrd="0" presId="urn:microsoft.com/office/officeart/2005/8/layout/process3"/>
    <dgm:cxn modelId="{917184CF-4195-4995-9396-9CFC4E3D3BFB}" type="presParOf" srcId="{95C421A3-85AC-42AB-B95C-DE7BFAF2542D}" destId="{3C68E463-D1A0-41BD-A88C-AB6943803DCE}" srcOrd="2" destOrd="0" presId="urn:microsoft.com/office/officeart/2005/8/layout/process3"/>
    <dgm:cxn modelId="{E92022C9-C455-4F2E-A938-CEA95AFEEEA2}" type="presParOf" srcId="{D55CB41B-C450-42A4-8C0B-22B9675F418B}" destId="{98ED94C2-8873-4585-980B-C419F5F6B889}" srcOrd="1" destOrd="0" presId="urn:microsoft.com/office/officeart/2005/8/layout/process3"/>
    <dgm:cxn modelId="{AD2E018F-62DE-4A3D-ABE4-68E48985D180}" type="presParOf" srcId="{98ED94C2-8873-4585-980B-C419F5F6B889}" destId="{673AB23A-7B29-4E9A-A9BE-74D7DEF6E6AD}" srcOrd="0" destOrd="0" presId="urn:microsoft.com/office/officeart/2005/8/layout/process3"/>
    <dgm:cxn modelId="{5D62F896-0B7F-423F-9173-67A0926E8881}" type="presParOf" srcId="{D55CB41B-C450-42A4-8C0B-22B9675F418B}" destId="{AEC3A0C9-20D2-4F1F-B427-26DF07CA1029}" srcOrd="2" destOrd="0" presId="urn:microsoft.com/office/officeart/2005/8/layout/process3"/>
    <dgm:cxn modelId="{BD2957F9-0025-4BE5-8E2D-134047E6FBDE}" type="presParOf" srcId="{AEC3A0C9-20D2-4F1F-B427-26DF07CA1029}" destId="{3280368F-1974-4D58-A478-124FE3D44A89}" srcOrd="0" destOrd="0" presId="urn:microsoft.com/office/officeart/2005/8/layout/process3"/>
    <dgm:cxn modelId="{8A020549-E6EC-466B-9CA1-A96A3EB2CB1B}" type="presParOf" srcId="{AEC3A0C9-20D2-4F1F-B427-26DF07CA1029}" destId="{BC3427E2-5577-4769-9CE2-CFD917BF4F00}" srcOrd="1" destOrd="0" presId="urn:microsoft.com/office/officeart/2005/8/layout/process3"/>
    <dgm:cxn modelId="{27FB0738-A4D0-47A1-A39D-B653DDA9646F}" type="presParOf" srcId="{AEC3A0C9-20D2-4F1F-B427-26DF07CA1029}" destId="{C2731AC7-6EB8-449E-B48F-07026A846250}" srcOrd="2" destOrd="0" presId="urn:microsoft.com/office/officeart/2005/8/layout/process3"/>
    <dgm:cxn modelId="{E7CBCDA7-EC3C-4E64-BDC1-D33D7D631986}" type="presParOf" srcId="{D55CB41B-C450-42A4-8C0B-22B9675F418B}" destId="{41F4EFB6-C2CD-4ABB-97E0-28813DB02504}" srcOrd="3" destOrd="0" presId="urn:microsoft.com/office/officeart/2005/8/layout/process3"/>
    <dgm:cxn modelId="{1D934D6E-076F-4A3F-AD43-95B34BDCCFE7}" type="presParOf" srcId="{41F4EFB6-C2CD-4ABB-97E0-28813DB02504}" destId="{5B704F75-D609-4A26-A1FB-C9AEA1CA76AE}" srcOrd="0" destOrd="0" presId="urn:microsoft.com/office/officeart/2005/8/layout/process3"/>
    <dgm:cxn modelId="{177EBB8E-A23C-4337-A948-376492F2A7D5}" type="presParOf" srcId="{D55CB41B-C450-42A4-8C0B-22B9675F418B}" destId="{5022F148-3D1B-469C-A6F8-4461C7802726}" srcOrd="4" destOrd="0" presId="urn:microsoft.com/office/officeart/2005/8/layout/process3"/>
    <dgm:cxn modelId="{6DDB648C-1DAF-4E2A-B3E7-A334C704464D}" type="presParOf" srcId="{5022F148-3D1B-469C-A6F8-4461C7802726}" destId="{FB8252A3-8087-44EE-BE1E-E387A10C110F}" srcOrd="0" destOrd="0" presId="urn:microsoft.com/office/officeart/2005/8/layout/process3"/>
    <dgm:cxn modelId="{A03AA695-E4B6-4B71-B76A-D0BC122DAAF1}" type="presParOf" srcId="{5022F148-3D1B-469C-A6F8-4461C7802726}" destId="{DEF0FD5D-BEE7-4092-B83F-53944DCD6EB7}" srcOrd="1" destOrd="0" presId="urn:microsoft.com/office/officeart/2005/8/layout/process3"/>
    <dgm:cxn modelId="{0F6014BE-611C-4539-8F98-6E90DA5DA8E0}" type="presParOf" srcId="{5022F148-3D1B-469C-A6F8-4461C7802726}" destId="{138F8C28-83EF-4808-80C6-284E5FDE9F17}"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BC9E4-6696-4F7A-98C9-3A1E87A14D0B}">
      <dsp:nvSpPr>
        <dsp:cNvPr id="0" name=""/>
        <dsp:cNvSpPr/>
      </dsp:nvSpPr>
      <dsp:spPr>
        <a:xfrm>
          <a:off x="0" y="2019937"/>
          <a:ext cx="2205704" cy="1271887"/>
        </a:xfrm>
        <a:prstGeom prst="roundRect">
          <a:avLst>
            <a:gd name="adj" fmla="val 10000"/>
          </a:avLst>
        </a:prstGeom>
        <a:solidFill>
          <a:srgbClr val="C0000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US" sz="2300" b="1" kern="1200" dirty="0">
              <a:solidFill>
                <a:srgbClr val="FFFF00"/>
              </a:solidFill>
              <a:latin typeface="Inconsolata" pitchFamily="34" charset="0"/>
              <a:ea typeface="Inconsolata" pitchFamily="34" charset="-122"/>
              <a:cs typeface="Inconsolata" pitchFamily="34" charset="-120"/>
            </a:rPr>
            <a:t>Voice Input</a:t>
          </a:r>
          <a:endParaRPr lang="en-IN" sz="2300" kern="1200" dirty="0">
            <a:solidFill>
              <a:srgbClr val="FFFF00"/>
            </a:solidFill>
          </a:endParaRPr>
        </a:p>
      </dsp:txBody>
      <dsp:txXfrm>
        <a:off x="0" y="2019937"/>
        <a:ext cx="2205704" cy="847925"/>
      </dsp:txXfrm>
    </dsp:sp>
    <dsp:sp modelId="{3C68E463-D1A0-41BD-A88C-AB6943803DCE}">
      <dsp:nvSpPr>
        <dsp:cNvPr id="0" name=""/>
        <dsp:cNvSpPr/>
      </dsp:nvSpPr>
      <dsp:spPr>
        <a:xfrm>
          <a:off x="456621" y="2867862"/>
          <a:ext cx="2205704" cy="1614599"/>
        </a:xfrm>
        <a:prstGeom prst="roundRect">
          <a:avLst>
            <a:gd name="adj" fmla="val 10000"/>
          </a:avLst>
        </a:prstGeom>
        <a:solidFill>
          <a:schemeClr val="tx2">
            <a:lumMod val="50000"/>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None/>
          </a:pPr>
          <a:endParaRPr lang="en-IN" sz="2300" kern="1200" dirty="0">
            <a:solidFill>
              <a:srgbClr val="C00000"/>
            </a:solidFill>
          </a:endParaRPr>
        </a:p>
      </dsp:txBody>
      <dsp:txXfrm>
        <a:off x="503911" y="2915152"/>
        <a:ext cx="2111124" cy="1520019"/>
      </dsp:txXfrm>
    </dsp:sp>
    <dsp:sp modelId="{98ED94C2-8873-4585-980B-C419F5F6B889}">
      <dsp:nvSpPr>
        <dsp:cNvPr id="0" name=""/>
        <dsp:cNvSpPr/>
      </dsp:nvSpPr>
      <dsp:spPr>
        <a:xfrm>
          <a:off x="2541293" y="2169321"/>
          <a:ext cx="711449" cy="5491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2541293" y="2279152"/>
        <a:ext cx="546702" cy="329494"/>
      </dsp:txXfrm>
    </dsp:sp>
    <dsp:sp modelId="{BC3427E2-5577-4769-9CE2-CFD917BF4F00}">
      <dsp:nvSpPr>
        <dsp:cNvPr id="0" name=""/>
        <dsp:cNvSpPr/>
      </dsp:nvSpPr>
      <dsp:spPr>
        <a:xfrm>
          <a:off x="3548062" y="2019937"/>
          <a:ext cx="2205704" cy="1271887"/>
        </a:xfrm>
        <a:prstGeom prst="roundRect">
          <a:avLst>
            <a:gd name="adj" fmla="val 10000"/>
          </a:avLst>
        </a:prstGeom>
        <a:solidFill>
          <a:srgbClr val="C0000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US" sz="2300" b="1" kern="1200" dirty="0">
              <a:solidFill>
                <a:srgbClr val="FFFF00"/>
              </a:solidFill>
              <a:latin typeface="Inconsolata" pitchFamily="34" charset="0"/>
              <a:ea typeface="Inconsolata" pitchFamily="34" charset="-122"/>
              <a:cs typeface="Inconsolata" pitchFamily="34" charset="-120"/>
            </a:rPr>
            <a:t>Speech Recognition</a:t>
          </a:r>
          <a:endParaRPr lang="en-IN" sz="2300" kern="1200" dirty="0">
            <a:solidFill>
              <a:srgbClr val="FFFF00"/>
            </a:solidFill>
          </a:endParaRPr>
        </a:p>
      </dsp:txBody>
      <dsp:txXfrm>
        <a:off x="3548062" y="2019937"/>
        <a:ext cx="2205704" cy="847925"/>
      </dsp:txXfrm>
    </dsp:sp>
    <dsp:sp modelId="{C2731AC7-6EB8-449E-B48F-07026A846250}">
      <dsp:nvSpPr>
        <dsp:cNvPr id="0" name=""/>
        <dsp:cNvSpPr/>
      </dsp:nvSpPr>
      <dsp:spPr>
        <a:xfrm>
          <a:off x="3999833" y="2867862"/>
          <a:ext cx="2205704" cy="1614599"/>
        </a:xfrm>
        <a:prstGeom prst="roundRect">
          <a:avLst>
            <a:gd name="adj" fmla="val 10000"/>
          </a:avLst>
        </a:prstGeom>
        <a:solidFill>
          <a:schemeClr val="tx2">
            <a:lumMod val="50000"/>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None/>
          </a:pPr>
          <a:endParaRPr lang="en-IN" sz="2300" kern="1200" dirty="0"/>
        </a:p>
      </dsp:txBody>
      <dsp:txXfrm>
        <a:off x="4047123" y="2915152"/>
        <a:ext cx="2111124" cy="1520019"/>
      </dsp:txXfrm>
    </dsp:sp>
    <dsp:sp modelId="{41F4EFB6-C2CD-4ABB-97E0-28813DB02504}">
      <dsp:nvSpPr>
        <dsp:cNvPr id="0" name=""/>
        <dsp:cNvSpPr/>
      </dsp:nvSpPr>
      <dsp:spPr>
        <a:xfrm>
          <a:off x="6088143" y="2169321"/>
          <a:ext cx="708878" cy="5491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6088143" y="2279152"/>
        <a:ext cx="544131" cy="329494"/>
      </dsp:txXfrm>
    </dsp:sp>
    <dsp:sp modelId="{DEF0FD5D-BEE7-4092-B83F-53944DCD6EB7}">
      <dsp:nvSpPr>
        <dsp:cNvPr id="0" name=""/>
        <dsp:cNvSpPr/>
      </dsp:nvSpPr>
      <dsp:spPr>
        <a:xfrm>
          <a:off x="7091273" y="2019937"/>
          <a:ext cx="2205704" cy="1271887"/>
        </a:xfrm>
        <a:prstGeom prst="roundRect">
          <a:avLst>
            <a:gd name="adj" fmla="val 10000"/>
          </a:avLst>
        </a:prstGeom>
        <a:solidFill>
          <a:srgbClr val="C0000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US" sz="2300" b="1" kern="1200" dirty="0">
              <a:solidFill>
                <a:srgbClr val="FFFF00"/>
              </a:solidFill>
              <a:latin typeface="Inconsolata" pitchFamily="34" charset="0"/>
              <a:ea typeface="Inconsolata" pitchFamily="34" charset="-122"/>
              <a:cs typeface="Inconsolata" pitchFamily="34" charset="-120"/>
            </a:rPr>
            <a:t>Order Processing</a:t>
          </a:r>
          <a:endParaRPr lang="en-IN" sz="2300" kern="1200" dirty="0">
            <a:solidFill>
              <a:srgbClr val="FFFF00"/>
            </a:solidFill>
          </a:endParaRPr>
        </a:p>
      </dsp:txBody>
      <dsp:txXfrm>
        <a:off x="7091273" y="2019937"/>
        <a:ext cx="2205704" cy="847925"/>
      </dsp:txXfrm>
    </dsp:sp>
    <dsp:sp modelId="{138F8C28-83EF-4808-80C6-284E5FDE9F17}">
      <dsp:nvSpPr>
        <dsp:cNvPr id="0" name=""/>
        <dsp:cNvSpPr/>
      </dsp:nvSpPr>
      <dsp:spPr>
        <a:xfrm>
          <a:off x="7543044" y="2867862"/>
          <a:ext cx="2205704" cy="1614599"/>
        </a:xfrm>
        <a:prstGeom prst="roundRect">
          <a:avLst>
            <a:gd name="adj" fmla="val 10000"/>
          </a:avLst>
        </a:prstGeom>
        <a:solidFill>
          <a:schemeClr val="tx2">
            <a:lumMod val="50000"/>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None/>
          </a:pPr>
          <a:r>
            <a:rPr lang="en-US" sz="1800" kern="1200" dirty="0">
              <a:solidFill>
                <a:srgbClr val="DAD1E6"/>
              </a:solidFill>
              <a:latin typeface="Fira Sans" pitchFamily="34" charset="0"/>
              <a:ea typeface="Fira Sans" pitchFamily="34" charset="-122"/>
              <a:cs typeface="Fira Sans" pitchFamily="34" charset="-120"/>
            </a:rPr>
            <a:t>Converts requests into accurate invoices and bills</a:t>
          </a:r>
          <a:endParaRPr lang="en-IN" sz="1800" kern="1200" dirty="0"/>
        </a:p>
      </dsp:txBody>
      <dsp:txXfrm>
        <a:off x="7590334" y="2915152"/>
        <a:ext cx="2111124" cy="15200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22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15663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txBody>
          <a:bodyPr/>
          <a:lstStyle/>
          <a:p>
            <a:endParaRPr lang="en-IN" dirty="0"/>
          </a:p>
        </p:txBody>
      </p:sp>
      <p:sp>
        <p:nvSpPr>
          <p:cNvPr id="4" name="Text 1"/>
          <p:cNvSpPr/>
          <p:nvPr/>
        </p:nvSpPr>
        <p:spPr>
          <a:xfrm>
            <a:off x="128169" y="1728311"/>
            <a:ext cx="13437360" cy="694373"/>
          </a:xfrm>
          <a:prstGeom prst="rect">
            <a:avLst/>
          </a:prstGeom>
          <a:noFill/>
          <a:ln/>
        </p:spPr>
        <p:txBody>
          <a:bodyPr wrap="none" rtlCol="0" anchor="t"/>
          <a:lstStyle/>
          <a:p>
            <a:pPr>
              <a:lnSpc>
                <a:spcPts val="5468"/>
              </a:lnSpc>
            </a:pPr>
            <a:r>
              <a:rPr lang="en-US" sz="4374" b="1" dirty="0">
                <a:solidFill>
                  <a:srgbClr val="FFFFFF"/>
                </a:solidFill>
                <a:latin typeface="Barlow" pitchFamily="34" charset="0"/>
                <a:ea typeface="Barlow" pitchFamily="34" charset="-122"/>
                <a:cs typeface="Barlow" pitchFamily="34" charset="-120"/>
              </a:rPr>
              <a:t>INSTITUTE OF ENGINEERING AND TECHNOLOGY, DAVV</a:t>
            </a:r>
            <a:endParaRPr lang="en-US" sz="4374" dirty="0"/>
          </a:p>
          <a:p>
            <a:pPr marL="0" indent="0">
              <a:lnSpc>
                <a:spcPts val="5468"/>
              </a:lnSpc>
              <a:buNone/>
            </a:pPr>
            <a:endParaRPr lang="en-US" sz="4374" dirty="0"/>
          </a:p>
          <a:p>
            <a:pPr marL="0" indent="0">
              <a:lnSpc>
                <a:spcPts val="5468"/>
              </a:lnSpc>
              <a:buNone/>
            </a:pPr>
            <a:endParaRPr lang="en-US" sz="4374" dirty="0"/>
          </a:p>
        </p:txBody>
      </p:sp>
      <p:sp>
        <p:nvSpPr>
          <p:cNvPr id="5" name="Text 2"/>
          <p:cNvSpPr/>
          <p:nvPr/>
        </p:nvSpPr>
        <p:spPr>
          <a:xfrm>
            <a:off x="2037993" y="4150995"/>
            <a:ext cx="10554414" cy="1066205"/>
          </a:xfrm>
          <a:prstGeom prst="rect">
            <a:avLst/>
          </a:prstGeom>
          <a:noFill/>
          <a:ln/>
        </p:spPr>
        <p:txBody>
          <a:bodyPr wrap="square" rtlCol="0" anchor="t"/>
          <a:lstStyle/>
          <a:p>
            <a:pPr marL="0" indent="0">
              <a:lnSpc>
                <a:spcPts val="2799"/>
              </a:lnSpc>
              <a:buNone/>
            </a:pPr>
            <a:endParaRPr lang="en-US" sz="1750" dirty="0"/>
          </a:p>
        </p:txBody>
      </p:sp>
      <p:sp>
        <p:nvSpPr>
          <p:cNvPr id="7" name="TextBox 6">
            <a:extLst>
              <a:ext uri="{FF2B5EF4-FFF2-40B4-BE49-F238E27FC236}">
                <a16:creationId xmlns:a16="http://schemas.microsoft.com/office/drawing/2014/main" id="{52FEBDDA-9D8C-A3AB-6927-95E21C96DC86}"/>
              </a:ext>
            </a:extLst>
          </p:cNvPr>
          <p:cNvSpPr txBox="1"/>
          <p:nvPr/>
        </p:nvSpPr>
        <p:spPr>
          <a:xfrm>
            <a:off x="313364" y="3619906"/>
            <a:ext cx="10254322" cy="3221395"/>
          </a:xfrm>
          <a:prstGeom prst="rect">
            <a:avLst/>
          </a:prstGeom>
          <a:noFill/>
        </p:spPr>
        <p:txBody>
          <a:bodyPr wrap="square" rtlCol="0">
            <a:spAutoFit/>
          </a:bodyPr>
          <a:lstStyle/>
          <a:p>
            <a:r>
              <a:rPr lang="en-US" sz="1800" dirty="0">
                <a:solidFill>
                  <a:srgbClr val="E5E0DF"/>
                </a:solidFill>
                <a:latin typeface="Barlow" pitchFamily="34" charset="0"/>
                <a:ea typeface="Barlow" pitchFamily="34" charset="-122"/>
                <a:cs typeface="Barlow" pitchFamily="34" charset="-120"/>
              </a:rPr>
              <a:t>Submitted By: Garv Jain </a:t>
            </a:r>
          </a:p>
          <a:p>
            <a:endParaRPr lang="en-US" sz="1800" dirty="0">
              <a:solidFill>
                <a:srgbClr val="E5E0DF"/>
              </a:solidFill>
              <a:latin typeface="Barlow" pitchFamily="34" charset="0"/>
              <a:ea typeface="Barlow" pitchFamily="34" charset="-122"/>
              <a:cs typeface="Barlow" pitchFamily="34" charset="-120"/>
            </a:endParaRPr>
          </a:p>
          <a:p>
            <a:r>
              <a:rPr lang="en-US" sz="1800" dirty="0">
                <a:solidFill>
                  <a:srgbClr val="E5E0DF"/>
                </a:solidFill>
                <a:latin typeface="Barlow" pitchFamily="34" charset="0"/>
                <a:ea typeface="Barlow" pitchFamily="34" charset="-122"/>
                <a:cs typeface="Barlow" pitchFamily="34" charset="-120"/>
              </a:rPr>
              <a:t>Submitted To: Dr. Shashi Prakash Sir </a:t>
            </a:r>
            <a:endParaRPr lang="en-US" sz="1800" dirty="0"/>
          </a:p>
          <a:p>
            <a:endParaRPr lang="en-US" sz="1800" dirty="0"/>
          </a:p>
          <a:p>
            <a:r>
              <a:rPr lang="en-US" sz="1800" dirty="0">
                <a:solidFill>
                  <a:srgbClr val="E5E0DF"/>
                </a:solidFill>
                <a:latin typeface="Barlow" pitchFamily="34" charset="0"/>
                <a:ea typeface="Barlow" pitchFamily="34" charset="-122"/>
                <a:cs typeface="Barlow" pitchFamily="34" charset="-120"/>
              </a:rPr>
              <a:t>Roll No. : 22E3020</a:t>
            </a:r>
            <a:endParaRPr lang="en-US" sz="1800" dirty="0"/>
          </a:p>
          <a:p>
            <a:endParaRPr lang="en-US" dirty="0"/>
          </a:p>
          <a:p>
            <a:r>
              <a:rPr lang="en-US" sz="1800" dirty="0">
                <a:solidFill>
                  <a:srgbClr val="E5E0DF"/>
                </a:solidFill>
                <a:latin typeface="Barlow" pitchFamily="34" charset="0"/>
                <a:ea typeface="Barlow" pitchFamily="34" charset="-122"/>
                <a:cs typeface="Barlow" pitchFamily="34" charset="-120"/>
              </a:rPr>
              <a:t>Branch: Electronics and Instrumentation Engineering</a:t>
            </a:r>
            <a:endParaRPr lang="en-US" sz="1800" dirty="0"/>
          </a:p>
          <a:p>
            <a:endParaRPr lang="en-US" sz="1800" dirty="0"/>
          </a:p>
          <a:p>
            <a:r>
              <a:rPr lang="en-US" sz="1800" dirty="0">
                <a:solidFill>
                  <a:srgbClr val="E5E0DF"/>
                </a:solidFill>
                <a:latin typeface="Barlow" pitchFamily="34" charset="0"/>
                <a:ea typeface="Barlow" pitchFamily="34" charset="-122"/>
                <a:cs typeface="Barlow" pitchFamily="34" charset="-120"/>
              </a:rPr>
              <a:t>Subject: Analog Electronics</a:t>
            </a:r>
            <a:endParaRPr lang="en-US" sz="1800" dirty="0"/>
          </a:p>
          <a:p>
            <a:endParaRPr lang="en-US" sz="18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012627"/>
            <a:ext cx="7477601" cy="4165997"/>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Introducing VoiceRetailer: The Future of Seamless Shopping Experiences</a:t>
            </a:r>
            <a:endParaRPr lang="en-US" sz="5249" dirty="0"/>
          </a:p>
        </p:txBody>
      </p:sp>
      <p:sp>
        <p:nvSpPr>
          <p:cNvPr id="6" name="Text 2"/>
          <p:cNvSpPr/>
          <p:nvPr/>
        </p:nvSpPr>
        <p:spPr>
          <a:xfrm>
            <a:off x="6319599" y="5511879"/>
            <a:ext cx="747760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Our innovative voice assistant device simplifies retail transactions by converting spoken orders into accurate invoices within seconds. Imagine a world where manual order recording is a thing of the past.</a:t>
            </a:r>
            <a:endParaRPr lang="en-US" sz="1750" dirty="0"/>
          </a:p>
        </p:txBody>
      </p:sp>
      <p:sp>
        <p:nvSpPr>
          <p:cNvPr id="7" name="Shape 3"/>
          <p:cNvSpPr/>
          <p:nvPr/>
        </p:nvSpPr>
        <p:spPr>
          <a:xfrm>
            <a:off x="6319599" y="6844665"/>
            <a:ext cx="355402" cy="355402"/>
          </a:xfrm>
          <a:prstGeom prst="roundRect">
            <a:avLst>
              <a:gd name="adj" fmla="val 25726039"/>
            </a:avLst>
          </a:prstGeom>
          <a:noFill/>
          <a:ln w="7620">
            <a:solidFill>
              <a:srgbClr val="FFFFFF"/>
            </a:solidFill>
            <a:prstDash val="solid"/>
          </a:ln>
        </p:spPr>
      </p:sp>
      <p:sp>
        <p:nvSpPr>
          <p:cNvPr id="9" name="Text 4"/>
          <p:cNvSpPr/>
          <p:nvPr/>
        </p:nvSpPr>
        <p:spPr>
          <a:xfrm>
            <a:off x="6786086" y="6827996"/>
            <a:ext cx="1455420" cy="388858"/>
          </a:xfrm>
          <a:prstGeom prst="rect">
            <a:avLst/>
          </a:prstGeom>
          <a:noFill/>
          <a:ln/>
        </p:spPr>
        <p:txBody>
          <a:bodyPr wrap="none" rtlCol="0" anchor="t"/>
          <a:lstStyle/>
          <a:p>
            <a:pPr marL="0" indent="0" algn="l">
              <a:lnSpc>
                <a:spcPts val="3062"/>
              </a:lnSpc>
              <a:buNone/>
            </a:pPr>
            <a:endParaRPr lang="en-US" sz="2187" dirty="0"/>
          </a:p>
        </p:txBody>
      </p:sp>
      <p:sp>
        <p:nvSpPr>
          <p:cNvPr id="11" name="Rectangle 10">
            <a:extLst>
              <a:ext uri="{FF2B5EF4-FFF2-40B4-BE49-F238E27FC236}">
                <a16:creationId xmlns:a16="http://schemas.microsoft.com/office/drawing/2014/main" id="{54EAC9DD-DC99-1120-8431-0E7D07727D12}"/>
              </a:ext>
            </a:extLst>
          </p:cNvPr>
          <p:cNvSpPr/>
          <p:nvPr/>
        </p:nvSpPr>
        <p:spPr>
          <a:xfrm>
            <a:off x="6319599" y="6827996"/>
            <a:ext cx="466487" cy="372071"/>
          </a:xfrm>
          <a:prstGeom prst="rect">
            <a:avLst/>
          </a:prstGeom>
          <a:solidFill>
            <a:srgbClr val="0D0A2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F7AFE03-0195-4C87-89D8-8985E251D5D1}"/>
              </a:ext>
            </a:extLst>
          </p:cNvPr>
          <p:cNvSpPr txBox="1"/>
          <p:nvPr/>
        </p:nvSpPr>
        <p:spPr>
          <a:xfrm>
            <a:off x="5926238" y="6844665"/>
            <a:ext cx="8368496" cy="369332"/>
          </a:xfrm>
          <a:prstGeom prst="rect">
            <a:avLst/>
          </a:prstGeom>
          <a:noFill/>
        </p:spPr>
        <p:txBody>
          <a:bodyPr wrap="square" rtlCol="0">
            <a:spAutoFit/>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3012281"/>
            <a:ext cx="510540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Title: VoiceRetailer</a:t>
            </a:r>
            <a:endParaRPr lang="en-US" sz="4374" dirty="0"/>
          </a:p>
        </p:txBody>
      </p:sp>
      <p:sp>
        <p:nvSpPr>
          <p:cNvPr id="5" name="Text 2"/>
          <p:cNvSpPr/>
          <p:nvPr/>
        </p:nvSpPr>
        <p:spPr>
          <a:xfrm>
            <a:off x="2037993" y="4150995"/>
            <a:ext cx="10554414"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Our groundbreaking voice assistant device, VoiceRetailer, is set to revolutionize the retail industry by simplifying the way orders are processed and invoices are generated. Say goodbye to time-consuming manual input and hello to effortless voice-activated transactions.</a:t>
            </a:r>
            <a:endParaRPr lang="en-US" sz="1750" dirty="0"/>
          </a:p>
        </p:txBody>
      </p:sp>
    </p:spTree>
    <p:extLst>
      <p:ext uri="{BB962C8B-B14F-4D97-AF65-F5344CB8AC3E}">
        <p14:creationId xmlns:p14="http://schemas.microsoft.com/office/powerpoint/2010/main" val="352755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p:cNvPicPr>
            <a:picLocks noChangeAspect="1"/>
          </p:cNvPicPr>
          <p:nvPr/>
        </p:nvPicPr>
        <p:blipFill>
          <a:blip r:embed="rId4"/>
          <a:srcRect/>
          <a:stretch/>
        </p:blipFill>
        <p:spPr>
          <a:xfrm>
            <a:off x="8843058" y="1"/>
            <a:ext cx="5787342" cy="8229600"/>
          </a:xfrm>
          <a:prstGeom prst="rect">
            <a:avLst/>
          </a:prstGeom>
        </p:spPr>
      </p:pic>
      <p:sp>
        <p:nvSpPr>
          <p:cNvPr id="5" name="Text 1"/>
          <p:cNvSpPr/>
          <p:nvPr/>
        </p:nvSpPr>
        <p:spPr>
          <a:xfrm>
            <a:off x="833199" y="3067883"/>
            <a:ext cx="59893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Definition of Problem</a:t>
            </a:r>
            <a:endParaRPr lang="en-US" sz="4374" dirty="0"/>
          </a:p>
        </p:txBody>
      </p:sp>
      <p:sp>
        <p:nvSpPr>
          <p:cNvPr id="6" name="Text 2"/>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Retailers face challenges with manual order recordings, which can lead to errors and waste valuable time. </a:t>
            </a:r>
            <a:r>
              <a:rPr lang="en-US" sz="1750" dirty="0" err="1">
                <a:solidFill>
                  <a:srgbClr val="DCD7E5"/>
                </a:solidFill>
                <a:latin typeface="Heebo" pitchFamily="34" charset="0"/>
                <a:ea typeface="Heebo" pitchFamily="34" charset="-122"/>
                <a:cs typeface="Heebo" pitchFamily="34" charset="-120"/>
              </a:rPr>
              <a:t>VoiceRetailer</a:t>
            </a:r>
            <a:r>
              <a:rPr lang="en-US" sz="1750" dirty="0">
                <a:solidFill>
                  <a:srgbClr val="DCD7E5"/>
                </a:solidFill>
                <a:latin typeface="Heebo" pitchFamily="34" charset="0"/>
                <a:ea typeface="Heebo" pitchFamily="34" charset="-122"/>
                <a:cs typeface="Heebo" pitchFamily="34" charset="-120"/>
              </a:rPr>
              <a:t> aims to eliminate this problem by providing a seamless and efficient solution for order processing.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p:cNvPicPr>
            <a:picLocks noChangeAspect="1"/>
          </p:cNvPicPr>
          <p:nvPr/>
        </p:nvPicPr>
        <p:blipFill>
          <a:blip r:embed="rId4"/>
          <a:srcRect/>
          <a:stretch/>
        </p:blipFill>
        <p:spPr>
          <a:xfrm>
            <a:off x="9144000" y="0"/>
            <a:ext cx="5486400" cy="8229600"/>
          </a:xfrm>
          <a:prstGeom prst="rect">
            <a:avLst/>
          </a:prstGeom>
        </p:spPr>
      </p:pic>
      <p:sp>
        <p:nvSpPr>
          <p:cNvPr id="5" name="Text 1"/>
          <p:cNvSpPr/>
          <p:nvPr/>
        </p:nvSpPr>
        <p:spPr>
          <a:xfrm>
            <a:off x="254464" y="162046"/>
            <a:ext cx="548640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Solution Suggested</a:t>
            </a:r>
            <a:endParaRPr lang="en-US" sz="4374" dirty="0"/>
          </a:p>
        </p:txBody>
      </p:sp>
      <p:sp>
        <p:nvSpPr>
          <p:cNvPr id="6" name="Text 2"/>
          <p:cNvSpPr/>
          <p:nvPr/>
        </p:nvSpPr>
        <p:spPr>
          <a:xfrm>
            <a:off x="254464" y="1058697"/>
            <a:ext cx="7477601" cy="5805089"/>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A cutting-edge voice assistant device revolutionizing the retail experience. Customers can effortlessly place orders by simply speaking their requests, leveraging our advanced voice recognition technology. This innovative device ensures swift and accurate conversion of spoken words into invoices and bills within seconds, streamlining and enhancing the entire shopping process for a seamless and efficient retail encounter</a:t>
            </a:r>
            <a:br>
              <a:rPr lang="en-US" sz="1750" dirty="0">
                <a:solidFill>
                  <a:srgbClr val="DCD7E5"/>
                </a:solidFill>
                <a:latin typeface="Heebo" pitchFamily="34" charset="0"/>
                <a:ea typeface="Heebo" pitchFamily="34" charset="-122"/>
                <a:cs typeface="Heebo" pitchFamily="34" charset="-120"/>
              </a:rPr>
            </a:br>
            <a:endParaRPr lang="en-US" sz="1750" dirty="0">
              <a:solidFill>
                <a:srgbClr val="DCD7E5"/>
              </a:solidFill>
              <a:latin typeface="Heebo" pitchFamily="34" charset="0"/>
              <a:ea typeface="Heebo" pitchFamily="34" charset="-122"/>
              <a:cs typeface="Heebo" pitchFamily="34" charset="-120"/>
            </a:endParaRPr>
          </a:p>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We can Integrate this into the Paytm/</a:t>
            </a:r>
            <a:r>
              <a:rPr lang="en-US" sz="1750" dirty="0" err="1">
                <a:solidFill>
                  <a:srgbClr val="DCD7E5"/>
                </a:solidFill>
                <a:latin typeface="Heebo" pitchFamily="34" charset="0"/>
                <a:ea typeface="Heebo" pitchFamily="34" charset="-122"/>
                <a:cs typeface="Heebo" pitchFamily="34" charset="-120"/>
              </a:rPr>
              <a:t>PhonePe</a:t>
            </a:r>
            <a:r>
              <a:rPr lang="en-US" sz="1750" dirty="0">
                <a:solidFill>
                  <a:srgbClr val="DCD7E5"/>
                </a:solidFill>
                <a:latin typeface="Heebo" pitchFamily="34" charset="0"/>
                <a:ea typeface="Heebo" pitchFamily="34" charset="-122"/>
                <a:cs typeface="Heebo" pitchFamily="34" charset="-120"/>
              </a:rPr>
              <a:t>/</a:t>
            </a:r>
            <a:r>
              <a:rPr lang="en-US" sz="1750" dirty="0" err="1">
                <a:solidFill>
                  <a:srgbClr val="DCD7E5"/>
                </a:solidFill>
                <a:latin typeface="Heebo" pitchFamily="34" charset="0"/>
                <a:ea typeface="Heebo" pitchFamily="34" charset="-122"/>
                <a:cs typeface="Heebo" pitchFamily="34" charset="-120"/>
              </a:rPr>
              <a:t>Bhartpe</a:t>
            </a:r>
            <a:r>
              <a:rPr lang="en-US" sz="1750" dirty="0">
                <a:solidFill>
                  <a:srgbClr val="DCD7E5"/>
                </a:solidFill>
                <a:latin typeface="Heebo" pitchFamily="34" charset="0"/>
                <a:ea typeface="Heebo" pitchFamily="34" charset="-122"/>
                <a:cs typeface="Heebo" pitchFamily="34" charset="-120"/>
              </a:rPr>
              <a:t> QR code box . Which can maintain both online and offline pay record with this Electronics Voice Assistance device.</a:t>
            </a:r>
          </a:p>
          <a:p>
            <a:pPr marL="285750" indent="-285750">
              <a:lnSpc>
                <a:spcPts val="2799"/>
              </a:lnSpc>
              <a:buFont typeface="Arial" panose="020B0604020202020204" pitchFamily="34" charset="0"/>
              <a:buChar char="•"/>
            </a:pPr>
            <a:endParaRPr lang="en-US" sz="1750" dirty="0">
              <a:solidFill>
                <a:srgbClr val="DCD7E5"/>
              </a:solidFill>
              <a:latin typeface="Heebo" pitchFamily="34" charset="0"/>
              <a:cs typeface="Heebo" pitchFamily="34" charset="-120"/>
            </a:endParaRPr>
          </a:p>
          <a:p>
            <a:pPr marL="285750" indent="-285750">
              <a:lnSpc>
                <a:spcPts val="2799"/>
              </a:lnSpc>
              <a:buFont typeface="Arial" panose="020B0604020202020204" pitchFamily="34" charset="0"/>
              <a:buChar char="•"/>
            </a:pPr>
            <a:r>
              <a:rPr lang="en-US" sz="1750" dirty="0">
                <a:solidFill>
                  <a:srgbClr val="DCD7E5"/>
                </a:solidFill>
                <a:latin typeface="Heebo" pitchFamily="34" charset="0"/>
                <a:cs typeface="Heebo" pitchFamily="34" charset="-120"/>
              </a:rPr>
              <a:t>We will also add key words of the available Products with  Machine  Learning (M.L) algorithm which will take records of specific Talk/Word only .</a:t>
            </a:r>
          </a:p>
          <a:p>
            <a:pPr marL="0" indent="0">
              <a:lnSpc>
                <a:spcPts val="279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6806" y="0"/>
            <a:ext cx="14603593" cy="8229600"/>
          </a:xfrm>
          <a:prstGeom prst="rect">
            <a:avLst/>
          </a:prstGeom>
          <a:solidFill>
            <a:srgbClr val="0D0A2C">
              <a:alpha val="75000"/>
            </a:srgbClr>
          </a:solidFill>
          <a:ln w="9644">
            <a:solidFill>
              <a:srgbClr val="FFFFFF">
                <a:alpha val="16000"/>
              </a:srgbClr>
            </a:solidFill>
            <a:prstDash val="solid"/>
          </a:ln>
        </p:spPr>
        <p:txBody>
          <a:bodyPr/>
          <a:lstStyle/>
          <a:p>
            <a:endParaRPr lang="en-IN" dirty="0"/>
          </a:p>
        </p:txBody>
      </p:sp>
      <p:sp>
        <p:nvSpPr>
          <p:cNvPr id="4" name="Text 1"/>
          <p:cNvSpPr/>
          <p:nvPr/>
        </p:nvSpPr>
        <p:spPr>
          <a:xfrm>
            <a:off x="3621167" y="427673"/>
            <a:ext cx="3329940" cy="486013"/>
          </a:xfrm>
          <a:prstGeom prst="rect">
            <a:avLst/>
          </a:prstGeom>
          <a:noFill/>
          <a:ln/>
        </p:spPr>
        <p:txBody>
          <a:bodyPr wrap="none" rtlCol="0" anchor="t"/>
          <a:lstStyle/>
          <a:p>
            <a:pPr marL="0" indent="0">
              <a:lnSpc>
                <a:spcPts val="3827"/>
              </a:lnSpc>
              <a:buNone/>
            </a:pPr>
            <a:endParaRPr lang="en-US" sz="3062" dirty="0"/>
          </a:p>
        </p:txBody>
      </p:sp>
      <p:sp>
        <p:nvSpPr>
          <p:cNvPr id="5" name="Text 2"/>
          <p:cNvSpPr/>
          <p:nvPr/>
        </p:nvSpPr>
        <p:spPr>
          <a:xfrm>
            <a:off x="3621167" y="1146929"/>
            <a:ext cx="3329940" cy="486013"/>
          </a:xfrm>
          <a:prstGeom prst="rect">
            <a:avLst/>
          </a:prstGeom>
          <a:noFill/>
          <a:ln/>
        </p:spPr>
        <p:txBody>
          <a:bodyPr wrap="none" rtlCol="0" anchor="t"/>
          <a:lstStyle/>
          <a:p>
            <a:pPr marL="0" indent="0">
              <a:lnSpc>
                <a:spcPts val="3827"/>
              </a:lnSpc>
              <a:buNone/>
            </a:pPr>
            <a:endParaRPr lang="en-US" sz="3062" dirty="0"/>
          </a:p>
        </p:txBody>
      </p:sp>
      <p:sp>
        <p:nvSpPr>
          <p:cNvPr id="7" name="Text 3"/>
          <p:cNvSpPr/>
          <p:nvPr/>
        </p:nvSpPr>
        <p:spPr>
          <a:xfrm>
            <a:off x="3621167" y="10980539"/>
            <a:ext cx="7388066" cy="497443"/>
          </a:xfrm>
          <a:prstGeom prst="rect">
            <a:avLst/>
          </a:prstGeom>
          <a:noFill/>
          <a:ln/>
        </p:spPr>
        <p:txBody>
          <a:bodyPr wrap="square" rtlCol="0" anchor="t"/>
          <a:lstStyle/>
          <a:p>
            <a:pPr marL="0" indent="0">
              <a:lnSpc>
                <a:spcPts val="1960"/>
              </a:lnSpc>
              <a:buNone/>
            </a:pPr>
            <a:r>
              <a:rPr lang="en-US" sz="1225" dirty="0">
                <a:solidFill>
                  <a:srgbClr val="DCD7E5"/>
                </a:solidFill>
                <a:latin typeface="Heebo" pitchFamily="34" charset="0"/>
                <a:ea typeface="Heebo" pitchFamily="34" charset="-122"/>
                <a:cs typeface="Heebo" pitchFamily="34" charset="-120"/>
              </a:rPr>
              <a:t>VoiceRetailer comprises several key functional blocks that work together to ensure efficient order processing. These blocks include:</a:t>
            </a:r>
            <a:endParaRPr lang="en-US" sz="1225" dirty="0"/>
          </a:p>
        </p:txBody>
      </p:sp>
      <p:sp>
        <p:nvSpPr>
          <p:cNvPr id="8" name="Text 4"/>
          <p:cNvSpPr/>
          <p:nvPr/>
        </p:nvSpPr>
        <p:spPr>
          <a:xfrm>
            <a:off x="3869888" y="11652885"/>
            <a:ext cx="7139345"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DCD7E5"/>
                </a:solidFill>
                <a:latin typeface="Heebo" pitchFamily="34" charset="0"/>
                <a:ea typeface="Heebo" pitchFamily="34" charset="-122"/>
                <a:cs typeface="Heebo" pitchFamily="34" charset="-120"/>
              </a:rPr>
              <a:t>Voice Recognition</a:t>
            </a:r>
            <a:endParaRPr lang="en-US" sz="1225" dirty="0"/>
          </a:p>
        </p:txBody>
      </p:sp>
      <p:sp>
        <p:nvSpPr>
          <p:cNvPr id="9" name="Text 5"/>
          <p:cNvSpPr/>
          <p:nvPr/>
        </p:nvSpPr>
        <p:spPr>
          <a:xfrm>
            <a:off x="3869888" y="11963757"/>
            <a:ext cx="7139345"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DCD7E5"/>
                </a:solidFill>
                <a:latin typeface="Heebo" pitchFamily="34" charset="0"/>
                <a:ea typeface="Heebo" pitchFamily="34" charset="-122"/>
                <a:cs typeface="Heebo" pitchFamily="34" charset="-120"/>
              </a:rPr>
              <a:t>Invoice Generation</a:t>
            </a:r>
            <a:endParaRPr lang="en-US" sz="1225" dirty="0"/>
          </a:p>
        </p:txBody>
      </p:sp>
      <p:sp>
        <p:nvSpPr>
          <p:cNvPr id="10" name="Text 6"/>
          <p:cNvSpPr/>
          <p:nvPr/>
        </p:nvSpPr>
        <p:spPr>
          <a:xfrm>
            <a:off x="3869888" y="12274629"/>
            <a:ext cx="7139345"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DCD7E5"/>
                </a:solidFill>
                <a:latin typeface="Heebo" pitchFamily="34" charset="0"/>
                <a:ea typeface="Heebo" pitchFamily="34" charset="-122"/>
                <a:cs typeface="Heebo" pitchFamily="34" charset="-120"/>
              </a:rPr>
              <a:t>User Interface</a:t>
            </a:r>
            <a:endParaRPr lang="en-US" sz="1225" dirty="0"/>
          </a:p>
        </p:txBody>
      </p:sp>
      <p:sp>
        <p:nvSpPr>
          <p:cNvPr id="11" name="Text 7"/>
          <p:cNvSpPr/>
          <p:nvPr/>
        </p:nvSpPr>
        <p:spPr>
          <a:xfrm>
            <a:off x="3869888" y="12585502"/>
            <a:ext cx="7139345"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DCD7E5"/>
                </a:solidFill>
                <a:latin typeface="Heebo" pitchFamily="34" charset="0"/>
                <a:ea typeface="Heebo" pitchFamily="34" charset="-122"/>
                <a:cs typeface="Heebo" pitchFamily="34" charset="-120"/>
              </a:rPr>
              <a:t>Connectivity Modules</a:t>
            </a:r>
            <a:endParaRPr lang="en-US" sz="1225" dirty="0"/>
          </a:p>
        </p:txBody>
      </p:sp>
      <p:graphicFrame>
        <p:nvGraphicFramePr>
          <p:cNvPr id="13" name="Diagram 12">
            <a:extLst>
              <a:ext uri="{FF2B5EF4-FFF2-40B4-BE49-F238E27FC236}">
                <a16:creationId xmlns:a16="http://schemas.microsoft.com/office/drawing/2014/main" id="{676B0E6A-2647-CFCC-9EE6-9E6E39178EFA}"/>
              </a:ext>
            </a:extLst>
          </p:cNvPr>
          <p:cNvGraphicFramePr/>
          <p:nvPr>
            <p:extLst>
              <p:ext uri="{D42A27DB-BD31-4B8C-83A1-F6EECF244321}">
                <p14:modId xmlns:p14="http://schemas.microsoft.com/office/powerpoint/2010/main" val="2995215472"/>
              </p:ext>
            </p:extLst>
          </p:nvPr>
        </p:nvGraphicFramePr>
        <p:xfrm>
          <a:off x="2438400" y="863600"/>
          <a:ext cx="9753600" cy="6502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TextBox 13">
            <a:extLst>
              <a:ext uri="{FF2B5EF4-FFF2-40B4-BE49-F238E27FC236}">
                <a16:creationId xmlns:a16="http://schemas.microsoft.com/office/drawing/2014/main" id="{222CD071-D9C5-8914-E36A-620EC10C1B8E}"/>
              </a:ext>
            </a:extLst>
          </p:cNvPr>
          <p:cNvSpPr txBox="1"/>
          <p:nvPr/>
        </p:nvSpPr>
        <p:spPr>
          <a:xfrm>
            <a:off x="3009418" y="3664625"/>
            <a:ext cx="2083443" cy="1477328"/>
          </a:xfrm>
          <a:prstGeom prst="rect">
            <a:avLst/>
          </a:prstGeom>
          <a:noFill/>
        </p:spPr>
        <p:txBody>
          <a:bodyPr wrap="square" rtlCol="0">
            <a:spAutoFit/>
          </a:bodyPr>
          <a:lstStyle/>
          <a:p>
            <a:r>
              <a:rPr lang="en-US" sz="2400" dirty="0">
                <a:solidFill>
                  <a:srgbClr val="DAD1E6"/>
                </a:solidFill>
                <a:latin typeface="Fira Sans" pitchFamily="34" charset="0"/>
                <a:ea typeface="Fira Sans" pitchFamily="34" charset="-122"/>
                <a:cs typeface="Fira Sans" pitchFamily="34" charset="-120"/>
              </a:rPr>
              <a:t>Receives user's spoken requests</a:t>
            </a:r>
            <a:endParaRPr lang="en-US" sz="2400" dirty="0"/>
          </a:p>
          <a:p>
            <a:endParaRPr lang="en-IN" dirty="0"/>
          </a:p>
        </p:txBody>
      </p:sp>
      <p:sp>
        <p:nvSpPr>
          <p:cNvPr id="15" name="TextBox 14">
            <a:extLst>
              <a:ext uri="{FF2B5EF4-FFF2-40B4-BE49-F238E27FC236}">
                <a16:creationId xmlns:a16="http://schemas.microsoft.com/office/drawing/2014/main" id="{681A5113-BE5B-0614-B91E-44AD923FD3AF}"/>
              </a:ext>
            </a:extLst>
          </p:cNvPr>
          <p:cNvSpPr txBox="1"/>
          <p:nvPr/>
        </p:nvSpPr>
        <p:spPr>
          <a:xfrm>
            <a:off x="6539696" y="3664625"/>
            <a:ext cx="2083443" cy="1528624"/>
          </a:xfrm>
          <a:prstGeom prst="rect">
            <a:avLst/>
          </a:prstGeom>
          <a:noFill/>
        </p:spPr>
        <p:txBody>
          <a:bodyPr wrap="square" rtlCol="0">
            <a:spAutoFit/>
          </a:bodyPr>
          <a:lstStyle/>
          <a:p>
            <a:pPr marL="0" indent="0" algn="l">
              <a:lnSpc>
                <a:spcPts val="2799"/>
              </a:lnSpc>
              <a:buNone/>
            </a:pPr>
            <a:r>
              <a:rPr lang="en-US" sz="2400" dirty="0">
                <a:solidFill>
                  <a:srgbClr val="DAD1E6"/>
                </a:solidFill>
                <a:latin typeface="Fira Sans" pitchFamily="34" charset="0"/>
                <a:ea typeface="Fira Sans" pitchFamily="34" charset="-122"/>
                <a:cs typeface="Fira Sans" pitchFamily="34" charset="-120"/>
              </a:rPr>
              <a:t>Translates voice commands into text</a:t>
            </a:r>
            <a:endParaRPr lang="en-US" sz="2400" dirty="0"/>
          </a:p>
        </p:txBody>
      </p:sp>
      <p:sp>
        <p:nvSpPr>
          <p:cNvPr id="17" name="TextBox 16">
            <a:extLst>
              <a:ext uri="{FF2B5EF4-FFF2-40B4-BE49-F238E27FC236}">
                <a16:creationId xmlns:a16="http://schemas.microsoft.com/office/drawing/2014/main" id="{845B22D9-EE6E-5A01-D2D9-7F981CB0E5B6}"/>
              </a:ext>
            </a:extLst>
          </p:cNvPr>
          <p:cNvSpPr txBox="1"/>
          <p:nvPr/>
        </p:nvSpPr>
        <p:spPr>
          <a:xfrm>
            <a:off x="7847635" y="5663618"/>
            <a:ext cx="2083443" cy="1891223"/>
          </a:xfrm>
          <a:prstGeom prst="rect">
            <a:avLst/>
          </a:prstGeom>
          <a:noFill/>
        </p:spPr>
        <p:txBody>
          <a:bodyPr wrap="square" rtlCol="0">
            <a:spAutoFit/>
          </a:bodyPr>
          <a:lstStyle/>
          <a:p>
            <a:endParaRPr lang="en-IN" dirty="0"/>
          </a:p>
        </p:txBody>
      </p:sp>
      <p:sp>
        <p:nvSpPr>
          <p:cNvPr id="18" name="TextBox 17">
            <a:extLst>
              <a:ext uri="{FF2B5EF4-FFF2-40B4-BE49-F238E27FC236}">
                <a16:creationId xmlns:a16="http://schemas.microsoft.com/office/drawing/2014/main" id="{80D31F9A-A082-2F28-F443-0779AB506259}"/>
              </a:ext>
            </a:extLst>
          </p:cNvPr>
          <p:cNvSpPr txBox="1"/>
          <p:nvPr/>
        </p:nvSpPr>
        <p:spPr>
          <a:xfrm>
            <a:off x="2106593" y="1587909"/>
            <a:ext cx="11852476" cy="764825"/>
          </a:xfrm>
          <a:prstGeom prst="rect">
            <a:avLst/>
          </a:prstGeom>
          <a:noFill/>
        </p:spPr>
        <p:txBody>
          <a:bodyPr wrap="square" rtlCol="0">
            <a:spAutoFit/>
          </a:bodyPr>
          <a:lstStyle/>
          <a:p>
            <a:r>
              <a:rPr lang="en-IN" sz="4370" dirty="0">
                <a:solidFill>
                  <a:schemeClr val="bg1"/>
                </a:solidFill>
              </a:rPr>
              <a:t>Block Diagram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txBody>
          <a:bodyPr/>
          <a:lstStyle/>
          <a:p>
            <a:endParaRPr lang="en-IN" dirty="0"/>
          </a:p>
        </p:txBody>
      </p:sp>
      <p:sp>
        <p:nvSpPr>
          <p:cNvPr id="5" name="Text 1"/>
          <p:cNvSpPr/>
          <p:nvPr/>
        </p:nvSpPr>
        <p:spPr>
          <a:xfrm>
            <a:off x="2037993" y="4109442"/>
            <a:ext cx="10554414" cy="1388745"/>
          </a:xfrm>
          <a:prstGeom prst="rect">
            <a:avLst/>
          </a:prstGeom>
          <a:noFill/>
          <a:ln/>
        </p:spPr>
        <p:txBody>
          <a:bodyPr wrap="square" rtlCol="0" anchor="t"/>
          <a:lstStyle/>
          <a:p>
            <a:pPr marL="0" indent="0">
              <a:lnSpc>
                <a:spcPts val="5468"/>
              </a:lnSpc>
              <a:buNone/>
            </a:pPr>
            <a:endParaRPr lang="en-US" sz="4374" dirty="0"/>
          </a:p>
        </p:txBody>
      </p:sp>
      <p:sp>
        <p:nvSpPr>
          <p:cNvPr id="6" name="Text 2"/>
          <p:cNvSpPr/>
          <p:nvPr/>
        </p:nvSpPr>
        <p:spPr>
          <a:xfrm>
            <a:off x="555585" y="1261641"/>
            <a:ext cx="13854896" cy="6794339"/>
          </a:xfrm>
          <a:prstGeom prst="rect">
            <a:avLst/>
          </a:prstGeom>
          <a:noFill/>
          <a:ln/>
        </p:spPr>
        <p:txBody>
          <a:bodyPr wrap="square" rtlCol="0" anchor="t"/>
          <a:lstStyle/>
          <a:p>
            <a:pPr marL="0" indent="0">
              <a:lnSpc>
                <a:spcPts val="2799"/>
              </a:lnSpc>
              <a:buNone/>
            </a:pPr>
            <a:endParaRPr lang="en-US" sz="1750" dirty="0"/>
          </a:p>
        </p:txBody>
      </p:sp>
      <p:sp>
        <p:nvSpPr>
          <p:cNvPr id="10" name="TextBox 9">
            <a:extLst>
              <a:ext uri="{FF2B5EF4-FFF2-40B4-BE49-F238E27FC236}">
                <a16:creationId xmlns:a16="http://schemas.microsoft.com/office/drawing/2014/main" id="{659D7818-EA2B-1E10-3C35-DB2C21A6369B}"/>
              </a:ext>
            </a:extLst>
          </p:cNvPr>
          <p:cNvSpPr txBox="1"/>
          <p:nvPr/>
        </p:nvSpPr>
        <p:spPr>
          <a:xfrm>
            <a:off x="474562" y="324091"/>
            <a:ext cx="14016942" cy="1437317"/>
          </a:xfrm>
          <a:prstGeom prst="rect">
            <a:avLst/>
          </a:prstGeom>
          <a:noFill/>
        </p:spPr>
        <p:txBody>
          <a:bodyPr wrap="square" rtlCol="0">
            <a:spAutoFit/>
          </a:bodyPr>
          <a:lstStyle/>
          <a:p>
            <a:r>
              <a:rPr lang="en-US" sz="4370" dirty="0">
                <a:solidFill>
                  <a:srgbClr val="F2F0F4"/>
                </a:solidFill>
                <a:latin typeface="Montserrat" pitchFamily="34" charset="0"/>
                <a:ea typeface="Montserrat" pitchFamily="34" charset="-122"/>
                <a:cs typeface="Montserrat" pitchFamily="34" charset="-120"/>
              </a:rPr>
              <a:t>Business Model</a:t>
            </a:r>
            <a:endParaRPr lang="en-US" sz="4370" dirty="0"/>
          </a:p>
          <a:p>
            <a:endParaRPr lang="en-IN" sz="4370" dirty="0"/>
          </a:p>
        </p:txBody>
      </p:sp>
      <p:sp>
        <p:nvSpPr>
          <p:cNvPr id="11" name="TextBox 10">
            <a:extLst>
              <a:ext uri="{FF2B5EF4-FFF2-40B4-BE49-F238E27FC236}">
                <a16:creationId xmlns:a16="http://schemas.microsoft.com/office/drawing/2014/main" id="{9CDEE81C-5721-091F-817C-36593D5A1689}"/>
              </a:ext>
            </a:extLst>
          </p:cNvPr>
          <p:cNvSpPr txBox="1"/>
          <p:nvPr/>
        </p:nvSpPr>
        <p:spPr>
          <a:xfrm>
            <a:off x="555585" y="1504709"/>
            <a:ext cx="13854896" cy="6832640"/>
          </a:xfrm>
          <a:prstGeom prst="rect">
            <a:avLst/>
          </a:prstGeom>
          <a:noFill/>
        </p:spPr>
        <p:txBody>
          <a:bodyPr wrap="square" rtlCol="0">
            <a:spAutoFit/>
          </a:bodyPr>
          <a:lstStyle/>
          <a:p>
            <a:pPr marL="342900" indent="-342900">
              <a:buAutoNum type="arabicPeriod"/>
            </a:pPr>
            <a:r>
              <a:rPr lang="en-US" sz="2400" b="1" u="sng" dirty="0">
                <a:solidFill>
                  <a:srgbClr val="DCD7E5"/>
                </a:solidFill>
                <a:latin typeface="Heebo" pitchFamily="34" charset="0"/>
                <a:ea typeface="Heebo" pitchFamily="34" charset="-122"/>
                <a:cs typeface="Heebo" pitchFamily="34" charset="-120"/>
              </a:rPr>
              <a:t>Device Sales</a:t>
            </a:r>
            <a:r>
              <a:rPr lang="en-US" sz="1800" dirty="0">
                <a:solidFill>
                  <a:srgbClr val="DCD7E5"/>
                </a:solidFill>
                <a:latin typeface="Heebo" pitchFamily="34" charset="0"/>
                <a:ea typeface="Heebo" pitchFamily="34" charset="-122"/>
                <a:cs typeface="Heebo" pitchFamily="34" charset="-120"/>
              </a:rPr>
              <a:t>: Generate revenue by selling </a:t>
            </a:r>
            <a:r>
              <a:rPr lang="en-US" sz="1800" dirty="0" err="1">
                <a:solidFill>
                  <a:srgbClr val="DCD7E5"/>
                </a:solidFill>
                <a:latin typeface="Heebo" pitchFamily="34" charset="0"/>
                <a:ea typeface="Heebo" pitchFamily="34" charset="-122"/>
                <a:cs typeface="Heebo" pitchFamily="34" charset="-120"/>
              </a:rPr>
              <a:t>VoiceRetailer</a:t>
            </a:r>
            <a:r>
              <a:rPr lang="en-US" sz="1800" dirty="0">
                <a:solidFill>
                  <a:srgbClr val="DCD7E5"/>
                </a:solidFill>
                <a:latin typeface="Heebo" pitchFamily="34" charset="0"/>
                <a:ea typeface="Heebo" pitchFamily="34" charset="-122"/>
                <a:cs typeface="Heebo" pitchFamily="34" charset="-120"/>
              </a:rPr>
              <a:t> devices to retailers. The pricing model can be based on the scale of the business, with different packages tailored to small, medium, and large enterprises.</a:t>
            </a:r>
          </a:p>
          <a:p>
            <a:pPr marL="342900" indent="-342900">
              <a:buAutoNum type="arabicPeriod"/>
            </a:pPr>
            <a:endParaRPr lang="en-US" dirty="0">
              <a:solidFill>
                <a:srgbClr val="DCD7E5"/>
              </a:solidFill>
              <a:latin typeface="Heebo" pitchFamily="34" charset="0"/>
              <a:ea typeface="Heebo" pitchFamily="34" charset="-122"/>
              <a:cs typeface="Heebo" pitchFamily="34" charset="-120"/>
            </a:endParaRPr>
          </a:p>
          <a:p>
            <a:pPr marL="342900" indent="-342900">
              <a:buAutoNum type="arabicPeriod"/>
            </a:pPr>
            <a:r>
              <a:rPr lang="en-US" sz="2400" b="1" u="sng" dirty="0">
                <a:solidFill>
                  <a:srgbClr val="DCD7E5"/>
                </a:solidFill>
                <a:latin typeface="Heebo" pitchFamily="34" charset="0"/>
                <a:ea typeface="Heebo" pitchFamily="34" charset="-122"/>
                <a:cs typeface="Heebo" pitchFamily="34" charset="-120"/>
              </a:rPr>
              <a:t>Subscription Model</a:t>
            </a:r>
            <a:r>
              <a:rPr lang="en-US" sz="1800" dirty="0">
                <a:solidFill>
                  <a:srgbClr val="DCD7E5"/>
                </a:solidFill>
                <a:latin typeface="Heebo" pitchFamily="34" charset="0"/>
                <a:ea typeface="Heebo" pitchFamily="34" charset="-122"/>
                <a:cs typeface="Heebo" pitchFamily="34" charset="-120"/>
              </a:rPr>
              <a:t>: Introduce a subscription-based pricing model for ongoing support, updates, and access to advanced features. This can be a recurring revenue stream for continuous improvements and customer support.</a:t>
            </a:r>
          </a:p>
          <a:p>
            <a:pPr marL="342900" indent="-342900">
              <a:buAutoNum type="arabicPeriod"/>
            </a:pPr>
            <a:endParaRPr lang="en-US" dirty="0">
              <a:solidFill>
                <a:srgbClr val="DCD7E5"/>
              </a:solidFill>
              <a:latin typeface="Heebo" pitchFamily="34" charset="0"/>
              <a:ea typeface="Heebo" pitchFamily="34" charset="-122"/>
              <a:cs typeface="Heebo" pitchFamily="34" charset="-120"/>
            </a:endParaRPr>
          </a:p>
          <a:p>
            <a:pPr marL="342900" indent="-342900">
              <a:buAutoNum type="arabicPeriod"/>
            </a:pPr>
            <a:r>
              <a:rPr lang="en-US" sz="2400" b="1" u="sng" dirty="0">
                <a:solidFill>
                  <a:srgbClr val="DCD7E5"/>
                </a:solidFill>
                <a:latin typeface="Heebo" pitchFamily="34" charset="0"/>
                <a:ea typeface="Heebo" pitchFamily="34" charset="-122"/>
                <a:cs typeface="Heebo" pitchFamily="34" charset="-120"/>
              </a:rPr>
              <a:t>Licensing and Integration Fees </a:t>
            </a:r>
            <a:r>
              <a:rPr lang="en-US" sz="1800" dirty="0">
                <a:solidFill>
                  <a:srgbClr val="DCD7E5"/>
                </a:solidFill>
                <a:latin typeface="Heebo" pitchFamily="34" charset="0"/>
                <a:ea typeface="Heebo" pitchFamily="34" charset="-122"/>
                <a:cs typeface="Heebo" pitchFamily="34" charset="-120"/>
              </a:rPr>
              <a:t>: Charge licensing fees for the use of the voice recognition technology and integration into existing POS systems or e-commerce platforms. This can be a one-time fee or a recurring payment based on usage.</a:t>
            </a:r>
          </a:p>
          <a:p>
            <a:pPr marL="342900" indent="-342900">
              <a:buAutoNum type="arabicPeriod"/>
            </a:pPr>
            <a:endParaRPr lang="en-US" dirty="0">
              <a:solidFill>
                <a:srgbClr val="DCD7E5"/>
              </a:solidFill>
              <a:latin typeface="Heebo" pitchFamily="34" charset="0"/>
              <a:ea typeface="Heebo" pitchFamily="34" charset="-122"/>
              <a:cs typeface="Heebo" pitchFamily="34" charset="-120"/>
            </a:endParaRPr>
          </a:p>
          <a:p>
            <a:pPr marL="342900" indent="-342900">
              <a:buAutoNum type="arabicPeriod"/>
            </a:pPr>
            <a:r>
              <a:rPr lang="en-US" sz="2400" b="1" u="sng" dirty="0">
                <a:solidFill>
                  <a:srgbClr val="DCD7E5"/>
                </a:solidFill>
                <a:latin typeface="Heebo" pitchFamily="34" charset="0"/>
                <a:ea typeface="Heebo" pitchFamily="34" charset="-122"/>
                <a:cs typeface="Heebo" pitchFamily="34" charset="-120"/>
              </a:rPr>
              <a:t>Data Analytics Services:</a:t>
            </a:r>
            <a:r>
              <a:rPr lang="en-US" sz="1800" dirty="0">
                <a:solidFill>
                  <a:srgbClr val="DCD7E5"/>
                </a:solidFill>
                <a:latin typeface="Heebo" pitchFamily="34" charset="0"/>
                <a:ea typeface="Heebo" pitchFamily="34" charset="-122"/>
                <a:cs typeface="Heebo" pitchFamily="34" charset="-120"/>
              </a:rPr>
              <a:t> Offer retailers insights into customer preferences and buying patterns through data analytics services. This additional service can provide valuable information for targeted marketing and inventory management.</a:t>
            </a:r>
          </a:p>
          <a:p>
            <a:pPr marL="342900" indent="-342900">
              <a:buAutoNum type="arabicPeriod"/>
            </a:pPr>
            <a:endParaRPr lang="en-US" dirty="0">
              <a:solidFill>
                <a:srgbClr val="DCD7E5"/>
              </a:solidFill>
              <a:latin typeface="Heebo" pitchFamily="34" charset="0"/>
              <a:ea typeface="Heebo" pitchFamily="34" charset="-122"/>
              <a:cs typeface="Heebo" pitchFamily="34" charset="-120"/>
            </a:endParaRPr>
          </a:p>
          <a:p>
            <a:pPr marL="342900" indent="-342900">
              <a:buAutoNum type="arabicPeriod"/>
            </a:pPr>
            <a:r>
              <a:rPr lang="en-US" sz="2400" b="1" u="sng" dirty="0">
                <a:solidFill>
                  <a:srgbClr val="DCD7E5"/>
                </a:solidFill>
                <a:latin typeface="Heebo" pitchFamily="34" charset="0"/>
                <a:ea typeface="Heebo" pitchFamily="34" charset="-122"/>
                <a:cs typeface="Heebo" pitchFamily="34" charset="-120"/>
              </a:rPr>
              <a:t>Maintenance and Support</a:t>
            </a:r>
            <a:r>
              <a:rPr lang="en-US" sz="2400" b="1" dirty="0">
                <a:solidFill>
                  <a:srgbClr val="DCD7E5"/>
                </a:solidFill>
                <a:latin typeface="Heebo" pitchFamily="34" charset="0"/>
                <a:ea typeface="Heebo" pitchFamily="34" charset="-122"/>
                <a:cs typeface="Heebo" pitchFamily="34" charset="-120"/>
              </a:rPr>
              <a:t>: </a:t>
            </a:r>
            <a:r>
              <a:rPr lang="en-US" sz="1800" dirty="0">
                <a:solidFill>
                  <a:srgbClr val="DCD7E5"/>
                </a:solidFill>
                <a:latin typeface="Heebo" pitchFamily="34" charset="0"/>
                <a:ea typeface="Heebo" pitchFamily="34" charset="-122"/>
                <a:cs typeface="Heebo" pitchFamily="34" charset="-120"/>
              </a:rPr>
              <a:t>Provide maintenance services and customer support, ensuring that the devices run smoothly. Charge fees for ongoing support, troubleshooting, and software updates.</a:t>
            </a:r>
          </a:p>
          <a:p>
            <a:pPr marL="342900" indent="-342900">
              <a:buAutoNum type="arabicPeriod"/>
            </a:pPr>
            <a:endParaRPr lang="en-US" dirty="0">
              <a:solidFill>
                <a:srgbClr val="DCD7E5"/>
              </a:solidFill>
              <a:latin typeface="Heebo" pitchFamily="34" charset="0"/>
              <a:ea typeface="Heebo" pitchFamily="34" charset="-122"/>
              <a:cs typeface="Heebo" pitchFamily="34" charset="-120"/>
            </a:endParaRPr>
          </a:p>
          <a:p>
            <a:pPr marL="342900" indent="-342900">
              <a:buAutoNum type="arabicPeriod"/>
            </a:pPr>
            <a:r>
              <a:rPr lang="en-US" sz="2400" b="1" u="sng" dirty="0">
                <a:solidFill>
                  <a:srgbClr val="DCD7E5"/>
                </a:solidFill>
                <a:latin typeface="Heebo" pitchFamily="34" charset="0"/>
                <a:ea typeface="Heebo" pitchFamily="34" charset="-122"/>
                <a:cs typeface="Heebo" pitchFamily="34" charset="-120"/>
              </a:rPr>
              <a:t>Partnerships and Collaborations</a:t>
            </a:r>
            <a:r>
              <a:rPr lang="en-US" sz="1800" dirty="0">
                <a:solidFill>
                  <a:srgbClr val="DCD7E5"/>
                </a:solidFill>
                <a:latin typeface="Heebo" pitchFamily="34" charset="0"/>
                <a:ea typeface="Heebo" pitchFamily="34" charset="-122"/>
                <a:cs typeface="Heebo" pitchFamily="34" charset="-120"/>
              </a:rPr>
              <a:t>: Explore partnerships with POS system providers, e-commerce platforms, and other retail technology companies. Collaborate to integrate </a:t>
            </a:r>
            <a:r>
              <a:rPr lang="en-US" sz="1800" dirty="0" err="1">
                <a:solidFill>
                  <a:srgbClr val="DCD7E5"/>
                </a:solidFill>
                <a:latin typeface="Heebo" pitchFamily="34" charset="0"/>
                <a:ea typeface="Heebo" pitchFamily="34" charset="-122"/>
                <a:cs typeface="Heebo" pitchFamily="34" charset="-120"/>
              </a:rPr>
              <a:t>VoiceRetailer</a:t>
            </a:r>
            <a:r>
              <a:rPr lang="en-US" sz="1800" dirty="0">
                <a:solidFill>
                  <a:srgbClr val="DCD7E5"/>
                </a:solidFill>
                <a:latin typeface="Heebo" pitchFamily="34" charset="0"/>
                <a:ea typeface="Heebo" pitchFamily="34" charset="-122"/>
                <a:cs typeface="Heebo" pitchFamily="34" charset="-120"/>
              </a:rPr>
              <a:t> into their systems, creating mutually beneficial relationships.</a:t>
            </a:r>
          </a:p>
          <a:p>
            <a:pPr marL="342900" indent="-342900">
              <a:buAutoNum type="arabicPeriod"/>
            </a:pPr>
            <a:endParaRPr lang="en-US" dirty="0">
              <a:solidFill>
                <a:srgbClr val="DCD7E5"/>
              </a:solidFill>
              <a:latin typeface="Heebo" pitchFamily="34" charset="0"/>
              <a:ea typeface="Heebo" pitchFamily="34" charset="-122"/>
              <a:cs typeface="Heebo" pitchFamily="34" charset="-120"/>
            </a:endParaRPr>
          </a:p>
          <a:p>
            <a:pPr marL="342900" indent="-342900">
              <a:buAutoNum type="arabicPeriod"/>
            </a:pPr>
            <a:r>
              <a:rPr lang="en-US" sz="2400" b="1" u="sng" dirty="0">
                <a:solidFill>
                  <a:srgbClr val="DCD7E5"/>
                </a:solidFill>
                <a:latin typeface="Heebo" pitchFamily="34" charset="0"/>
                <a:ea typeface="Heebo" pitchFamily="34" charset="-122"/>
                <a:cs typeface="Heebo" pitchFamily="34" charset="-120"/>
              </a:rPr>
              <a:t>Customization Services </a:t>
            </a:r>
            <a:r>
              <a:rPr lang="en-US" sz="1800" dirty="0">
                <a:solidFill>
                  <a:srgbClr val="DCD7E5"/>
                </a:solidFill>
                <a:latin typeface="Heebo" pitchFamily="34" charset="0"/>
                <a:ea typeface="Heebo" pitchFamily="34" charset="-122"/>
                <a:cs typeface="Heebo" pitchFamily="34" charset="-120"/>
              </a:rPr>
              <a:t>:Charge fees for customizing the voice recognition technology to suit the specific product catalog and requirements of individual </a:t>
            </a:r>
            <a:r>
              <a:rPr lang="en-US" sz="1800" dirty="0" err="1">
                <a:solidFill>
                  <a:srgbClr val="DCD7E5"/>
                </a:solidFill>
                <a:latin typeface="Heebo" pitchFamily="34" charset="0"/>
                <a:ea typeface="Heebo" pitchFamily="34" charset="-122"/>
                <a:cs typeface="Heebo" pitchFamily="34" charset="-120"/>
              </a:rPr>
              <a:t>retailers.By</a:t>
            </a:r>
            <a:r>
              <a:rPr lang="en-US" sz="1800" dirty="0">
                <a:solidFill>
                  <a:srgbClr val="DCD7E5"/>
                </a:solidFill>
                <a:latin typeface="Heebo" pitchFamily="34" charset="0"/>
                <a:ea typeface="Heebo" pitchFamily="34" charset="-122"/>
                <a:cs typeface="Heebo" pitchFamily="34" charset="-120"/>
              </a:rPr>
              <a:t> combining these revenue streams, </a:t>
            </a:r>
            <a:r>
              <a:rPr lang="en-US" sz="1800" dirty="0" err="1">
                <a:solidFill>
                  <a:srgbClr val="DCD7E5"/>
                </a:solidFill>
                <a:latin typeface="Heebo" pitchFamily="34" charset="0"/>
                <a:ea typeface="Heebo" pitchFamily="34" charset="-122"/>
                <a:cs typeface="Heebo" pitchFamily="34" charset="-120"/>
              </a:rPr>
              <a:t>VoiceRetailer</a:t>
            </a:r>
            <a:r>
              <a:rPr lang="en-US" sz="1800" dirty="0">
                <a:solidFill>
                  <a:srgbClr val="DCD7E5"/>
                </a:solidFill>
                <a:latin typeface="Heebo" pitchFamily="34" charset="0"/>
                <a:ea typeface="Heebo" pitchFamily="34" charset="-122"/>
                <a:cs typeface="Heebo" pitchFamily="34" charset="-120"/>
              </a:rPr>
              <a:t> can establish a sustainable and profitable business model while offering a transformative solution to enhance the retail experience for both businesses and customers.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603</Words>
  <Application>Microsoft Office PowerPoint</Application>
  <PresentationFormat>Custom</PresentationFormat>
  <Paragraphs>54</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Barlow</vt:lpstr>
      <vt:lpstr>Calibri</vt:lpstr>
      <vt:lpstr>Fira Sans</vt:lpstr>
      <vt:lpstr>Heebo</vt:lpstr>
      <vt:lpstr>Inconsolata</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garv jain</cp:lastModifiedBy>
  <cp:revision>3</cp:revision>
  <dcterms:created xsi:type="dcterms:W3CDTF">2023-12-20T11:00:20Z</dcterms:created>
  <dcterms:modified xsi:type="dcterms:W3CDTF">2023-12-20T13:24:33Z</dcterms:modified>
</cp:coreProperties>
</file>