
<file path=[Content_Types].xml><?xml version="1.0" encoding="utf-8"?>
<Types xmlns="http://schemas.openxmlformats.org/package/2006/content-types">
  <Default ContentType="image/jpeg" Extension="jpg"/>
  <Default ContentType="image/png" Extension="png"/>
  <Default ContentType="application/vnd.openxmlformats-package.relationships+xml" Extension="rels"/>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ms-powerpoint.revisioninfo+xml" PartName="/ppt/revisionInfo.xml"/>
  <Override ContentType="application/vnd.openxmlformats-package.core-properties+xml" PartName="/docProps/core.xml"/>
  <Override ContentType="application/vnd.openxmlformats-officedocument.extended-properties+xml" PartName="/docProps/app.xml"/>
  <Default ContentType="image/jpeg" Extension="jpeg"/>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app.xml" Type="http://schemas.openxmlformats.org/officeDocument/2006/relationships/extended-properties"/><Relationship Id="rId2" Target="docProps/core.xml" Type="http://schemas.openxmlformats.org/package/2006/relationships/metadata/core-properties"/><Relationship Id="rId1" Target="ppt/presentation.xml" Type="http://schemas.openxmlformats.org/officeDocument/2006/relationships/officeDocument"/><Relationship Id="rId4"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98" r:id="rId1"/>
  </p:sldMasterIdLst>
  <p:notesMasterIdLst>
    <p:notesMasterId r:id="rId13"/>
  </p:notesMasterIdLst>
  <p:sldIdLst>
    <p:sldId id="264" r:id="rId2"/>
    <p:sldId id="266" r:id="rId3"/>
    <p:sldId id="256" r:id="rId4"/>
    <p:sldId id="257" r:id="rId5"/>
    <p:sldId id="258" r:id="rId6"/>
    <p:sldId id="259" r:id="rId7"/>
    <p:sldId id="260" r:id="rId8"/>
    <p:sldId id="261" r:id="rId9"/>
    <p:sldId id="262" r:id="rId10"/>
    <p:sldId id="263" r:id="rId11"/>
    <p:sldId id="265" r:id="rId12"/>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148200-CC11-40D2-8404-FD9C57318D96}" v="14" dt="2024-07-10T13:19:27.6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1" d="100"/>
          <a:sy n="81" d="100"/>
        </p:scale>
        <p:origin x="101"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174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327699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462457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01335" y="962758"/>
            <a:ext cx="10364488" cy="3049717"/>
          </a:xfrm>
        </p:spPr>
        <p:txBody>
          <a:bodyPr bIns="0" anchor="b">
            <a:normAutofit/>
          </a:bodyPr>
          <a:lstStyle>
            <a:lvl1pPr algn="l">
              <a:defRPr sz="7920"/>
            </a:lvl1pPr>
          </a:lstStyle>
          <a:p>
            <a:r>
              <a:rPr lang="en-US"/>
              <a:t>Click to edit Master title style</a:t>
            </a:r>
            <a:endParaRPr lang="en-US" dirty="0"/>
          </a:p>
        </p:txBody>
      </p:sp>
      <p:sp>
        <p:nvSpPr>
          <p:cNvPr id="3" name="Subtitle 2"/>
          <p:cNvSpPr>
            <a:spLocks noGrp="1"/>
          </p:cNvSpPr>
          <p:nvPr>
            <p:ph type="subTitle" idx="1"/>
          </p:nvPr>
        </p:nvSpPr>
        <p:spPr>
          <a:xfrm>
            <a:off x="2901336" y="4237446"/>
            <a:ext cx="10364486" cy="1173145"/>
          </a:xfrm>
        </p:spPr>
        <p:txBody>
          <a:bodyPr tIns="91440" bIns="91440">
            <a:normAutofit/>
          </a:bodyPr>
          <a:lstStyle>
            <a:lvl1pPr marL="0" indent="0" algn="l">
              <a:buNone/>
              <a:defRPr sz="2160" b="0" cap="all" baseline="0">
                <a:solidFill>
                  <a:schemeClr val="tx1"/>
                </a:solidFill>
              </a:defRPr>
            </a:lvl1pPr>
            <a:lvl2pPr marL="548640" indent="0" algn="ctr">
              <a:buNone/>
              <a:defRPr sz="216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7/19/2024</a:t>
            </a:fld>
            <a:endParaRPr lang="en-US" dirty="0"/>
          </a:p>
        </p:txBody>
      </p:sp>
      <p:sp>
        <p:nvSpPr>
          <p:cNvPr id="5" name="Footer Placeholder 4"/>
          <p:cNvSpPr>
            <a:spLocks noGrp="1"/>
          </p:cNvSpPr>
          <p:nvPr>
            <p:ph type="ftr" sz="quarter" idx="11"/>
          </p:nvPr>
        </p:nvSpPr>
        <p:spPr>
          <a:xfrm>
            <a:off x="2899801" y="395169"/>
            <a:ext cx="5968698" cy="371041"/>
          </a:xfrm>
        </p:spPr>
        <p:txBody>
          <a:bodyPr/>
          <a:lstStyle/>
          <a:p>
            <a:endParaRPr lang="en-US" dirty="0"/>
          </a:p>
        </p:txBody>
      </p:sp>
      <p:sp>
        <p:nvSpPr>
          <p:cNvPr id="6" name="Slide Number Placeholder 5"/>
          <p:cNvSpPr>
            <a:spLocks noGrp="1"/>
          </p:cNvSpPr>
          <p:nvPr>
            <p:ph type="sldNum" sz="quarter" idx="12"/>
          </p:nvPr>
        </p:nvSpPr>
        <p:spPr>
          <a:xfrm>
            <a:off x="1725197" y="958767"/>
            <a:ext cx="973223" cy="604294"/>
          </a:xfrm>
        </p:spPr>
        <p:txBody>
          <a:bodyPr/>
          <a:lstStyle/>
          <a:p>
            <a:fld id="{48F63A3B-78C7-47BE-AE5E-E10140E04643}" type="slidenum">
              <a:rPr lang="en-US" smtClean="0"/>
              <a:t>‹#›</a:t>
            </a:fld>
            <a:endParaRPr lang="en-US" dirty="0"/>
          </a:p>
        </p:txBody>
      </p:sp>
      <p:cxnSp>
        <p:nvCxnSpPr>
          <p:cNvPr id="15" name="Straight Connector 14"/>
          <p:cNvCxnSpPr/>
          <p:nvPr/>
        </p:nvCxnSpPr>
        <p:spPr>
          <a:xfrm>
            <a:off x="2901336" y="4234250"/>
            <a:ext cx="1036448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431090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26" name="Straight Connector 25"/>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2881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26933" y="958768"/>
            <a:ext cx="1938890" cy="559186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733606" y="958768"/>
            <a:ext cx="9394596" cy="55918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15" name="Straight Connector 14"/>
          <p:cNvCxnSpPr/>
          <p:nvPr/>
        </p:nvCxnSpPr>
        <p:spPr>
          <a:xfrm>
            <a:off x="11326933" y="958768"/>
            <a:ext cx="0" cy="559186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167790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7751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33" name="Straight Connector 32"/>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100818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45087" y="2107356"/>
            <a:ext cx="10371785" cy="2265540"/>
          </a:xfrm>
        </p:spPr>
        <p:txBody>
          <a:bodyPr anchor="b">
            <a:normAutofit/>
          </a:bodyPr>
          <a:lstStyle>
            <a:lvl1pPr algn="l">
              <a:defRPr sz="4320"/>
            </a:lvl1pPr>
          </a:lstStyle>
          <a:p>
            <a:r>
              <a:rPr lang="en-US"/>
              <a:t>Click to edit Master title style</a:t>
            </a:r>
            <a:endParaRPr lang="en-US" dirty="0"/>
          </a:p>
        </p:txBody>
      </p:sp>
      <p:sp>
        <p:nvSpPr>
          <p:cNvPr id="3" name="Text Placeholder 2"/>
          <p:cNvSpPr>
            <a:spLocks noGrp="1"/>
          </p:cNvSpPr>
          <p:nvPr>
            <p:ph type="body" idx="1"/>
          </p:nvPr>
        </p:nvSpPr>
        <p:spPr>
          <a:xfrm>
            <a:off x="1745087" y="4567435"/>
            <a:ext cx="10356535" cy="1215515"/>
          </a:xfrm>
        </p:spPr>
        <p:txBody>
          <a:bodyPr tIns="91440">
            <a:normAutofit/>
          </a:bodyPr>
          <a:lstStyle>
            <a:lvl1pPr marL="0" indent="0" algn="l">
              <a:buNone/>
              <a:defRPr sz="2160">
                <a:solidFill>
                  <a:schemeClr val="tx1"/>
                </a:solidFill>
              </a:defRPr>
            </a:lvl1pPr>
            <a:lvl2pPr marL="548640" indent="0">
              <a:buNone/>
              <a:defRPr sz="216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15" name="Straight Connector 14"/>
          <p:cNvCxnSpPr/>
          <p:nvPr/>
        </p:nvCxnSpPr>
        <p:spPr>
          <a:xfrm>
            <a:off x="1745087" y="4565982"/>
            <a:ext cx="103565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189134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39061" y="965867"/>
            <a:ext cx="11526762" cy="127116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736797" y="2413054"/>
            <a:ext cx="5574182" cy="41383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96525" y="2420812"/>
            <a:ext cx="5574182" cy="4129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35" name="Straight Connector 34"/>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882182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6630" y="964996"/>
            <a:ext cx="11529193" cy="126758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36629" y="2423459"/>
            <a:ext cx="5574182" cy="962332"/>
          </a:xfrm>
        </p:spPr>
        <p:txBody>
          <a:bodyPr anchor="b">
            <a:normAutofit/>
          </a:bodyPr>
          <a:lstStyle>
            <a:lvl1pPr marL="0" indent="0">
              <a:lnSpc>
                <a:spcPct val="100000"/>
              </a:lnSpc>
              <a:buNone/>
              <a:defRPr sz="2640" b="0" cap="all" baseline="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736629" y="3389124"/>
            <a:ext cx="5574182" cy="31733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94835" y="2427604"/>
            <a:ext cx="5574182" cy="962684"/>
          </a:xfrm>
        </p:spPr>
        <p:txBody>
          <a:bodyPr anchor="b">
            <a:normAutofit/>
          </a:bodyPr>
          <a:lstStyle>
            <a:lvl1pPr marL="0" indent="0">
              <a:lnSpc>
                <a:spcPct val="100000"/>
              </a:lnSpc>
              <a:buNone/>
              <a:defRPr sz="2640" b="0" cap="all" baseline="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94835" y="3385790"/>
            <a:ext cx="5574182" cy="31648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7/19/2024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cxnSp>
        <p:nvCxnSpPr>
          <p:cNvPr id="29" name="Straight Connector 28"/>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041488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7/19/2024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cxnSp>
        <p:nvCxnSpPr>
          <p:cNvPr id="25" name="Straight Connector 24"/>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648348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7/19/2024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2652178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3606" y="958768"/>
            <a:ext cx="3927719" cy="2696540"/>
          </a:xfrm>
        </p:spPr>
        <p:txBody>
          <a:bodyPr anchor="b">
            <a:normAutofit/>
          </a:bodyPr>
          <a:lstStyle>
            <a:lvl1pPr algn="l">
              <a:defRPr sz="2880"/>
            </a:lvl1pPr>
          </a:lstStyle>
          <a:p>
            <a:r>
              <a:rPr lang="en-US"/>
              <a:t>Click to edit Master title style</a:t>
            </a:r>
            <a:endParaRPr lang="en-US" dirty="0"/>
          </a:p>
        </p:txBody>
      </p:sp>
      <p:sp>
        <p:nvSpPr>
          <p:cNvPr id="3" name="Content Placeholder 2"/>
          <p:cNvSpPr>
            <a:spLocks noGrp="1"/>
          </p:cNvSpPr>
          <p:nvPr>
            <p:ph idx="1"/>
          </p:nvPr>
        </p:nvSpPr>
        <p:spPr>
          <a:xfrm>
            <a:off x="6052457" y="958769"/>
            <a:ext cx="7214964" cy="559059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3606" y="3846590"/>
            <a:ext cx="3930016" cy="2697817"/>
          </a:xfrm>
        </p:spPr>
        <p:txBody>
          <a:bodyPr/>
          <a:lstStyle>
            <a:lvl1pPr marL="0" indent="0" algn="l">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17" name="Straight Connector 16"/>
          <p:cNvCxnSpPr/>
          <p:nvPr/>
        </p:nvCxnSpPr>
        <p:spPr>
          <a:xfrm>
            <a:off x="1737936" y="3846589"/>
            <a:ext cx="392338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671335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8972865" y="578605"/>
            <a:ext cx="4889440" cy="617892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741447" y="1355416"/>
            <a:ext cx="6638794" cy="2196701"/>
          </a:xfrm>
        </p:spPr>
        <p:txBody>
          <a:bodyPr anchor="b">
            <a:normAutofit/>
          </a:bodyPr>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9749268" y="1347051"/>
            <a:ext cx="3349405" cy="4639592"/>
          </a:xfrm>
          <a:solidFill>
            <a:schemeClr val="bg1">
              <a:lumMod val="85000"/>
            </a:schemeClr>
          </a:solidFill>
          <a:ln w="9525" cap="sq">
            <a:noFill/>
            <a:miter lim="800000"/>
          </a:ln>
          <a:effectLst/>
        </p:spPr>
        <p:txBody>
          <a:bodyPr anchor="t"/>
          <a:lstStyle>
            <a:lvl1pPr marL="0" indent="0" algn="ctr">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40395" y="3775191"/>
            <a:ext cx="6629285" cy="2404490"/>
          </a:xfrm>
        </p:spPr>
        <p:txBody>
          <a:bodyPr>
            <a:normAutofit/>
          </a:bodyPr>
          <a:lstStyle>
            <a:lvl1pPr marL="0" indent="0" algn="l">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a:xfrm>
            <a:off x="1736859" y="6563828"/>
            <a:ext cx="6632821" cy="384148"/>
          </a:xfrm>
        </p:spPr>
        <p:txBody>
          <a:bodyPr/>
          <a:lstStyle>
            <a:lvl1pPr algn="l">
              <a:defRPr/>
            </a:lvl1pPr>
          </a:lstStyle>
          <a:p>
            <a:fld id="{C764DE79-268F-4C1A-8933-263129D2AF90}" type="datetimeFigureOut">
              <a:rPr lang="en-US" smtClean="0"/>
              <a:t>7/19/2024</a:t>
            </a:fld>
            <a:endParaRPr lang="en-US" dirty="0"/>
          </a:p>
        </p:txBody>
      </p:sp>
      <p:sp>
        <p:nvSpPr>
          <p:cNvPr id="6" name="Footer Placeholder 5"/>
          <p:cNvSpPr>
            <a:spLocks noGrp="1"/>
          </p:cNvSpPr>
          <p:nvPr>
            <p:ph type="ftr" sz="quarter" idx="11"/>
          </p:nvPr>
        </p:nvSpPr>
        <p:spPr>
          <a:xfrm>
            <a:off x="1736858" y="382369"/>
            <a:ext cx="6649205" cy="385117"/>
          </a:xfrm>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31" name="Straight Connector 30"/>
          <p:cNvCxnSpPr/>
          <p:nvPr/>
        </p:nvCxnSpPr>
        <p:spPr>
          <a:xfrm>
            <a:off x="1736859" y="3772326"/>
            <a:ext cx="663282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892828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p="http://schemas.openxmlformats.org/presentationml/2006/main" xmlns:a="http://schemas.openxmlformats.org/drawingml/2006/main" xmlns:r="http://schemas.openxmlformats.org/officeDocument/2006/relationships">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423372"/>
            <a:ext cx="14630400" cy="49271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b="-1558" t="259"/>
          <a:stretch/>
        </p:blipFill>
        <p:spPr bwMode="black">
          <a:xfrm>
            <a:off x="0" y="7351776"/>
            <a:ext cx="14630400" cy="891540"/>
          </a:xfrm>
          <a:prstGeom prst="rect">
            <a:avLst/>
          </a:prstGeom>
        </p:spPr>
      </p:pic>
      <p:sp>
        <p:nvSpPr>
          <p:cNvPr id="2" name="Title Placeholder 1"/>
          <p:cNvSpPr>
            <a:spLocks noGrp="1"/>
          </p:cNvSpPr>
          <p:nvPr>
            <p:ph type="title"/>
          </p:nvPr>
        </p:nvSpPr>
        <p:spPr>
          <a:xfrm>
            <a:off x="1741895" y="965423"/>
            <a:ext cx="11523930" cy="1259082"/>
          </a:xfrm>
          <a:prstGeom prst="rect">
            <a:avLst/>
          </a:prstGeom>
        </p:spPr>
        <p:txBody>
          <a:bodyPr anchor="t" bIns="45720" lIns="91440" rIns="91440" rtlCol="0" tIns="45720" vert="horz">
            <a:normAutofit/>
          </a:bodyPr>
          <a:lstStyle/>
          <a:p>
            <a:r>
              <a:rPr lang="en-US"/>
              <a:t>Click to edit Master title style</a:t>
            </a:r>
            <a:endParaRPr dirty="0" lang="en-US"/>
          </a:p>
        </p:txBody>
      </p:sp>
      <p:sp>
        <p:nvSpPr>
          <p:cNvPr id="3" name="Text Placeholder 2"/>
          <p:cNvSpPr>
            <a:spLocks noGrp="1"/>
          </p:cNvSpPr>
          <p:nvPr>
            <p:ph idx="1" type="body"/>
          </p:nvPr>
        </p:nvSpPr>
        <p:spPr>
          <a:xfrm>
            <a:off x="1741895" y="2418879"/>
            <a:ext cx="11523930" cy="4140736"/>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4" name="Date Placeholder 3"/>
          <p:cNvSpPr>
            <a:spLocks noGrp="1"/>
          </p:cNvSpPr>
          <p:nvPr>
            <p:ph idx="2" sz="half" type="dt"/>
          </p:nvPr>
        </p:nvSpPr>
        <p:spPr>
          <a:xfrm>
            <a:off x="9064966" y="396445"/>
            <a:ext cx="4200858" cy="371041"/>
          </a:xfrm>
          <a:prstGeom prst="rect">
            <a:avLst/>
          </a:prstGeom>
        </p:spPr>
        <p:txBody>
          <a:bodyPr anchor="ctr" bIns="45720" lIns="91440" rIns="91440" rtlCol="0" tIns="45720" vert="horz"/>
          <a:lstStyle>
            <a:lvl1pPr algn="r">
              <a:defRPr sz="1200">
                <a:solidFill>
                  <a:schemeClr val="tx1">
                    <a:tint val="75000"/>
                  </a:schemeClr>
                </a:solidFill>
              </a:defRPr>
            </a:lvl1pPr>
          </a:lstStyle>
          <a:p>
            <a:fld id="{C764DE79-268F-4C1A-8933-263129D2AF90}" type="datetimeFigureOut">
              <a:rPr lang="en-US" smtClean="0"/>
              <a:t>7/19/2024</a:t>
            </a:fld>
            <a:endParaRPr dirty="0" lang="en-US"/>
          </a:p>
        </p:txBody>
      </p:sp>
      <p:sp>
        <p:nvSpPr>
          <p:cNvPr id="5" name="Footer Placeholder 4"/>
          <p:cNvSpPr>
            <a:spLocks noGrp="1"/>
          </p:cNvSpPr>
          <p:nvPr>
            <p:ph idx="3" sz="quarter" type="ftr"/>
          </p:nvPr>
        </p:nvSpPr>
        <p:spPr>
          <a:xfrm>
            <a:off x="1741895" y="395169"/>
            <a:ext cx="7126603" cy="371041"/>
          </a:xfrm>
          <a:prstGeom prst="rect">
            <a:avLst/>
          </a:prstGeom>
        </p:spPr>
        <p:txBody>
          <a:bodyPr anchor="ctr" bIns="45720" lIns="91440" rIns="91440" rtlCol="0" tIns="45720" vert="horz"/>
          <a:lstStyle>
            <a:lvl1pPr algn="l">
              <a:defRPr sz="1200">
                <a:solidFill>
                  <a:schemeClr val="tx1">
                    <a:tint val="75000"/>
                  </a:schemeClr>
                </a:solidFill>
              </a:defRPr>
            </a:lvl1pPr>
          </a:lstStyle>
          <a:p>
            <a:endParaRPr dirty="0" lang="en-US"/>
          </a:p>
        </p:txBody>
      </p:sp>
      <p:sp>
        <p:nvSpPr>
          <p:cNvPr id="6" name="Slide Number Placeholder 5"/>
          <p:cNvSpPr>
            <a:spLocks noGrp="1"/>
          </p:cNvSpPr>
          <p:nvPr>
            <p:ph idx="4" sz="quarter" type="sldNum"/>
          </p:nvPr>
        </p:nvSpPr>
        <p:spPr>
          <a:xfrm>
            <a:off x="576073" y="958767"/>
            <a:ext cx="973223" cy="604294"/>
          </a:xfrm>
          <a:prstGeom prst="rect">
            <a:avLst/>
          </a:prstGeom>
        </p:spPr>
        <p:txBody>
          <a:bodyPr anchor="t" bIns="45720" lIns="91440" rIns="91440" rtlCol="0" tIns="45720" vert="horz"/>
          <a:lstStyle>
            <a:lvl1pPr algn="r">
              <a:defRPr sz="3360">
                <a:solidFill>
                  <a:schemeClr val="accent1"/>
                </a:solidFill>
              </a:defRPr>
            </a:lvl1pPr>
          </a:lstStyle>
          <a:p>
            <a:fld id="{48F63A3B-78C7-47BE-AE5E-E10140E04643}" type="slidenum">
              <a:rPr lang="en-US" smtClean="0"/>
              <a:t>‹#›</a:t>
            </a:fld>
            <a:endParaRPr dirty="0" lang="en-US"/>
          </a:p>
        </p:txBody>
      </p:sp>
      <p:cxnSp>
        <p:nvCxnSpPr>
          <p:cNvPr id="10" name="Straight Connector 9"/>
          <p:cNvCxnSpPr/>
          <p:nvPr/>
        </p:nvCxnSpPr>
        <p:spPr>
          <a:xfrm>
            <a:off x="0" y="7354096"/>
            <a:ext cx="146304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067768"/>
      </p:ext>
    </p:extLst>
  </p:cSld>
  <p:clrMap accent1="accent1" accent2="accent2" accent3="accent3" accent4="accent4" accent5="accent5" accent6="accent6" bg1="lt1" bg2="lt2" folHlink="folHlink" hlink="hlink" tx1="dk1" tx2="dk2"/>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 id="2147484110" r:id="rId12"/>
  </p:sldLayoutIdLst>
  <p:hf dt="0" ftr="0" hdr="0" sldNum="0"/>
  <p:txStyles>
    <p:titleStyle>
      <a:lvl1pPr algn="l" defTabSz="1097280" eaLnBrk="1" hangingPunct="1" latinLnBrk="0" rtl="0">
        <a:lnSpc>
          <a:spcPct val="90000"/>
        </a:lnSpc>
        <a:spcBef>
          <a:spcPct val="0"/>
        </a:spcBef>
        <a:buNone/>
        <a:defRPr b="0" cap="all" i="0" kern="1200" sz="3840">
          <a:solidFill>
            <a:schemeClr val="tx1"/>
          </a:solidFill>
          <a:effectLst/>
          <a:latin typeface="+mj-lt"/>
          <a:ea typeface="+mj-ea"/>
          <a:cs typeface="+mj-cs"/>
        </a:defRPr>
      </a:lvl1pPr>
    </p:titleStyle>
    <p:bodyStyle>
      <a:lvl1pPr algn="l" defTabSz="1097280" eaLnBrk="1" hangingPunct="1" indent="-274320" latinLnBrk="0" marL="274320" rtl="0">
        <a:lnSpc>
          <a:spcPct val="120000"/>
        </a:lnSpc>
        <a:spcBef>
          <a:spcPts val="1200"/>
        </a:spcBef>
        <a:buClr>
          <a:schemeClr val="accent1"/>
        </a:buClr>
        <a:buSzPct val="100000"/>
        <a:buFont charset="0" panose="020B0604020202020204" pitchFamily="34" typeface="Arial"/>
        <a:buChar char="•"/>
        <a:defRPr kern="1200" sz="2400">
          <a:solidFill>
            <a:schemeClr val="tx1"/>
          </a:solidFill>
          <a:effectLst/>
          <a:latin typeface="+mn-lt"/>
          <a:ea typeface="+mn-ea"/>
          <a:cs typeface="+mn-cs"/>
        </a:defRPr>
      </a:lvl1pPr>
      <a:lvl2pPr algn="l" defTabSz="1097280" eaLnBrk="1" hangingPunct="1" indent="-274320" latinLnBrk="0" marL="822960" rtl="0">
        <a:lnSpc>
          <a:spcPct val="120000"/>
        </a:lnSpc>
        <a:spcBef>
          <a:spcPts val="600"/>
        </a:spcBef>
        <a:buClr>
          <a:schemeClr val="accent1"/>
        </a:buClr>
        <a:buSzPct val="100000"/>
        <a:buFont charset="0" panose="020B0604020202020204" pitchFamily="34" typeface="Arial"/>
        <a:buChar char="•"/>
        <a:defRPr baseline="0" cap="none" kern="1200" sz="2160">
          <a:solidFill>
            <a:schemeClr val="tx1"/>
          </a:solidFill>
          <a:effectLst/>
          <a:latin typeface="+mn-lt"/>
          <a:ea typeface="+mn-ea"/>
          <a:cs typeface="+mn-cs"/>
        </a:defRPr>
      </a:lvl2pPr>
      <a:lvl3pPr algn="l" defTabSz="1097280" eaLnBrk="1" hangingPunct="1" indent="-274320" latinLnBrk="0" marL="1371600" rtl="0">
        <a:lnSpc>
          <a:spcPct val="120000"/>
        </a:lnSpc>
        <a:spcBef>
          <a:spcPts val="600"/>
        </a:spcBef>
        <a:buClr>
          <a:schemeClr val="accent1"/>
        </a:buClr>
        <a:buSzPct val="100000"/>
        <a:buFont charset="0" panose="020B0604020202020204" pitchFamily="34" typeface="Arial"/>
        <a:buChar char="•"/>
        <a:defRPr kern="1200" sz="1920">
          <a:solidFill>
            <a:schemeClr val="tx1"/>
          </a:solidFill>
          <a:effectLst/>
          <a:latin typeface="+mn-lt"/>
          <a:ea typeface="+mn-ea"/>
          <a:cs typeface="+mn-cs"/>
        </a:defRPr>
      </a:lvl3pPr>
      <a:lvl4pPr algn="l" defTabSz="1097280" eaLnBrk="1" hangingPunct="1" indent="-274320" latinLnBrk="0" marL="1920240" rtl="0">
        <a:lnSpc>
          <a:spcPct val="120000"/>
        </a:lnSpc>
        <a:spcBef>
          <a:spcPts val="600"/>
        </a:spcBef>
        <a:buClr>
          <a:schemeClr val="accent1"/>
        </a:buClr>
        <a:buSzPct val="100000"/>
        <a:buFont charset="0" panose="020B0604020202020204" pitchFamily="34" typeface="Arial"/>
        <a:buChar char="•"/>
        <a:defRPr baseline="0" cap="none" kern="1200" sz="1680">
          <a:solidFill>
            <a:schemeClr val="tx1"/>
          </a:solidFill>
          <a:effectLst/>
          <a:latin typeface="+mn-lt"/>
          <a:ea typeface="+mn-ea"/>
          <a:cs typeface="+mn-cs"/>
        </a:defRPr>
      </a:lvl4pPr>
      <a:lvl5pPr algn="l" defTabSz="1097280" eaLnBrk="1" hangingPunct="1" indent="-274320" latinLnBrk="0" marL="2468880" rtl="0">
        <a:lnSpc>
          <a:spcPct val="120000"/>
        </a:lnSpc>
        <a:spcBef>
          <a:spcPts val="600"/>
        </a:spcBef>
        <a:buClr>
          <a:schemeClr val="accent1"/>
        </a:buClr>
        <a:buSzPct val="100000"/>
        <a:buFont charset="0" panose="020B0604020202020204" pitchFamily="34" typeface="Arial"/>
        <a:buChar char="•"/>
        <a:defRPr kern="1200" sz="1440">
          <a:solidFill>
            <a:schemeClr val="tx1"/>
          </a:solidFill>
          <a:effectLst/>
          <a:latin typeface="+mn-lt"/>
          <a:ea typeface="+mn-ea"/>
          <a:cs typeface="+mn-cs"/>
        </a:defRPr>
      </a:lvl5pPr>
      <a:lvl6pPr algn="l" defTabSz="1097280" eaLnBrk="1" hangingPunct="1" indent="-274320" latinLnBrk="0" marL="3017520" rtl="0">
        <a:lnSpc>
          <a:spcPct val="120000"/>
        </a:lnSpc>
        <a:spcBef>
          <a:spcPts val="600"/>
        </a:spcBef>
        <a:buClr>
          <a:schemeClr val="accent1"/>
        </a:buClr>
        <a:buSzPct val="100000"/>
        <a:buFont charset="0" panose="020B0604020202020204" pitchFamily="34" typeface="Arial"/>
        <a:buChar char="•"/>
        <a:defRPr kern="1200" sz="1440">
          <a:solidFill>
            <a:schemeClr val="tx1"/>
          </a:solidFill>
          <a:effectLst/>
          <a:latin typeface="+mn-lt"/>
          <a:ea typeface="+mn-ea"/>
          <a:cs typeface="+mn-cs"/>
        </a:defRPr>
      </a:lvl6pPr>
      <a:lvl7pPr algn="l" defTabSz="1097280" eaLnBrk="1" hangingPunct="1" indent="-274320" latinLnBrk="0" marL="3566160" rtl="0">
        <a:lnSpc>
          <a:spcPct val="120000"/>
        </a:lnSpc>
        <a:spcBef>
          <a:spcPts val="600"/>
        </a:spcBef>
        <a:buClr>
          <a:schemeClr val="accent1"/>
        </a:buClr>
        <a:buSzPct val="100000"/>
        <a:buFont charset="0" panose="020B0604020202020204" pitchFamily="34" typeface="Arial"/>
        <a:buChar char="•"/>
        <a:defRPr kern="1200" sz="1440">
          <a:solidFill>
            <a:schemeClr val="tx1"/>
          </a:solidFill>
          <a:effectLst/>
          <a:latin typeface="+mn-lt"/>
          <a:ea typeface="+mn-ea"/>
          <a:cs typeface="+mn-cs"/>
        </a:defRPr>
      </a:lvl7pPr>
      <a:lvl8pPr algn="l" defTabSz="1097280" eaLnBrk="1" hangingPunct="1" indent="-274320" latinLnBrk="0" marL="4114800" rtl="0">
        <a:lnSpc>
          <a:spcPct val="120000"/>
        </a:lnSpc>
        <a:spcBef>
          <a:spcPts val="600"/>
        </a:spcBef>
        <a:buClr>
          <a:schemeClr val="accent1"/>
        </a:buClr>
        <a:buSzPct val="100000"/>
        <a:buFont charset="0" panose="020B0604020202020204" pitchFamily="34" typeface="Arial"/>
        <a:buChar char="•"/>
        <a:defRPr baseline="0" kern="1200" sz="1440">
          <a:solidFill>
            <a:schemeClr val="tx1"/>
          </a:solidFill>
          <a:effectLst/>
          <a:latin typeface="+mn-lt"/>
          <a:ea typeface="+mn-ea"/>
          <a:cs typeface="+mn-cs"/>
        </a:defRPr>
      </a:lvl8pPr>
      <a:lvl9pPr algn="l" defTabSz="1097280" eaLnBrk="1" hangingPunct="1" indent="-274320" latinLnBrk="0" marL="4663440" rtl="0">
        <a:lnSpc>
          <a:spcPct val="120000"/>
        </a:lnSpc>
        <a:spcBef>
          <a:spcPts val="600"/>
        </a:spcBef>
        <a:buClr>
          <a:schemeClr val="accent1"/>
        </a:buClr>
        <a:buSzPct val="100000"/>
        <a:buFont charset="0" panose="020B0604020202020204" pitchFamily="34" typeface="Arial"/>
        <a:buChar char="•"/>
        <a:defRPr baseline="0" kern="1200" sz="1440">
          <a:solidFill>
            <a:schemeClr val="tx1"/>
          </a:solidFill>
          <a:effectLst/>
          <a:latin typeface="+mn-lt"/>
          <a:ea typeface="+mn-ea"/>
          <a:cs typeface="+mn-cs"/>
        </a:defRPr>
      </a:lvl9pPr>
    </p:bodyStyle>
    <p:otherStyle>
      <a:defPPr>
        <a:defRPr lang="en-US"/>
      </a:defPPr>
      <a:lvl1pPr algn="l" defTabSz="1097280" eaLnBrk="1" hangingPunct="1" latinLnBrk="0" marL="0" rtl="0">
        <a:defRPr kern="1200" sz="2160">
          <a:solidFill>
            <a:schemeClr val="tx1"/>
          </a:solidFill>
          <a:latin typeface="+mn-lt"/>
          <a:ea typeface="+mn-ea"/>
          <a:cs typeface="+mn-cs"/>
        </a:defRPr>
      </a:lvl1pPr>
      <a:lvl2pPr algn="l" defTabSz="1097280" eaLnBrk="1" hangingPunct="1" latinLnBrk="0" marL="548640" rtl="0">
        <a:defRPr kern="1200" sz="2160">
          <a:solidFill>
            <a:schemeClr val="tx1"/>
          </a:solidFill>
          <a:latin typeface="+mn-lt"/>
          <a:ea typeface="+mn-ea"/>
          <a:cs typeface="+mn-cs"/>
        </a:defRPr>
      </a:lvl2pPr>
      <a:lvl3pPr algn="l" defTabSz="1097280" eaLnBrk="1" hangingPunct="1" latinLnBrk="0" marL="1097280" rtl="0">
        <a:defRPr kern="1200" sz="2160">
          <a:solidFill>
            <a:schemeClr val="tx1"/>
          </a:solidFill>
          <a:latin typeface="+mn-lt"/>
          <a:ea typeface="+mn-ea"/>
          <a:cs typeface="+mn-cs"/>
        </a:defRPr>
      </a:lvl3pPr>
      <a:lvl4pPr algn="l" defTabSz="1097280" eaLnBrk="1" hangingPunct="1" latinLnBrk="0" marL="1645920" rtl="0">
        <a:defRPr kern="1200" sz="2160">
          <a:solidFill>
            <a:schemeClr val="tx1"/>
          </a:solidFill>
          <a:latin typeface="+mn-lt"/>
          <a:ea typeface="+mn-ea"/>
          <a:cs typeface="+mn-cs"/>
        </a:defRPr>
      </a:lvl4pPr>
      <a:lvl5pPr algn="l" defTabSz="1097280" eaLnBrk="1" hangingPunct="1" latinLnBrk="0" marL="2194560" rtl="0">
        <a:defRPr kern="1200" sz="2160">
          <a:solidFill>
            <a:schemeClr val="tx1"/>
          </a:solidFill>
          <a:latin typeface="+mn-lt"/>
          <a:ea typeface="+mn-ea"/>
          <a:cs typeface="+mn-cs"/>
        </a:defRPr>
      </a:lvl5pPr>
      <a:lvl6pPr algn="l" defTabSz="1097280" eaLnBrk="1" hangingPunct="1" latinLnBrk="0" marL="2743200" rtl="0">
        <a:defRPr kern="1200" sz="2160">
          <a:solidFill>
            <a:schemeClr val="tx1"/>
          </a:solidFill>
          <a:latin typeface="+mn-lt"/>
          <a:ea typeface="+mn-ea"/>
          <a:cs typeface="+mn-cs"/>
        </a:defRPr>
      </a:lvl6pPr>
      <a:lvl7pPr algn="l" defTabSz="1097280" eaLnBrk="1" hangingPunct="1" latinLnBrk="0" marL="3291840" rtl="0">
        <a:defRPr kern="1200" sz="2160">
          <a:solidFill>
            <a:schemeClr val="tx1"/>
          </a:solidFill>
          <a:latin typeface="+mn-lt"/>
          <a:ea typeface="+mn-ea"/>
          <a:cs typeface="+mn-cs"/>
        </a:defRPr>
      </a:lvl7pPr>
      <a:lvl8pPr algn="l" defTabSz="1097280" eaLnBrk="1" hangingPunct="1" latinLnBrk="0" marL="3840480" rtl="0">
        <a:defRPr kern="1200" sz="2160">
          <a:solidFill>
            <a:schemeClr val="tx1"/>
          </a:solidFill>
          <a:latin typeface="+mn-lt"/>
          <a:ea typeface="+mn-ea"/>
          <a:cs typeface="+mn-cs"/>
        </a:defRPr>
      </a:lvl8pPr>
      <a:lvl9pPr algn="l" defTabSz="1097280" eaLnBrk="1" hangingPunct="1" latinLnBrk="0" marL="4389120" rtl="0">
        <a:defRPr kern="1200" sz="216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arget="../media/image3.jpeg" Type="http://schemas.openxmlformats.org/officeDocument/2006/relationships/image"/><Relationship Id="rId2" Target="../notesSlides/notesSlide2.xml" Type="http://schemas.openxmlformats.org/officeDocument/2006/relationships/notesSlide"/><Relationship Id="rId1" Target="../slideLayouts/slideLayout12.xml" Type="http://schemas.openxmlformats.org/officeDocument/2006/relationships/slideLayout"/></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arget="../media/image7.jpeg" Type="http://schemas.openxmlformats.org/officeDocument/2006/relationships/image"/><Relationship Id="rId2" Target="../notesSlides/notesSlide8.xml" Type="http://schemas.openxmlformats.org/officeDocument/2006/relationships/notesSlide"/><Relationship Id="rId1" Target="../slideLayouts/slideLayout12.xml" Type="http://schemas.openxmlformats.org/officeDocument/2006/relationships/slideLayout"/></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2037993" y="2673429"/>
            <a:ext cx="9730740" cy="694373"/>
          </a:xfrm>
          <a:prstGeom prst="rect">
            <a:avLst/>
          </a:prstGeom>
          <a:noFill/>
          <a:ln/>
        </p:spPr>
        <p:txBody>
          <a:bodyPr wrap="none" rtlCol="0" anchor="t"/>
          <a:lstStyle/>
          <a:p>
            <a:pPr marL="0" indent="0">
              <a:lnSpc>
                <a:spcPts val="5468"/>
              </a:lnSpc>
              <a:buNone/>
            </a:pPr>
            <a:endParaRPr lang="en-US" sz="4374" dirty="0"/>
          </a:p>
        </p:txBody>
      </p:sp>
      <p:sp>
        <p:nvSpPr>
          <p:cNvPr id="5" name="Text 2"/>
          <p:cNvSpPr/>
          <p:nvPr/>
        </p:nvSpPr>
        <p:spPr>
          <a:xfrm>
            <a:off x="2037993" y="3923228"/>
            <a:ext cx="3295888" cy="999887"/>
          </a:xfrm>
          <a:prstGeom prst="rect">
            <a:avLst/>
          </a:prstGeom>
          <a:noFill/>
          <a:ln/>
        </p:spPr>
        <p:txBody>
          <a:bodyPr wrap="none" rtlCol="0" anchor="t"/>
          <a:lstStyle/>
          <a:p>
            <a:pPr marL="0" indent="0" algn="ctr">
              <a:lnSpc>
                <a:spcPts val="7873"/>
              </a:lnSpc>
              <a:buNone/>
            </a:pPr>
            <a:endParaRPr lang="en-US" sz="7873" dirty="0"/>
          </a:p>
        </p:txBody>
      </p:sp>
      <p:sp>
        <p:nvSpPr>
          <p:cNvPr id="6" name="Text 3"/>
          <p:cNvSpPr/>
          <p:nvPr/>
        </p:nvSpPr>
        <p:spPr>
          <a:xfrm>
            <a:off x="2037993" y="5200769"/>
            <a:ext cx="3295888" cy="355402"/>
          </a:xfrm>
          <a:prstGeom prst="rect">
            <a:avLst/>
          </a:prstGeom>
          <a:noFill/>
          <a:ln/>
        </p:spPr>
        <p:txBody>
          <a:bodyPr wrap="none" rtlCol="0" anchor="t"/>
          <a:lstStyle/>
          <a:p>
            <a:pPr marL="0" indent="0" algn="ctr">
              <a:lnSpc>
                <a:spcPts val="2799"/>
              </a:lnSpc>
              <a:buNone/>
            </a:pPr>
            <a:endParaRPr lang="en-US" sz="1750" dirty="0"/>
          </a:p>
        </p:txBody>
      </p:sp>
      <p:sp>
        <p:nvSpPr>
          <p:cNvPr id="7" name="Text 4"/>
          <p:cNvSpPr/>
          <p:nvPr/>
        </p:nvSpPr>
        <p:spPr>
          <a:xfrm>
            <a:off x="5667137" y="3923228"/>
            <a:ext cx="3296007" cy="999887"/>
          </a:xfrm>
          <a:prstGeom prst="rect">
            <a:avLst/>
          </a:prstGeom>
          <a:noFill/>
          <a:ln/>
        </p:spPr>
        <p:txBody>
          <a:bodyPr wrap="none" rtlCol="0" anchor="t"/>
          <a:lstStyle/>
          <a:p>
            <a:pPr marL="0" indent="0" algn="ctr">
              <a:lnSpc>
                <a:spcPts val="7873"/>
              </a:lnSpc>
              <a:buNone/>
            </a:pPr>
            <a:endParaRPr lang="en-US" sz="7873" dirty="0"/>
          </a:p>
        </p:txBody>
      </p:sp>
      <p:sp>
        <p:nvSpPr>
          <p:cNvPr id="8" name="Text 5"/>
          <p:cNvSpPr/>
          <p:nvPr/>
        </p:nvSpPr>
        <p:spPr>
          <a:xfrm>
            <a:off x="5667137" y="5200769"/>
            <a:ext cx="3296007" cy="355402"/>
          </a:xfrm>
          <a:prstGeom prst="rect">
            <a:avLst/>
          </a:prstGeom>
          <a:noFill/>
          <a:ln/>
        </p:spPr>
        <p:txBody>
          <a:bodyPr wrap="none" rtlCol="0" anchor="t"/>
          <a:lstStyle/>
          <a:p>
            <a:pPr marL="0" indent="0" algn="ctr">
              <a:lnSpc>
                <a:spcPts val="2799"/>
              </a:lnSpc>
              <a:buNone/>
            </a:pPr>
            <a:endParaRPr lang="en-US" sz="1750" dirty="0"/>
          </a:p>
        </p:txBody>
      </p:sp>
      <p:sp>
        <p:nvSpPr>
          <p:cNvPr id="9" name="Text 6"/>
          <p:cNvSpPr/>
          <p:nvPr/>
        </p:nvSpPr>
        <p:spPr>
          <a:xfrm>
            <a:off x="9296400" y="3923228"/>
            <a:ext cx="3296007" cy="999887"/>
          </a:xfrm>
          <a:prstGeom prst="rect">
            <a:avLst/>
          </a:prstGeom>
          <a:noFill/>
          <a:ln/>
        </p:spPr>
        <p:txBody>
          <a:bodyPr wrap="none" rtlCol="0" anchor="t"/>
          <a:lstStyle/>
          <a:p>
            <a:pPr marL="0" indent="0" algn="ctr">
              <a:lnSpc>
                <a:spcPts val="7873"/>
              </a:lnSpc>
              <a:buNone/>
            </a:pPr>
            <a:endParaRPr lang="en-US" sz="7873" dirty="0"/>
          </a:p>
        </p:txBody>
      </p:sp>
      <p:sp>
        <p:nvSpPr>
          <p:cNvPr id="10" name="Text 7"/>
          <p:cNvSpPr/>
          <p:nvPr/>
        </p:nvSpPr>
        <p:spPr>
          <a:xfrm>
            <a:off x="9296400" y="5200769"/>
            <a:ext cx="3296007" cy="355402"/>
          </a:xfrm>
          <a:prstGeom prst="rect">
            <a:avLst/>
          </a:prstGeom>
          <a:noFill/>
          <a:ln/>
        </p:spPr>
        <p:txBody>
          <a:bodyPr wrap="none" rtlCol="0" anchor="t"/>
          <a:lstStyle/>
          <a:p>
            <a:pPr marL="0" indent="0" algn="ctr">
              <a:lnSpc>
                <a:spcPts val="2799"/>
              </a:lnSpc>
              <a:buNone/>
            </a:pPr>
            <a:endParaRPr lang="en-US" sz="1750" dirty="0"/>
          </a:p>
        </p:txBody>
      </p:sp>
      <p:pic>
        <p:nvPicPr>
          <p:cNvPr id="15" name="Picture 8" descr="Graphic Era Hill University | ERP | Cyborg-ERP">
            <a:extLst>
              <a:ext uri="{FF2B5EF4-FFF2-40B4-BE49-F238E27FC236}">
                <a16:creationId xmlns:a16="http://schemas.microsoft.com/office/drawing/2014/main" id="{69832B5C-FFC5-659F-85EC-8A07B06C12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3357"/>
          <a:stretch/>
        </p:blipFill>
        <p:spPr bwMode="auto">
          <a:xfrm>
            <a:off x="102742" y="304995"/>
            <a:ext cx="3020602" cy="272383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Graphic Era Hill University | ERP | Cyborg-ERP">
            <a:extLst>
              <a:ext uri="{FF2B5EF4-FFF2-40B4-BE49-F238E27FC236}">
                <a16:creationId xmlns:a16="http://schemas.microsoft.com/office/drawing/2014/main" id="{041A0517-E95E-5358-9AC7-25C0FAECEA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636"/>
          <a:stretch/>
        </p:blipFill>
        <p:spPr bwMode="auto">
          <a:xfrm>
            <a:off x="3123344" y="869795"/>
            <a:ext cx="10693017" cy="180363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7D864003-AE92-772E-A4E5-FC7A999D4CD1}"/>
              </a:ext>
            </a:extLst>
          </p:cNvPr>
          <p:cNvSpPr txBox="1"/>
          <p:nvPr/>
        </p:nvSpPr>
        <p:spPr>
          <a:xfrm>
            <a:off x="3374796" y="2861251"/>
            <a:ext cx="10237509" cy="4462760"/>
          </a:xfrm>
          <a:prstGeom prst="rect">
            <a:avLst/>
          </a:prstGeom>
          <a:noFill/>
        </p:spPr>
        <p:txBody>
          <a:bodyPr wrap="square">
            <a:spAutoFit/>
          </a:bodyPr>
          <a:lstStyle/>
          <a:p>
            <a:pPr algn="ctr"/>
            <a:r>
              <a:rPr lang="en-IN" sz="6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MINI PROJECT</a:t>
            </a:r>
            <a:br>
              <a:rPr lang="en-IN" sz="6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6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(CSP-401)</a:t>
            </a:r>
          </a:p>
          <a:p>
            <a:endParaRPr lang="en-IN" sz="40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IN" sz="2800" b="1" dirty="0">
                <a:latin typeface="Times New Roman" panose="02020603050405020304" pitchFamily="18" charset="0"/>
                <a:cs typeface="Times New Roman" panose="02020603050405020304" pitchFamily="18" charset="0"/>
              </a:rPr>
              <a:t>SUBMITTED BY : GARV</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University Roll No. : 2218750</a:t>
            </a:r>
          </a:p>
          <a:p>
            <a:pPr algn="ctr"/>
            <a:r>
              <a:rPr lang="en-IN" sz="2800" b="1" dirty="0">
                <a:latin typeface="Times New Roman" panose="02020603050405020304" pitchFamily="18" charset="0"/>
                <a:cs typeface="Times New Roman" panose="02020603050405020304" pitchFamily="18" charset="0"/>
              </a:rPr>
              <a:t>Class Roll No. : 28</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Course/Sem/Section : </a:t>
            </a:r>
            <a:r>
              <a:rPr lang="en-IN" sz="2800" b="1" dirty="0" err="1">
                <a:latin typeface="Times New Roman" panose="02020603050405020304" pitchFamily="18" charset="0"/>
                <a:cs typeface="Times New Roman" panose="02020603050405020304" pitchFamily="18" charset="0"/>
              </a:rPr>
              <a:t>B.Tech</a:t>
            </a:r>
            <a:r>
              <a:rPr lang="en-IN" sz="2800" b="1" dirty="0">
                <a:latin typeface="Times New Roman" panose="02020603050405020304" pitchFamily="18" charset="0"/>
                <a:cs typeface="Times New Roman" panose="02020603050405020304" pitchFamily="18" charset="0"/>
              </a:rPr>
              <a:t> CSE / IV Sem / C2</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95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5" name="Text 1"/>
          <p:cNvSpPr/>
          <p:nvPr/>
        </p:nvSpPr>
        <p:spPr>
          <a:xfrm>
            <a:off x="1131570" y="952262"/>
            <a:ext cx="12612886" cy="690563"/>
          </a:xfrm>
          <a:prstGeom prst="rect">
            <a:avLst/>
          </a:prstGeom>
          <a:noFill/>
          <a:ln/>
        </p:spPr>
        <p:txBody>
          <a:bodyPr wrap="none" rtlCol="0" anchor="t"/>
          <a:lstStyle/>
          <a:p>
            <a:pPr marL="0" indent="0" algn="ctr">
              <a:lnSpc>
                <a:spcPts val="5437"/>
              </a:lnSpc>
              <a:buNone/>
            </a:pPr>
            <a:r>
              <a:rPr lang="en-US" sz="4500" b="1" u="sng"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Conclusion and Future Directions</a:t>
            </a:r>
            <a:endParaRPr lang="en-US" sz="4500" b="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 2"/>
          <p:cNvSpPr/>
          <p:nvPr/>
        </p:nvSpPr>
        <p:spPr>
          <a:xfrm>
            <a:off x="1144548" y="2219680"/>
            <a:ext cx="3703320" cy="361712"/>
          </a:xfrm>
          <a:prstGeom prst="rect">
            <a:avLst/>
          </a:prstGeom>
          <a:noFill/>
          <a:ln/>
        </p:spPr>
        <p:txBody>
          <a:bodyPr wrap="none" rtlCol="0" anchor="t"/>
          <a:lstStyle/>
          <a:p>
            <a:pPr marL="514350" indent="-514350" algn="l">
              <a:lnSpc>
                <a:spcPts val="2719"/>
              </a:lnSpc>
              <a:buFont typeface="+mj-lt"/>
              <a:buAutoNum type="romanUcPeriod"/>
            </a:pPr>
            <a:r>
              <a:rPr lang="en-US" sz="2400" b="1"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Enhanced Model Accuracy</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Text 3"/>
          <p:cNvSpPr/>
          <p:nvPr/>
        </p:nvSpPr>
        <p:spPr>
          <a:xfrm>
            <a:off x="1703070" y="2672834"/>
            <a:ext cx="12098774" cy="706993"/>
          </a:xfrm>
          <a:prstGeom prst="rect">
            <a:avLst/>
          </a:prstGeom>
          <a:noFill/>
          <a:ln/>
        </p:spPr>
        <p:txBody>
          <a:bodyPr wrap="square" rtlCol="0" anchor="t"/>
          <a:lstStyle/>
          <a:p>
            <a:pPr marL="0" indent="0" algn="l">
              <a:lnSpc>
                <a:spcPts val="2784"/>
              </a:lnSpc>
              <a:buNone/>
            </a:pPr>
            <a:r>
              <a:rPr lang="en-US" sz="2400" dirty="0">
                <a:solidFill>
                  <a:schemeClr val="tx1">
                    <a:lumMod val="95000"/>
                    <a:lumOff val="5000"/>
                  </a:schemeClr>
                </a:solidFill>
                <a:latin typeface="Times New Roman" panose="02020603050405020304" pitchFamily="18" charset="0"/>
                <a:ea typeface="Heebo" pitchFamily="34" charset="-122"/>
                <a:cs typeface="Times New Roman" panose="02020603050405020304" pitchFamily="18" charset="0"/>
              </a:rPr>
              <a:t>Continued improvements in ML algorithms and techniques to enhance the accuracy and reliability of brain tumor detection models.</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 name="Text 4"/>
          <p:cNvSpPr/>
          <p:nvPr/>
        </p:nvSpPr>
        <p:spPr>
          <a:xfrm>
            <a:off x="1144548" y="3789045"/>
            <a:ext cx="5381506" cy="451485"/>
          </a:xfrm>
          <a:prstGeom prst="rect">
            <a:avLst/>
          </a:prstGeom>
          <a:noFill/>
          <a:ln/>
        </p:spPr>
        <p:txBody>
          <a:bodyPr wrap="none" rtlCol="0" anchor="t"/>
          <a:lstStyle/>
          <a:p>
            <a:pPr algn="l">
              <a:lnSpc>
                <a:spcPts val="2719"/>
              </a:lnSpc>
            </a:pPr>
            <a:r>
              <a:rPr lang="en-US" sz="2400" b="1"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II.   Integration of Advanced Technologies</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1" name="Text 5"/>
          <p:cNvSpPr/>
          <p:nvPr/>
        </p:nvSpPr>
        <p:spPr>
          <a:xfrm>
            <a:off x="1703070" y="4290180"/>
            <a:ext cx="12098774" cy="857369"/>
          </a:xfrm>
          <a:prstGeom prst="rect">
            <a:avLst/>
          </a:prstGeom>
          <a:noFill/>
          <a:ln/>
        </p:spPr>
        <p:txBody>
          <a:bodyPr wrap="square" rtlCol="0" anchor="t"/>
          <a:lstStyle/>
          <a:p>
            <a:pPr marL="0" indent="0" algn="l">
              <a:lnSpc>
                <a:spcPts val="2784"/>
              </a:lnSpc>
              <a:buNone/>
            </a:pPr>
            <a:r>
              <a:rPr lang="en-US" sz="2400" dirty="0">
                <a:solidFill>
                  <a:schemeClr val="tx1">
                    <a:lumMod val="95000"/>
                    <a:lumOff val="5000"/>
                  </a:schemeClr>
                </a:solidFill>
                <a:latin typeface="Times New Roman" panose="02020603050405020304" pitchFamily="18" charset="0"/>
                <a:ea typeface="Heebo" pitchFamily="34" charset="-122"/>
                <a:cs typeface="Times New Roman" panose="02020603050405020304" pitchFamily="18" charset="0"/>
              </a:rPr>
              <a:t>Exploration of integrating AI with other imaging technologies to improve diagnosis and treatment planning.</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 name="Text 6"/>
          <p:cNvSpPr/>
          <p:nvPr/>
        </p:nvSpPr>
        <p:spPr>
          <a:xfrm>
            <a:off x="1131570" y="5557837"/>
            <a:ext cx="3268504" cy="619722"/>
          </a:xfrm>
          <a:prstGeom prst="rect">
            <a:avLst/>
          </a:prstGeom>
          <a:noFill/>
          <a:ln/>
        </p:spPr>
        <p:txBody>
          <a:bodyPr wrap="none" rtlCol="0" anchor="t"/>
          <a:lstStyle/>
          <a:p>
            <a:pPr algn="l">
              <a:lnSpc>
                <a:spcPts val="2719"/>
              </a:lnSpc>
            </a:pPr>
            <a:r>
              <a:rPr lang="en-US" sz="2400" b="1"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III.  Personalized</a:t>
            </a:r>
            <a:r>
              <a:rPr lang="en-US" sz="2400" b="1" dirty="0">
                <a:solidFill>
                  <a:srgbClr val="DCD7E5"/>
                </a:solidFill>
                <a:latin typeface="Times New Roman" panose="02020603050405020304" pitchFamily="18" charset="0"/>
                <a:ea typeface="Montserrat" pitchFamily="34" charset="-122"/>
                <a:cs typeface="Times New Roman" panose="02020603050405020304" pitchFamily="18" charset="0"/>
              </a:rPr>
              <a:t> </a:t>
            </a:r>
            <a:r>
              <a:rPr lang="en-US" sz="2400" b="1"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Medicine</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4" name="Text 7"/>
          <p:cNvSpPr/>
          <p:nvPr/>
        </p:nvSpPr>
        <p:spPr>
          <a:xfrm>
            <a:off x="1703070" y="6057900"/>
            <a:ext cx="12098774" cy="857369"/>
          </a:xfrm>
          <a:prstGeom prst="rect">
            <a:avLst/>
          </a:prstGeom>
          <a:noFill/>
          <a:ln/>
        </p:spPr>
        <p:txBody>
          <a:bodyPr wrap="square" rtlCol="0" anchor="t"/>
          <a:lstStyle/>
          <a:p>
            <a:pPr marL="0" indent="0" algn="l">
              <a:lnSpc>
                <a:spcPts val="2784"/>
              </a:lnSpc>
              <a:buNone/>
            </a:pPr>
            <a:r>
              <a:rPr lang="en-US" sz="2400" dirty="0">
                <a:solidFill>
                  <a:schemeClr val="tx1">
                    <a:lumMod val="95000"/>
                    <a:lumOff val="5000"/>
                  </a:schemeClr>
                </a:solidFill>
                <a:latin typeface="Times New Roman" panose="02020603050405020304" pitchFamily="18" charset="0"/>
                <a:ea typeface="Heebo" pitchFamily="34" charset="-122"/>
                <a:cs typeface="Times New Roman" panose="02020603050405020304" pitchFamily="18" charset="0"/>
              </a:rPr>
              <a:t>Focus on developing personalized medicine approaches based on patient-specific imaging data for tailored treatment strategies.</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2037993" y="2673429"/>
            <a:ext cx="9730740" cy="694373"/>
          </a:xfrm>
          <a:prstGeom prst="rect">
            <a:avLst/>
          </a:prstGeom>
          <a:noFill/>
          <a:ln/>
        </p:spPr>
        <p:txBody>
          <a:bodyPr wrap="none" rtlCol="0" anchor="t"/>
          <a:lstStyle/>
          <a:p>
            <a:pPr marL="0" indent="0">
              <a:lnSpc>
                <a:spcPts val="5468"/>
              </a:lnSpc>
              <a:buNone/>
            </a:pPr>
            <a:endParaRPr lang="en-US" sz="4374" dirty="0"/>
          </a:p>
        </p:txBody>
      </p:sp>
      <p:sp>
        <p:nvSpPr>
          <p:cNvPr id="5" name="Text 2"/>
          <p:cNvSpPr/>
          <p:nvPr/>
        </p:nvSpPr>
        <p:spPr>
          <a:xfrm>
            <a:off x="2037993" y="3923228"/>
            <a:ext cx="3295888" cy="999887"/>
          </a:xfrm>
          <a:prstGeom prst="rect">
            <a:avLst/>
          </a:prstGeom>
          <a:noFill/>
          <a:ln/>
        </p:spPr>
        <p:txBody>
          <a:bodyPr wrap="none" rtlCol="0" anchor="t"/>
          <a:lstStyle/>
          <a:p>
            <a:pPr marL="0" indent="0" algn="ctr">
              <a:lnSpc>
                <a:spcPts val="7873"/>
              </a:lnSpc>
              <a:buNone/>
            </a:pPr>
            <a:endParaRPr lang="en-US" sz="7873" dirty="0"/>
          </a:p>
        </p:txBody>
      </p:sp>
      <p:sp>
        <p:nvSpPr>
          <p:cNvPr id="6" name="Text 3"/>
          <p:cNvSpPr/>
          <p:nvPr/>
        </p:nvSpPr>
        <p:spPr>
          <a:xfrm>
            <a:off x="2037993" y="5200769"/>
            <a:ext cx="3295888" cy="355402"/>
          </a:xfrm>
          <a:prstGeom prst="rect">
            <a:avLst/>
          </a:prstGeom>
          <a:noFill/>
          <a:ln/>
        </p:spPr>
        <p:txBody>
          <a:bodyPr wrap="none" rtlCol="0" anchor="t"/>
          <a:lstStyle/>
          <a:p>
            <a:pPr marL="0" indent="0" algn="ctr">
              <a:lnSpc>
                <a:spcPts val="2799"/>
              </a:lnSpc>
              <a:buNone/>
            </a:pPr>
            <a:endParaRPr lang="en-US" sz="1750" dirty="0"/>
          </a:p>
        </p:txBody>
      </p:sp>
      <p:sp>
        <p:nvSpPr>
          <p:cNvPr id="7" name="Text 4"/>
          <p:cNvSpPr/>
          <p:nvPr/>
        </p:nvSpPr>
        <p:spPr>
          <a:xfrm>
            <a:off x="5667137" y="3923228"/>
            <a:ext cx="3296007" cy="999887"/>
          </a:xfrm>
          <a:prstGeom prst="rect">
            <a:avLst/>
          </a:prstGeom>
          <a:noFill/>
          <a:ln/>
        </p:spPr>
        <p:txBody>
          <a:bodyPr wrap="none" rtlCol="0" anchor="t"/>
          <a:lstStyle/>
          <a:p>
            <a:pPr marL="0" indent="0" algn="ctr">
              <a:lnSpc>
                <a:spcPts val="7873"/>
              </a:lnSpc>
              <a:buNone/>
            </a:pPr>
            <a:endParaRPr lang="en-US" sz="7873" dirty="0"/>
          </a:p>
        </p:txBody>
      </p:sp>
      <p:sp>
        <p:nvSpPr>
          <p:cNvPr id="8" name="Text 5"/>
          <p:cNvSpPr/>
          <p:nvPr/>
        </p:nvSpPr>
        <p:spPr>
          <a:xfrm>
            <a:off x="5667137" y="5200769"/>
            <a:ext cx="3296007" cy="355402"/>
          </a:xfrm>
          <a:prstGeom prst="rect">
            <a:avLst/>
          </a:prstGeom>
          <a:noFill/>
          <a:ln/>
        </p:spPr>
        <p:txBody>
          <a:bodyPr wrap="none" rtlCol="0" anchor="t"/>
          <a:lstStyle/>
          <a:p>
            <a:pPr marL="0" indent="0" algn="ctr">
              <a:lnSpc>
                <a:spcPts val="2799"/>
              </a:lnSpc>
              <a:buNone/>
            </a:pPr>
            <a:endParaRPr lang="en-US" sz="1750" dirty="0"/>
          </a:p>
        </p:txBody>
      </p:sp>
      <p:sp>
        <p:nvSpPr>
          <p:cNvPr id="9" name="Text 6"/>
          <p:cNvSpPr/>
          <p:nvPr/>
        </p:nvSpPr>
        <p:spPr>
          <a:xfrm>
            <a:off x="9296400" y="3923228"/>
            <a:ext cx="3296007" cy="999887"/>
          </a:xfrm>
          <a:prstGeom prst="rect">
            <a:avLst/>
          </a:prstGeom>
          <a:noFill/>
          <a:ln/>
        </p:spPr>
        <p:txBody>
          <a:bodyPr wrap="none" rtlCol="0" anchor="t"/>
          <a:lstStyle/>
          <a:p>
            <a:pPr marL="0" indent="0" algn="ctr">
              <a:lnSpc>
                <a:spcPts val="7873"/>
              </a:lnSpc>
              <a:buNone/>
            </a:pPr>
            <a:endParaRPr lang="en-US" sz="7873" dirty="0"/>
          </a:p>
        </p:txBody>
      </p:sp>
      <p:sp>
        <p:nvSpPr>
          <p:cNvPr id="10" name="Text 7"/>
          <p:cNvSpPr/>
          <p:nvPr/>
        </p:nvSpPr>
        <p:spPr>
          <a:xfrm>
            <a:off x="9296400" y="5200769"/>
            <a:ext cx="3296007" cy="355402"/>
          </a:xfrm>
          <a:prstGeom prst="rect">
            <a:avLst/>
          </a:prstGeom>
          <a:noFill/>
          <a:ln/>
        </p:spPr>
        <p:txBody>
          <a:bodyPr wrap="none" rtlCol="0" anchor="t"/>
          <a:lstStyle/>
          <a:p>
            <a:pPr marL="0" indent="0" algn="ctr">
              <a:lnSpc>
                <a:spcPts val="2799"/>
              </a:lnSpc>
              <a:buNone/>
            </a:pPr>
            <a:endParaRPr lang="en-US" sz="1750" dirty="0"/>
          </a:p>
        </p:txBody>
      </p:sp>
      <p:sp>
        <p:nvSpPr>
          <p:cNvPr id="11" name="TextBox 10">
            <a:extLst>
              <a:ext uri="{FF2B5EF4-FFF2-40B4-BE49-F238E27FC236}">
                <a16:creationId xmlns:a16="http://schemas.microsoft.com/office/drawing/2014/main" id="{9ECD9360-F5C0-7387-8394-B9E5B7BD610D}"/>
              </a:ext>
            </a:extLst>
          </p:cNvPr>
          <p:cNvSpPr txBox="1"/>
          <p:nvPr/>
        </p:nvSpPr>
        <p:spPr>
          <a:xfrm>
            <a:off x="1272619" y="2001974"/>
            <a:ext cx="12122870" cy="2646878"/>
          </a:xfrm>
          <a:prstGeom prst="rect">
            <a:avLst/>
          </a:prstGeom>
          <a:noFill/>
        </p:spPr>
        <p:txBody>
          <a:bodyPr wrap="square" rtlCol="0">
            <a:spAutoFit/>
          </a:bodyPr>
          <a:lstStyle/>
          <a:p>
            <a:pPr algn="ctr"/>
            <a:r>
              <a:rPr lang="en-IN" sz="16600" dirty="0">
                <a:solidFill>
                  <a:schemeClr val="tx1">
                    <a:lumMod val="95000"/>
                    <a:lumOff val="5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99110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24B8E-5298-BE8F-2179-8956FA7F9B06}"/>
              </a:ext>
            </a:extLst>
          </p:cNvPr>
          <p:cNvSpPr>
            <a:spLocks noGrp="1"/>
          </p:cNvSpPr>
          <p:nvPr>
            <p:ph type="title"/>
          </p:nvPr>
        </p:nvSpPr>
        <p:spPr>
          <a:xfrm>
            <a:off x="235670" y="438150"/>
            <a:ext cx="14196767" cy="7557274"/>
          </a:xfrm>
        </p:spPr>
        <p:txBody>
          <a:bodyPr>
            <a:normAutofit/>
          </a:bodyPr>
          <a:lstStyle/>
          <a:p>
            <a:pPr algn="ctr"/>
            <a:br>
              <a:rPr lang="en-US" sz="8800" dirty="0">
                <a:latin typeface="Algerian" panose="04020705040A02060702" pitchFamily="82" charset="0"/>
              </a:rPr>
            </a:br>
            <a:br>
              <a:rPr lang="en-US" sz="8800" dirty="0">
                <a:latin typeface="Algerian" panose="04020705040A02060702" pitchFamily="82" charset="0"/>
              </a:rPr>
            </a:br>
            <a:r>
              <a:rPr lang="en-US" sz="8800" u="sng" dirty="0">
                <a:effectLst>
                  <a:outerShdw blurRad="38100" dist="38100" dir="2700000" algn="tl">
                    <a:srgbClr val="000000">
                      <a:alpha val="43137"/>
                    </a:srgbClr>
                  </a:outerShdw>
                </a:effectLst>
                <a:latin typeface="Algerian" panose="04020705040A02060702" pitchFamily="82" charset="0"/>
              </a:rPr>
              <a:t>BRAIN TUMOR DETECTION</a:t>
            </a:r>
            <a:br>
              <a:rPr lang="en-US" sz="9600" u="sng" dirty="0">
                <a:effectLst>
                  <a:outerShdw blurRad="38100" dist="38100" dir="2700000" algn="tl">
                    <a:srgbClr val="000000">
                      <a:alpha val="43137"/>
                    </a:srgbClr>
                  </a:outerShdw>
                </a:effectLst>
                <a:latin typeface="Algerian" panose="04020705040A02060702" pitchFamily="82" charset="0"/>
              </a:rPr>
            </a:br>
            <a:r>
              <a:rPr lang="en-US" sz="9600" u="sng" dirty="0">
                <a:effectLst>
                  <a:outerShdw blurRad="38100" dist="38100" dir="2700000" algn="tl">
                    <a:srgbClr val="000000">
                      <a:alpha val="43137"/>
                    </a:srgbClr>
                  </a:outerShdw>
                </a:effectLst>
                <a:latin typeface="Algerian" panose="04020705040A02060702" pitchFamily="82" charset="0"/>
              </a:rPr>
              <a:t>USING PYTHON</a:t>
            </a:r>
          </a:p>
        </p:txBody>
      </p:sp>
    </p:spTree>
    <p:extLst>
      <p:ext uri="{BB962C8B-B14F-4D97-AF65-F5344CB8AC3E}">
        <p14:creationId xmlns:p14="http://schemas.microsoft.com/office/powerpoint/2010/main" val="335269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 name="Image 1" descr="preencoded.png"/>
          <p:cNvPicPr>
            <a:picLocks noChangeAspect="1"/>
          </p:cNvPicPr>
          <p:nvPr/>
        </p:nvPicPr>
        <p:blipFill>
          <a:blip r:embed="rId3"/>
          <a:stretch>
            <a:fillRect/>
          </a:stretch>
        </p:blipFill>
        <p:spPr>
          <a:xfrm>
            <a:off x="7749443" y="1572322"/>
            <a:ext cx="5117703" cy="5504988"/>
          </a:xfrm>
          <a:prstGeom prst="rect">
            <a:avLst/>
          </a:prstGeom>
        </p:spPr>
      </p:pic>
      <p:sp>
        <p:nvSpPr>
          <p:cNvPr id="5" name="Text 1"/>
          <p:cNvSpPr/>
          <p:nvPr/>
        </p:nvSpPr>
        <p:spPr>
          <a:xfrm>
            <a:off x="1765960" y="2419815"/>
            <a:ext cx="5383609" cy="1561088"/>
          </a:xfrm>
          <a:prstGeom prst="rect">
            <a:avLst/>
          </a:prstGeom>
          <a:noFill/>
          <a:ln/>
        </p:spPr>
        <p:txBody>
          <a:bodyPr wrap="square" rtlCol="0" anchor="t"/>
          <a:lstStyle/>
          <a:p>
            <a:pPr defTabSz="324703">
              <a:lnSpc>
                <a:spcPts val="4660"/>
              </a:lnSpc>
              <a:spcAft>
                <a:spcPts val="636"/>
              </a:spcAft>
            </a:pPr>
            <a:r>
              <a:rPr lang="en-US" sz="4000" u="sng" kern="1200" dirty="0">
                <a:solidFill>
                  <a:schemeClr val="bg2">
                    <a:lumMod val="10000"/>
                  </a:schemeClr>
                </a:solidFill>
                <a:latin typeface="Times New Roman" panose="02020603050405020304" pitchFamily="18" charset="0"/>
                <a:cs typeface="Times New Roman" panose="02020603050405020304" pitchFamily="18" charset="0"/>
              </a:rPr>
              <a:t>Introduction to Brain Tumor Detection</a:t>
            </a:r>
            <a:endParaRPr lang="en-US" sz="4000" u="sng"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6" name="Text 2"/>
          <p:cNvSpPr/>
          <p:nvPr/>
        </p:nvSpPr>
        <p:spPr>
          <a:xfrm>
            <a:off x="1238250" y="4220834"/>
            <a:ext cx="5911319" cy="2856475"/>
          </a:xfrm>
          <a:prstGeom prst="rect">
            <a:avLst/>
          </a:prstGeom>
          <a:noFill/>
          <a:ln/>
        </p:spPr>
        <p:txBody>
          <a:bodyPr wrap="square" rtlCol="0" anchor="t"/>
          <a:lstStyle/>
          <a:p>
            <a:pPr defTabSz="324703">
              <a:lnSpc>
                <a:spcPts val="1988"/>
              </a:lnSpc>
              <a:spcAft>
                <a:spcPts val="636"/>
              </a:spcAft>
            </a:pPr>
            <a:r>
              <a:rPr lang="en-US" sz="2800" dirty="0"/>
              <a:t>In the field of medical imaging, using machine learning in Python to detect brain tumors is an important area of research. Machine learning models are being developed to analyze MRI scans and identify the presence of tumors. Early detection and treatment of brain tumors is critical, and these models have the potential to improve patient outcomes.</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9" name="Text 4"/>
          <p:cNvSpPr/>
          <p:nvPr/>
        </p:nvSpPr>
        <p:spPr>
          <a:xfrm>
            <a:off x="2101814" y="5168394"/>
            <a:ext cx="1580006" cy="279964"/>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p="http://schemas.openxmlformats.org/presentationml/2006/main" xmlns:a="http://schemas.openxmlformats.org/drawingml/2006/main" xmlns:r="http://schemas.openxmlformats.org/officeDocument/2006/relationships">
  <p:cSld name="Slide 2">
    <p:spTree>
      <p:nvGrpSpPr>
        <p:cNvPr id="1" name=""/>
        <p:cNvGrpSpPr/>
        <p:nvPr/>
      </p:nvGrpSpPr>
      <p:grpSpPr>
        <a:xfrm>
          <a:off x="0" y="0"/>
          <a:ext cx="0" cy="0"/>
          <a:chOff x="0" y="0"/>
          <a:chExt cx="0" cy="0"/>
        </a:xfrm>
      </p:grpSpPr>
      <p:sp>
        <p:nvSpPr>
          <p:cNvPr id="5" name="Text 1"/>
          <p:cNvSpPr/>
          <p:nvPr/>
        </p:nvSpPr>
        <p:spPr>
          <a:xfrm>
            <a:off x="4490798" y="1871067"/>
            <a:ext cx="9648111" cy="5547003"/>
          </a:xfrm>
          <a:prstGeom prst="rect">
            <a:avLst/>
          </a:prstGeom>
          <a:noFill/>
          <a:ln/>
        </p:spPr>
        <p:txBody>
          <a:bodyPr anchor="t" rtlCol="0" wrap="none"/>
          <a:lstStyle/>
          <a:p>
            <a:pPr algn="ctr" indent="0" marL="0">
              <a:lnSpc>
                <a:spcPts val="5468"/>
              </a:lnSpc>
              <a:buNone/>
            </a:pPr>
            <a:r>
              <a:rPr dirty="0" lang="en-US" sz="5400" u="sng">
                <a:solidFill>
                  <a:schemeClr val="bg2">
                    <a:lumMod val="10000"/>
                  </a:schemeClr>
                </a:solidFill>
                <a:latin charset="0" panose="02020603050405020304" pitchFamily="18" typeface="Times New Roman"/>
                <a:ea charset="-122" pitchFamily="34" typeface="Montserrat"/>
                <a:cs charset="0" panose="02020603050405020304" pitchFamily="18" typeface="Times New Roman"/>
              </a:rPr>
              <a:t>Importance of Early Detection</a:t>
            </a:r>
            <a:endParaRPr dirty="0" lang="en-US" sz="5400" u="sng">
              <a:solidFill>
                <a:schemeClr val="bg2">
                  <a:lumMod val="10000"/>
                </a:schemeClr>
              </a:solidFill>
              <a:latin charset="0" panose="02020603050405020304" pitchFamily="18" typeface="Times New Roman"/>
              <a:cs charset="0" panose="02020603050405020304" pitchFamily="18" typeface="Times New Roman"/>
            </a:endParaRPr>
          </a:p>
        </p:txBody>
      </p:sp>
      <p:sp>
        <p:nvSpPr>
          <p:cNvPr id="6" name="Shape 2"/>
          <p:cNvSpPr/>
          <p:nvPr/>
        </p:nvSpPr>
        <p:spPr>
          <a:xfrm>
            <a:off x="4490799" y="3072289"/>
            <a:ext cx="499943" cy="499943"/>
          </a:xfrm>
          <a:prstGeom prst="roundRect">
            <a:avLst>
              <a:gd fmla="val 20000" name="adj"/>
            </a:avLst>
          </a:prstGeom>
          <a:solidFill>
            <a:srgbClr val="3C136D"/>
          </a:solidFill>
          <a:ln w="13811">
            <a:solidFill>
              <a:srgbClr val="552C86"/>
            </a:solidFill>
            <a:prstDash val="solid"/>
          </a:ln>
        </p:spPr>
        <p:txBody>
          <a:bodyPr/>
          <a:lstStyle/>
          <a:p>
            <a:endParaRPr lang="en-IN"/>
          </a:p>
        </p:txBody>
      </p:sp>
      <p:sp>
        <p:nvSpPr>
          <p:cNvPr id="7" name="Text 3"/>
          <p:cNvSpPr/>
          <p:nvPr/>
        </p:nvSpPr>
        <p:spPr>
          <a:xfrm>
            <a:off x="4679752" y="3113961"/>
            <a:ext cx="121920" cy="416481"/>
          </a:xfrm>
          <a:prstGeom prst="rect">
            <a:avLst/>
          </a:prstGeom>
          <a:noFill/>
          <a:ln/>
        </p:spPr>
        <p:txBody>
          <a:bodyPr anchor="t" rtlCol="0" wrap="none"/>
          <a:lstStyle/>
          <a:p>
            <a:pPr algn="ctr" indent="0" marL="0">
              <a:lnSpc>
                <a:spcPts val="3281"/>
              </a:lnSpc>
              <a:buNone/>
            </a:pPr>
            <a:r>
              <a:rPr dirty="0" lang="en-US" sz="2624">
                <a:solidFill>
                  <a:srgbClr val="DCD7E5"/>
                </a:solidFill>
                <a:latin charset="0" pitchFamily="34" typeface="Montserrat"/>
                <a:ea charset="-122" pitchFamily="34" typeface="Montserrat"/>
                <a:cs charset="-120" pitchFamily="34" typeface="Montserrat"/>
              </a:rPr>
              <a:t>1</a:t>
            </a:r>
            <a:endParaRPr dirty="0" lang="en-US" sz="2624"/>
          </a:p>
        </p:txBody>
      </p:sp>
      <p:sp>
        <p:nvSpPr>
          <p:cNvPr id="8" name="Text 4"/>
          <p:cNvSpPr/>
          <p:nvPr/>
        </p:nvSpPr>
        <p:spPr>
          <a:xfrm>
            <a:off x="5212913" y="3148608"/>
            <a:ext cx="3177660" cy="423624"/>
          </a:xfrm>
          <a:prstGeom prst="rect">
            <a:avLst/>
          </a:prstGeom>
          <a:noFill/>
          <a:ln/>
        </p:spPr>
        <p:txBody>
          <a:bodyPr anchor="t" rtlCol="0" wrap="none"/>
          <a:lstStyle/>
          <a:p>
            <a:pPr indent="0" marL="0">
              <a:lnSpc>
                <a:spcPts val="2734"/>
              </a:lnSpc>
              <a:buNone/>
            </a:pPr>
            <a:r>
              <a:rPr b="1" dirty="0" lang="en-US" sz="2187">
                <a:solidFill>
                  <a:schemeClr val="bg2">
                    <a:lumMod val="10000"/>
                  </a:schemeClr>
                </a:solidFill>
                <a:latin charset="0" panose="02020603050405020304" pitchFamily="18" typeface="Times New Roman"/>
                <a:ea charset="-122" pitchFamily="34" typeface="Montserrat"/>
                <a:cs charset="0" panose="02020603050405020304" pitchFamily="18" typeface="Times New Roman"/>
              </a:rPr>
              <a:t>Early Intervention:</a:t>
            </a:r>
            <a:endParaRPr b="1" dirty="0" lang="en-US" sz="2187">
              <a:solidFill>
                <a:schemeClr val="bg2">
                  <a:lumMod val="10000"/>
                </a:schemeClr>
              </a:solidFill>
              <a:latin charset="0" panose="02020603050405020304" pitchFamily="18" typeface="Times New Roman"/>
              <a:cs charset="0" panose="02020603050405020304" pitchFamily="18" typeface="Times New Roman"/>
            </a:endParaRPr>
          </a:p>
        </p:txBody>
      </p:sp>
      <p:sp>
        <p:nvSpPr>
          <p:cNvPr id="9" name="Text 5"/>
          <p:cNvSpPr/>
          <p:nvPr/>
        </p:nvSpPr>
        <p:spPr>
          <a:xfrm>
            <a:off x="5212913" y="3629025"/>
            <a:ext cx="3820001" cy="1066205"/>
          </a:xfrm>
          <a:prstGeom prst="rect">
            <a:avLst/>
          </a:prstGeom>
          <a:noFill/>
          <a:ln/>
        </p:spPr>
        <p:txBody>
          <a:bodyPr anchor="t" rtlCol="0" wrap="square"/>
          <a:lstStyle/>
          <a:p>
            <a:pPr indent="0" marL="0">
              <a:lnSpc>
                <a:spcPts val="2799"/>
              </a:lnSpc>
              <a:buNone/>
            </a:pPr>
            <a:r>
              <a:rPr dirty="0" lang="en-US" sz="1750">
                <a:solidFill>
                  <a:schemeClr val="bg2">
                    <a:lumMod val="10000"/>
                  </a:schemeClr>
                </a:solidFill>
                <a:latin charset="0" pitchFamily="34" typeface="Heebo"/>
                <a:ea charset="-122" pitchFamily="34" typeface="Heebo"/>
                <a:cs charset="-120" pitchFamily="34" typeface="Heebo"/>
              </a:rPr>
              <a:t>Early detection allows for timely intervention, improving patient outcomes and treatment options</a:t>
            </a:r>
            <a:r>
              <a:rPr dirty="0" lang="en-US" sz="1750">
                <a:solidFill>
                  <a:srgbClr val="DCD7E5"/>
                </a:solidFill>
                <a:latin charset="0" pitchFamily="34" typeface="Heebo"/>
                <a:ea charset="-122" pitchFamily="34" typeface="Heebo"/>
                <a:cs charset="-120" pitchFamily="34" typeface="Heebo"/>
              </a:rPr>
              <a:t>.</a:t>
            </a:r>
          </a:p>
          <a:p>
            <a:pPr indent="0" marL="0">
              <a:lnSpc>
                <a:spcPts val="2799"/>
              </a:lnSpc>
              <a:buNone/>
            </a:pPr>
            <a:endParaRPr dirty="0" lang="en-US" sz="1750">
              <a:solidFill>
                <a:srgbClr val="DCD7E5"/>
              </a:solidFill>
              <a:latin charset="0" pitchFamily="34" typeface="Heebo"/>
              <a:cs charset="-120" pitchFamily="34" typeface="Heebo"/>
            </a:endParaRPr>
          </a:p>
          <a:p>
            <a:pPr indent="0" marL="0">
              <a:lnSpc>
                <a:spcPts val="2799"/>
              </a:lnSpc>
              <a:buNone/>
            </a:pPr>
            <a:endParaRPr dirty="0" lang="en-US" sz="1750">
              <a:solidFill>
                <a:srgbClr val="DCD7E5"/>
              </a:solidFill>
              <a:latin charset="0" pitchFamily="34" typeface="Heebo"/>
              <a:cs charset="-120" pitchFamily="34" typeface="Heebo"/>
            </a:endParaRPr>
          </a:p>
          <a:p>
            <a:pPr indent="0" marL="0">
              <a:lnSpc>
                <a:spcPts val="2799"/>
              </a:lnSpc>
              <a:buNone/>
            </a:pPr>
            <a:endParaRPr dirty="0" lang="en-US" sz="1750"/>
          </a:p>
        </p:txBody>
      </p:sp>
      <p:sp>
        <p:nvSpPr>
          <p:cNvPr id="10" name="Shape 6"/>
          <p:cNvSpPr/>
          <p:nvPr/>
        </p:nvSpPr>
        <p:spPr>
          <a:xfrm>
            <a:off x="9255085" y="3072289"/>
            <a:ext cx="499943" cy="499943"/>
          </a:xfrm>
          <a:prstGeom prst="roundRect">
            <a:avLst>
              <a:gd fmla="val 20000" name="adj"/>
            </a:avLst>
          </a:prstGeom>
          <a:solidFill>
            <a:srgbClr val="3C136D"/>
          </a:solidFill>
          <a:ln w="13811">
            <a:solidFill>
              <a:srgbClr val="552C86"/>
            </a:solidFill>
            <a:prstDash val="solid"/>
          </a:ln>
        </p:spPr>
        <p:txBody>
          <a:bodyPr/>
          <a:lstStyle/>
          <a:p>
            <a:endParaRPr lang="en-IN"/>
          </a:p>
        </p:txBody>
      </p:sp>
      <p:sp>
        <p:nvSpPr>
          <p:cNvPr id="11" name="Text 7"/>
          <p:cNvSpPr/>
          <p:nvPr/>
        </p:nvSpPr>
        <p:spPr>
          <a:xfrm>
            <a:off x="9409748" y="3113961"/>
            <a:ext cx="190500" cy="416481"/>
          </a:xfrm>
          <a:prstGeom prst="rect">
            <a:avLst/>
          </a:prstGeom>
          <a:noFill/>
          <a:ln/>
        </p:spPr>
        <p:txBody>
          <a:bodyPr anchor="t" rtlCol="0" wrap="none"/>
          <a:lstStyle/>
          <a:p>
            <a:pPr algn="ctr" indent="0" marL="0">
              <a:lnSpc>
                <a:spcPts val="3281"/>
              </a:lnSpc>
              <a:buNone/>
            </a:pPr>
            <a:r>
              <a:rPr dirty="0" lang="en-US" sz="2624">
                <a:solidFill>
                  <a:srgbClr val="DCD7E5"/>
                </a:solidFill>
                <a:latin charset="0" pitchFamily="34" typeface="Montserrat"/>
                <a:ea charset="-122" pitchFamily="34" typeface="Montserrat"/>
                <a:cs charset="-120" pitchFamily="34" typeface="Montserrat"/>
              </a:rPr>
              <a:t>2</a:t>
            </a:r>
            <a:endParaRPr dirty="0" lang="en-US" sz="2624"/>
          </a:p>
        </p:txBody>
      </p:sp>
      <p:sp>
        <p:nvSpPr>
          <p:cNvPr id="12" name="Text 8"/>
          <p:cNvSpPr/>
          <p:nvPr/>
        </p:nvSpPr>
        <p:spPr>
          <a:xfrm>
            <a:off x="9977199" y="3148608"/>
            <a:ext cx="4042172" cy="347186"/>
          </a:xfrm>
          <a:prstGeom prst="rect">
            <a:avLst/>
          </a:prstGeom>
          <a:noFill/>
          <a:ln/>
        </p:spPr>
        <p:txBody>
          <a:bodyPr anchor="t" rtlCol="0" wrap="none"/>
          <a:lstStyle/>
          <a:p>
            <a:pPr indent="0" marL="0">
              <a:lnSpc>
                <a:spcPts val="2734"/>
              </a:lnSpc>
              <a:buNone/>
            </a:pPr>
            <a:r>
              <a:rPr b="1" dirty="0" lang="en-US" sz="2187">
                <a:solidFill>
                  <a:schemeClr val="bg2">
                    <a:lumMod val="10000"/>
                  </a:schemeClr>
                </a:solidFill>
                <a:latin charset="0" panose="02020603050405020304" pitchFamily="18" typeface="Times New Roman"/>
                <a:ea charset="-122" pitchFamily="34" typeface="Montserrat"/>
                <a:cs charset="0" panose="02020603050405020304" pitchFamily="18" typeface="Times New Roman"/>
              </a:rPr>
              <a:t>Improved Prognosis </a:t>
            </a:r>
            <a:r>
              <a:rPr b="1" dirty="0" lang="en-US" sz="2187">
                <a:solidFill>
                  <a:schemeClr val="bg2">
                    <a:lumMod val="10000"/>
                  </a:schemeClr>
                </a:solidFill>
                <a:latin charset="0" pitchFamily="34" typeface="Montserrat"/>
                <a:ea charset="-122" pitchFamily="34" typeface="Montserrat"/>
                <a:cs charset="-120" pitchFamily="34" typeface="Montserrat"/>
              </a:rPr>
              <a:t>:</a:t>
            </a:r>
            <a:endParaRPr b="1" dirty="0" lang="en-US" sz="2187">
              <a:solidFill>
                <a:schemeClr val="bg2">
                  <a:lumMod val="10000"/>
                </a:schemeClr>
              </a:solidFill>
            </a:endParaRPr>
          </a:p>
        </p:txBody>
      </p:sp>
      <p:sp>
        <p:nvSpPr>
          <p:cNvPr id="13" name="Text 9"/>
          <p:cNvSpPr/>
          <p:nvPr/>
        </p:nvSpPr>
        <p:spPr>
          <a:xfrm>
            <a:off x="9977199" y="3629025"/>
            <a:ext cx="4161710" cy="1066205"/>
          </a:xfrm>
          <a:prstGeom prst="rect">
            <a:avLst/>
          </a:prstGeom>
          <a:noFill/>
          <a:ln/>
        </p:spPr>
        <p:txBody>
          <a:bodyPr anchor="t" rtlCol="0" wrap="square"/>
          <a:lstStyle/>
          <a:p>
            <a:pPr indent="0" marL="0">
              <a:lnSpc>
                <a:spcPts val="2799"/>
              </a:lnSpc>
              <a:buNone/>
            </a:pPr>
            <a:r>
              <a:rPr dirty="0" lang="en-US" sz="2000">
                <a:solidFill>
                  <a:schemeClr val="bg2">
                    <a:lumMod val="10000"/>
                  </a:schemeClr>
                </a:solidFill>
                <a:latin charset="0" panose="02020603050405020304" pitchFamily="18" typeface="Times New Roman"/>
                <a:ea charset="-122" pitchFamily="34" typeface="Heebo"/>
                <a:cs charset="0" panose="02020603050405020304" pitchFamily="18" typeface="Times New Roman"/>
              </a:rPr>
              <a:t>Timely detection of brain tumors can lead to more successful treatment outcomes and higher survival rates.</a:t>
            </a:r>
            <a:endParaRPr dirty="0" lang="en-US" sz="2000">
              <a:solidFill>
                <a:schemeClr val="bg2">
                  <a:lumMod val="10000"/>
                </a:schemeClr>
              </a:solidFill>
              <a:latin charset="0" panose="02020603050405020304" pitchFamily="18" typeface="Times New Roman"/>
              <a:cs charset="0" panose="02020603050405020304" pitchFamily="18" typeface="Times New Roman"/>
            </a:endParaRPr>
          </a:p>
        </p:txBody>
      </p:sp>
      <p:sp>
        <p:nvSpPr>
          <p:cNvPr id="14" name="Shape 10"/>
          <p:cNvSpPr/>
          <p:nvPr/>
        </p:nvSpPr>
        <p:spPr>
          <a:xfrm>
            <a:off x="4490799" y="5090993"/>
            <a:ext cx="499943" cy="499943"/>
          </a:xfrm>
          <a:prstGeom prst="roundRect">
            <a:avLst>
              <a:gd fmla="val 20000" name="adj"/>
            </a:avLst>
          </a:prstGeom>
          <a:solidFill>
            <a:srgbClr val="3C136D"/>
          </a:solidFill>
          <a:ln w="13811">
            <a:solidFill>
              <a:srgbClr val="552C86"/>
            </a:solidFill>
            <a:prstDash val="solid"/>
          </a:ln>
        </p:spPr>
        <p:txBody>
          <a:bodyPr/>
          <a:lstStyle/>
          <a:p>
            <a:endParaRPr lang="en-IN"/>
          </a:p>
        </p:txBody>
      </p:sp>
      <p:sp>
        <p:nvSpPr>
          <p:cNvPr id="15" name="Text 11"/>
          <p:cNvSpPr/>
          <p:nvPr/>
        </p:nvSpPr>
        <p:spPr>
          <a:xfrm>
            <a:off x="4645462" y="5132665"/>
            <a:ext cx="190500" cy="416481"/>
          </a:xfrm>
          <a:prstGeom prst="rect">
            <a:avLst/>
          </a:prstGeom>
          <a:noFill/>
          <a:ln/>
        </p:spPr>
        <p:txBody>
          <a:bodyPr anchor="t" rtlCol="0" wrap="none"/>
          <a:lstStyle/>
          <a:p>
            <a:pPr algn="ctr" indent="0" marL="0">
              <a:lnSpc>
                <a:spcPts val="3281"/>
              </a:lnSpc>
              <a:buNone/>
            </a:pPr>
            <a:r>
              <a:rPr dirty="0" lang="en-US" sz="2624">
                <a:solidFill>
                  <a:srgbClr val="DCD7E5"/>
                </a:solidFill>
                <a:latin charset="0" pitchFamily="34" typeface="Montserrat"/>
                <a:ea charset="-122" pitchFamily="34" typeface="Montserrat"/>
                <a:cs charset="-120" pitchFamily="34" typeface="Montserrat"/>
              </a:rPr>
              <a:t>3</a:t>
            </a:r>
            <a:endParaRPr dirty="0" lang="en-US" sz="2624"/>
          </a:p>
        </p:txBody>
      </p:sp>
      <p:sp>
        <p:nvSpPr>
          <p:cNvPr id="16" name="Text 12"/>
          <p:cNvSpPr/>
          <p:nvPr/>
        </p:nvSpPr>
        <p:spPr>
          <a:xfrm>
            <a:off x="5212913" y="5167313"/>
            <a:ext cx="4042172" cy="347186"/>
          </a:xfrm>
          <a:prstGeom prst="rect">
            <a:avLst/>
          </a:prstGeom>
          <a:noFill/>
          <a:ln/>
        </p:spPr>
        <p:txBody>
          <a:bodyPr anchor="t" rtlCol="0" wrap="none"/>
          <a:lstStyle/>
          <a:p>
            <a:pPr indent="0" marL="0">
              <a:lnSpc>
                <a:spcPts val="2734"/>
              </a:lnSpc>
              <a:buNone/>
            </a:pPr>
            <a:r>
              <a:rPr b="1" dirty="0" lang="en-US" sz="2187">
                <a:solidFill>
                  <a:schemeClr val="bg2">
                    <a:lumMod val="10000"/>
                  </a:schemeClr>
                </a:solidFill>
                <a:latin charset="0" panose="02020603050405020304" pitchFamily="18" typeface="Times New Roman"/>
                <a:ea charset="-122" pitchFamily="34" typeface="Montserrat"/>
                <a:cs charset="0" panose="02020603050405020304" pitchFamily="18" typeface="Times New Roman"/>
              </a:rPr>
              <a:t>Reduced Complications:</a:t>
            </a:r>
            <a:endParaRPr b="1" dirty="0" lang="en-US" sz="2187">
              <a:solidFill>
                <a:schemeClr val="bg2">
                  <a:lumMod val="10000"/>
                </a:schemeClr>
              </a:solidFill>
              <a:latin charset="0" panose="02020603050405020304" pitchFamily="18" typeface="Times New Roman"/>
              <a:cs charset="0" panose="02020603050405020304" pitchFamily="18" typeface="Times New Roman"/>
            </a:endParaRPr>
          </a:p>
        </p:txBody>
      </p:sp>
      <p:sp>
        <p:nvSpPr>
          <p:cNvPr id="17" name="Text 13"/>
          <p:cNvSpPr/>
          <p:nvPr/>
        </p:nvSpPr>
        <p:spPr>
          <a:xfrm>
            <a:off x="5212913" y="5647730"/>
            <a:ext cx="8584287" cy="710803"/>
          </a:xfrm>
          <a:prstGeom prst="rect">
            <a:avLst/>
          </a:prstGeom>
          <a:noFill/>
          <a:ln/>
        </p:spPr>
        <p:txBody>
          <a:bodyPr anchor="t" rtlCol="0" wrap="square"/>
          <a:lstStyle/>
          <a:p>
            <a:pPr indent="0" marL="0">
              <a:lnSpc>
                <a:spcPts val="2799"/>
              </a:lnSpc>
              <a:buNone/>
            </a:pPr>
            <a:r>
              <a:rPr dirty="0" lang="en-US" sz="2000">
                <a:solidFill>
                  <a:schemeClr val="bg2">
                    <a:lumMod val="10000"/>
                  </a:schemeClr>
                </a:solidFill>
                <a:latin charset="0" panose="02020603050405020304" pitchFamily="18" typeface="Times New Roman"/>
                <a:ea charset="-122" pitchFamily="34" typeface="Heebo"/>
                <a:cs charset="0" panose="02020603050405020304" pitchFamily="18" typeface="Times New Roman"/>
              </a:rPr>
              <a:t>Early identification minimizes the risk of complications and potential adverse effects of brain tumors.</a:t>
            </a:r>
            <a:endParaRPr dirty="0" lang="en-US" sz="2000">
              <a:solidFill>
                <a:schemeClr val="bg2">
                  <a:lumMod val="10000"/>
                </a:schemeClr>
              </a:solidFill>
              <a:latin charset="0" panose="02020603050405020304" pitchFamily="18" typeface="Times New Roman"/>
              <a:cs charset="0" panose="02020603050405020304" pitchFamily="18" typeface="Times New Roman"/>
            </a:endParaRPr>
          </a:p>
        </p:txBody>
      </p:sp>
      <p:pic>
        <p:nvPicPr>
          <p:cNvPr descr="A close-up of a brain scan&#10;&#10;Description automatically generated" id="20" name="Picture 19">
            <a:extLst>
              <a:ext uri="{FF2B5EF4-FFF2-40B4-BE49-F238E27FC236}">
                <a16:creationId xmlns:a16="http://schemas.microsoft.com/office/drawing/2014/main" id="{6A4C5A8E-65D1-94EF-5A64-103B88372CE6}"/>
              </a:ext>
            </a:extLst>
          </p:cNvPr>
          <p:cNvPicPr>
            <a:picLocks noChangeAspect="1"/>
          </p:cNvPicPr>
          <p:nvPr/>
        </p:nvPicPr>
        <p:blipFill rotWithShape="1">
          <a:blip r:embed="rId3"/>
          <a:srcRect r="92"/>
          <a:stretch/>
        </p:blipFill>
        <p:spPr bwMode="auto">
          <a:xfrm>
            <a:off x="708660" y="1970405"/>
            <a:ext cx="3417570" cy="4288790"/>
          </a:xfrm>
          <a:prstGeom prst="rect">
            <a:avLst/>
          </a:prstGeom>
          <a:ln>
            <a:noFill/>
          </a:ln>
          <a:extLst>
            <a:ext uri="{53640926-AAD7-44D8-BBD7-CCE9431645EC}">
              <a14:shadowObscured xmlns:a14="http://schemas.microsoft.com/office/drawing/2010/main"/>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4" name="Text 1"/>
          <p:cNvSpPr/>
          <p:nvPr/>
        </p:nvSpPr>
        <p:spPr>
          <a:xfrm>
            <a:off x="2037992" y="1371600"/>
            <a:ext cx="11883747" cy="1257300"/>
          </a:xfrm>
          <a:prstGeom prst="rect">
            <a:avLst/>
          </a:prstGeom>
          <a:noFill/>
          <a:ln/>
        </p:spPr>
        <p:txBody>
          <a:bodyPr wrap="square" rtlCol="0" anchor="t"/>
          <a:lstStyle/>
          <a:p>
            <a:pPr marL="0" indent="0" algn="ctr">
              <a:lnSpc>
                <a:spcPts val="5468"/>
              </a:lnSpc>
              <a:buNone/>
            </a:pPr>
            <a:r>
              <a:rPr lang="en-US" sz="5400" u="sng" dirty="0">
                <a:solidFill>
                  <a:schemeClr val="bg2">
                    <a:lumMod val="10000"/>
                  </a:schemeClr>
                </a:solidFill>
                <a:latin typeface="Times New Roman" panose="02020603050405020304" pitchFamily="18" charset="0"/>
                <a:ea typeface="Montserrat" pitchFamily="34" charset="-122"/>
                <a:cs typeface="Times New Roman" panose="02020603050405020304" pitchFamily="18" charset="0"/>
              </a:rPr>
              <a:t>Overview of Machine Learning</a:t>
            </a:r>
          </a:p>
          <a:p>
            <a:pPr marL="0" indent="0" algn="ctr">
              <a:lnSpc>
                <a:spcPts val="5468"/>
              </a:lnSpc>
              <a:buNone/>
            </a:pPr>
            <a:r>
              <a:rPr lang="en-US" sz="5400" u="sng" dirty="0">
                <a:solidFill>
                  <a:schemeClr val="bg2">
                    <a:lumMod val="10000"/>
                  </a:schemeClr>
                </a:solidFill>
                <a:latin typeface="Times New Roman" panose="02020603050405020304" pitchFamily="18" charset="0"/>
                <a:ea typeface="Montserrat" pitchFamily="34" charset="-122"/>
                <a:cs typeface="Times New Roman" panose="02020603050405020304" pitchFamily="18" charset="0"/>
              </a:rPr>
              <a:t>in Medical Imaging</a:t>
            </a:r>
            <a:endParaRPr lang="en-US" sz="5400" u="sng"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5" name="Text 2"/>
          <p:cNvSpPr/>
          <p:nvPr/>
        </p:nvSpPr>
        <p:spPr>
          <a:xfrm>
            <a:off x="2037992" y="3813690"/>
            <a:ext cx="3048357" cy="569357"/>
          </a:xfrm>
          <a:prstGeom prst="rect">
            <a:avLst/>
          </a:prstGeom>
          <a:noFill/>
          <a:ln/>
        </p:spPr>
        <p:txBody>
          <a:bodyPr wrap="none" rtlCol="0" anchor="t"/>
          <a:lstStyle/>
          <a:p>
            <a:pPr marL="0" indent="0">
              <a:lnSpc>
                <a:spcPts val="2734"/>
              </a:lnSpc>
              <a:buNone/>
            </a:pPr>
            <a:r>
              <a:rPr lang="en-US" sz="2800" b="1"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Advancements in AI</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Text 3"/>
          <p:cNvSpPr/>
          <p:nvPr/>
        </p:nvSpPr>
        <p:spPr>
          <a:xfrm>
            <a:off x="2037993" y="4903470"/>
            <a:ext cx="3410307" cy="2183130"/>
          </a:xfrm>
          <a:prstGeom prst="rect">
            <a:avLst/>
          </a:prstGeom>
          <a:noFill/>
          <a:ln/>
        </p:spPr>
        <p:txBody>
          <a:bodyPr wrap="square" rtlCol="0" anchor="t"/>
          <a:lstStyle/>
          <a:p>
            <a:r>
              <a:rPr lang="en-US" sz="2000" dirty="0"/>
              <a:t>Machine learning is being used to analyze medical images for early disease detection, develop personalized treatment plans, and even assist with drug discovery.</a:t>
            </a:r>
          </a:p>
        </p:txBody>
      </p:sp>
      <p:sp>
        <p:nvSpPr>
          <p:cNvPr id="7" name="Text 4"/>
          <p:cNvSpPr/>
          <p:nvPr/>
        </p:nvSpPr>
        <p:spPr>
          <a:xfrm>
            <a:off x="5743932" y="3813691"/>
            <a:ext cx="3048356" cy="569356"/>
          </a:xfrm>
          <a:prstGeom prst="rect">
            <a:avLst/>
          </a:prstGeom>
          <a:noFill/>
          <a:ln/>
        </p:spPr>
        <p:txBody>
          <a:bodyPr wrap="none" rtlCol="0" anchor="t"/>
          <a:lstStyle/>
          <a:p>
            <a:pPr marL="0" indent="0">
              <a:lnSpc>
                <a:spcPts val="2734"/>
              </a:lnSpc>
              <a:buNone/>
            </a:pPr>
            <a:r>
              <a:rPr lang="en-US" sz="2800" b="1"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Enhanced Accuracy</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Text 5"/>
          <p:cNvSpPr/>
          <p:nvPr/>
        </p:nvSpPr>
        <p:spPr>
          <a:xfrm>
            <a:off x="5743932" y="4823460"/>
            <a:ext cx="3410307" cy="2263140"/>
          </a:xfrm>
          <a:prstGeom prst="rect">
            <a:avLst/>
          </a:prstGeom>
          <a:noFill/>
          <a:ln/>
        </p:spPr>
        <p:txBody>
          <a:bodyPr wrap="square" rtlCol="0" anchor="t"/>
          <a:lstStyle/>
          <a:p>
            <a:pPr marL="0" indent="0">
              <a:lnSpc>
                <a:spcPts val="2799"/>
              </a:lnSpc>
              <a:buNone/>
            </a:pPr>
            <a:r>
              <a:rPr lang="en-US" sz="2000" dirty="0"/>
              <a:t>AI in medical imaging is getting more accurate through better data, advanced algorithms, combining with doctor's knowledge, and new architectures.</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9" name="Text 6"/>
          <p:cNvSpPr/>
          <p:nvPr/>
        </p:nvSpPr>
        <p:spPr>
          <a:xfrm>
            <a:off x="9449872" y="3813691"/>
            <a:ext cx="4014668" cy="694373"/>
          </a:xfrm>
          <a:prstGeom prst="rect">
            <a:avLst/>
          </a:prstGeom>
          <a:noFill/>
          <a:ln/>
        </p:spPr>
        <p:txBody>
          <a:bodyPr wrap="square" rtlCol="0" anchor="t"/>
          <a:lstStyle/>
          <a:p>
            <a:pPr marL="0" indent="0">
              <a:lnSpc>
                <a:spcPts val="2734"/>
              </a:lnSpc>
              <a:buNone/>
            </a:pPr>
            <a:r>
              <a:rPr lang="en-US" sz="2800" b="1"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Customized Treatment Plans</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 name="Text 7"/>
          <p:cNvSpPr/>
          <p:nvPr/>
        </p:nvSpPr>
        <p:spPr>
          <a:xfrm>
            <a:off x="9449872" y="4903470"/>
            <a:ext cx="3410307" cy="2183130"/>
          </a:xfrm>
          <a:prstGeom prst="rect">
            <a:avLst/>
          </a:prstGeom>
          <a:noFill/>
          <a:ln/>
        </p:spPr>
        <p:txBody>
          <a:bodyPr wrap="square" rtlCol="0" anchor="t"/>
          <a:lstStyle/>
          <a:p>
            <a:pPr marL="0" indent="0">
              <a:lnSpc>
                <a:spcPts val="2799"/>
              </a:lnSpc>
              <a:buNone/>
            </a:pPr>
            <a:r>
              <a:rPr lang="en-US" sz="2000" dirty="0"/>
              <a:t>ML in medicine personalizes treatment plans by analyzing vast patient data to predict responses and recommend optimal approaches.</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4" name="Text 1"/>
          <p:cNvSpPr/>
          <p:nvPr/>
        </p:nvSpPr>
        <p:spPr>
          <a:xfrm>
            <a:off x="2037992" y="2131935"/>
            <a:ext cx="12249507" cy="999886"/>
          </a:xfrm>
          <a:prstGeom prst="rect">
            <a:avLst/>
          </a:prstGeom>
          <a:noFill/>
          <a:ln/>
        </p:spPr>
        <p:txBody>
          <a:bodyPr wrap="none" rtlCol="0" anchor="t"/>
          <a:lstStyle/>
          <a:p>
            <a:pPr marL="0" indent="0">
              <a:lnSpc>
                <a:spcPts val="5468"/>
              </a:lnSpc>
              <a:buNone/>
            </a:pPr>
            <a:r>
              <a:rPr lang="en-US" sz="6000" u="sng"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Preprocessing of Brain MRI Images:</a:t>
            </a:r>
            <a:endParaRPr lang="en-US" sz="6000"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Text 2"/>
          <p:cNvSpPr/>
          <p:nvPr/>
        </p:nvSpPr>
        <p:spPr>
          <a:xfrm>
            <a:off x="2037993" y="3923228"/>
            <a:ext cx="3295888" cy="999887"/>
          </a:xfrm>
          <a:prstGeom prst="rect">
            <a:avLst/>
          </a:prstGeom>
          <a:noFill/>
          <a:ln/>
        </p:spPr>
        <p:txBody>
          <a:bodyPr wrap="none" rtlCol="0" anchor="t"/>
          <a:lstStyle/>
          <a:p>
            <a:pPr marL="0" indent="0" algn="ctr">
              <a:lnSpc>
                <a:spcPts val="7873"/>
              </a:lnSpc>
              <a:buNone/>
            </a:pPr>
            <a:r>
              <a:rPr lang="en-US" sz="7873" dirty="0">
                <a:solidFill>
                  <a:schemeClr val="tx1">
                    <a:lumMod val="95000"/>
                    <a:lumOff val="5000"/>
                  </a:schemeClr>
                </a:solidFill>
                <a:latin typeface="Montserrat" pitchFamily="34" charset="0"/>
                <a:ea typeface="Montserrat" pitchFamily="34" charset="-122"/>
                <a:cs typeface="Montserrat" pitchFamily="34" charset="-120"/>
              </a:rPr>
              <a:t>1</a:t>
            </a:r>
            <a:endParaRPr lang="en-US" sz="7873" dirty="0">
              <a:solidFill>
                <a:schemeClr val="tx1">
                  <a:lumMod val="95000"/>
                  <a:lumOff val="5000"/>
                </a:schemeClr>
              </a:solidFill>
            </a:endParaRPr>
          </a:p>
        </p:txBody>
      </p:sp>
      <p:sp>
        <p:nvSpPr>
          <p:cNvPr id="6" name="Text 3"/>
          <p:cNvSpPr/>
          <p:nvPr/>
        </p:nvSpPr>
        <p:spPr>
          <a:xfrm>
            <a:off x="2037993" y="5200769"/>
            <a:ext cx="3295888" cy="355402"/>
          </a:xfrm>
          <a:prstGeom prst="rect">
            <a:avLst/>
          </a:prstGeom>
          <a:noFill/>
          <a:ln/>
        </p:spPr>
        <p:txBody>
          <a:bodyPr wrap="none" rtlCol="0" anchor="t"/>
          <a:lstStyle/>
          <a:p>
            <a:pPr marL="0" indent="0" algn="ctr">
              <a:lnSpc>
                <a:spcPts val="2799"/>
              </a:lnSpc>
              <a:buNone/>
            </a:pPr>
            <a:r>
              <a:rPr lang="en-US" sz="2000" dirty="0">
                <a:solidFill>
                  <a:schemeClr val="tx1">
                    <a:lumMod val="95000"/>
                    <a:lumOff val="5000"/>
                  </a:schemeClr>
                </a:solidFill>
                <a:latin typeface="Times New Roman" panose="02020603050405020304" pitchFamily="18" charset="0"/>
                <a:ea typeface="Heebo" pitchFamily="34" charset="-122"/>
                <a:cs typeface="Times New Roman" panose="02020603050405020304" pitchFamily="18" charset="0"/>
              </a:rPr>
              <a:t>Noise Reduction</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 4"/>
          <p:cNvSpPr/>
          <p:nvPr/>
        </p:nvSpPr>
        <p:spPr>
          <a:xfrm>
            <a:off x="5667137" y="3923228"/>
            <a:ext cx="3296007" cy="999887"/>
          </a:xfrm>
          <a:prstGeom prst="rect">
            <a:avLst/>
          </a:prstGeom>
          <a:noFill/>
          <a:ln/>
        </p:spPr>
        <p:txBody>
          <a:bodyPr wrap="none" rtlCol="0" anchor="t"/>
          <a:lstStyle/>
          <a:p>
            <a:pPr marL="0" indent="0" algn="ctr">
              <a:lnSpc>
                <a:spcPts val="7873"/>
              </a:lnSpc>
              <a:buNone/>
            </a:pPr>
            <a:r>
              <a:rPr lang="en-US" sz="7873" dirty="0">
                <a:solidFill>
                  <a:schemeClr val="tx1">
                    <a:lumMod val="95000"/>
                    <a:lumOff val="5000"/>
                  </a:schemeClr>
                </a:solidFill>
                <a:latin typeface="Montserrat" pitchFamily="34" charset="0"/>
                <a:ea typeface="Montserrat" pitchFamily="34" charset="-122"/>
                <a:cs typeface="Montserrat" pitchFamily="34" charset="-120"/>
              </a:rPr>
              <a:t>2</a:t>
            </a:r>
            <a:endParaRPr lang="en-US" sz="7873" dirty="0">
              <a:solidFill>
                <a:schemeClr val="tx1">
                  <a:lumMod val="95000"/>
                  <a:lumOff val="5000"/>
                </a:schemeClr>
              </a:solidFill>
            </a:endParaRPr>
          </a:p>
        </p:txBody>
      </p:sp>
      <p:sp>
        <p:nvSpPr>
          <p:cNvPr id="8" name="Text 5"/>
          <p:cNvSpPr/>
          <p:nvPr/>
        </p:nvSpPr>
        <p:spPr>
          <a:xfrm>
            <a:off x="5667137" y="5200769"/>
            <a:ext cx="3296007" cy="355402"/>
          </a:xfrm>
          <a:prstGeom prst="rect">
            <a:avLst/>
          </a:prstGeom>
          <a:noFill/>
          <a:ln/>
        </p:spPr>
        <p:txBody>
          <a:bodyPr wrap="none" rtlCol="0" anchor="t"/>
          <a:lstStyle/>
          <a:p>
            <a:pPr marL="0" indent="0" algn="ctr">
              <a:lnSpc>
                <a:spcPts val="2799"/>
              </a:lnSpc>
              <a:buNone/>
            </a:pPr>
            <a:r>
              <a:rPr lang="en-US" sz="2000" dirty="0">
                <a:solidFill>
                  <a:schemeClr val="tx1">
                    <a:lumMod val="95000"/>
                    <a:lumOff val="5000"/>
                  </a:schemeClr>
                </a:solidFill>
                <a:latin typeface="Times New Roman" panose="02020603050405020304" pitchFamily="18" charset="0"/>
                <a:ea typeface="Heebo" pitchFamily="34" charset="-122"/>
                <a:cs typeface="Times New Roman" panose="02020603050405020304" pitchFamily="18" charset="0"/>
              </a:rPr>
              <a:t>Contrast Enhancement</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9" name="Text 6"/>
          <p:cNvSpPr/>
          <p:nvPr/>
        </p:nvSpPr>
        <p:spPr>
          <a:xfrm>
            <a:off x="9296400" y="3923228"/>
            <a:ext cx="3296007" cy="999887"/>
          </a:xfrm>
          <a:prstGeom prst="rect">
            <a:avLst/>
          </a:prstGeom>
          <a:noFill/>
          <a:ln/>
        </p:spPr>
        <p:txBody>
          <a:bodyPr wrap="none" rtlCol="0" anchor="t"/>
          <a:lstStyle/>
          <a:p>
            <a:pPr marL="0" indent="0" algn="ctr">
              <a:lnSpc>
                <a:spcPts val="7873"/>
              </a:lnSpc>
              <a:buNone/>
            </a:pPr>
            <a:r>
              <a:rPr lang="en-US" sz="7873" dirty="0">
                <a:solidFill>
                  <a:schemeClr val="tx1">
                    <a:lumMod val="95000"/>
                    <a:lumOff val="5000"/>
                  </a:schemeClr>
                </a:solidFill>
                <a:latin typeface="Montserrat" pitchFamily="34" charset="0"/>
                <a:ea typeface="Montserrat" pitchFamily="34" charset="-122"/>
                <a:cs typeface="Montserrat" pitchFamily="34" charset="-120"/>
              </a:rPr>
              <a:t>3</a:t>
            </a:r>
            <a:endParaRPr lang="en-US" sz="7873" dirty="0">
              <a:solidFill>
                <a:schemeClr val="tx1">
                  <a:lumMod val="95000"/>
                  <a:lumOff val="5000"/>
                </a:schemeClr>
              </a:solidFill>
            </a:endParaRPr>
          </a:p>
        </p:txBody>
      </p:sp>
      <p:sp>
        <p:nvSpPr>
          <p:cNvPr id="10" name="Text 7"/>
          <p:cNvSpPr/>
          <p:nvPr/>
        </p:nvSpPr>
        <p:spPr>
          <a:xfrm>
            <a:off x="9296400" y="5200769"/>
            <a:ext cx="3296007" cy="355402"/>
          </a:xfrm>
          <a:prstGeom prst="rect">
            <a:avLst/>
          </a:prstGeom>
          <a:noFill/>
          <a:ln/>
        </p:spPr>
        <p:txBody>
          <a:bodyPr wrap="none" rtlCol="0" anchor="t"/>
          <a:lstStyle/>
          <a:p>
            <a:pPr marL="0" indent="0" algn="ctr">
              <a:lnSpc>
                <a:spcPts val="2799"/>
              </a:lnSpc>
              <a:buNone/>
            </a:pPr>
            <a:r>
              <a:rPr lang="en-US" sz="2000" dirty="0">
                <a:solidFill>
                  <a:schemeClr val="tx1">
                    <a:lumMod val="95000"/>
                    <a:lumOff val="5000"/>
                  </a:schemeClr>
                </a:solidFill>
                <a:latin typeface="Times New Roman" panose="02020603050405020304" pitchFamily="18" charset="0"/>
                <a:ea typeface="Heebo" pitchFamily="34" charset="-122"/>
                <a:cs typeface="Times New Roman" panose="02020603050405020304" pitchFamily="18" charset="0"/>
              </a:rPr>
              <a:t>Skull Stripping</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5" name="Text 1"/>
          <p:cNvSpPr/>
          <p:nvPr/>
        </p:nvSpPr>
        <p:spPr>
          <a:xfrm>
            <a:off x="4490799" y="1499237"/>
            <a:ext cx="9075420" cy="1066204"/>
          </a:xfrm>
          <a:prstGeom prst="rect">
            <a:avLst/>
          </a:prstGeom>
          <a:noFill/>
          <a:ln/>
        </p:spPr>
        <p:txBody>
          <a:bodyPr wrap="none" rtlCol="0" anchor="t"/>
          <a:lstStyle/>
          <a:p>
            <a:pPr marL="0" indent="0" algn="ctr">
              <a:lnSpc>
                <a:spcPts val="5468"/>
              </a:lnSpc>
              <a:buNone/>
            </a:pPr>
            <a:r>
              <a:rPr lang="en-US" sz="4374" b="1" u="sng"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Feature Extraction and Selection</a:t>
            </a:r>
            <a:endParaRPr lang="en-US" sz="4374" b="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Shape 2"/>
          <p:cNvSpPr/>
          <p:nvPr/>
        </p:nvSpPr>
        <p:spPr>
          <a:xfrm>
            <a:off x="4490799" y="3072289"/>
            <a:ext cx="499943" cy="499943"/>
          </a:xfrm>
          <a:prstGeom prst="roundRect">
            <a:avLst>
              <a:gd name="adj" fmla="val 20000"/>
            </a:avLst>
          </a:prstGeom>
          <a:solidFill>
            <a:srgbClr val="3C136D"/>
          </a:solidFill>
          <a:ln w="13811">
            <a:solidFill>
              <a:srgbClr val="552C86"/>
            </a:solidFill>
            <a:prstDash val="solid"/>
          </a:ln>
        </p:spPr>
        <p:txBody>
          <a:bodyPr/>
          <a:lstStyle/>
          <a:p>
            <a:endParaRPr lang="en-IN"/>
          </a:p>
        </p:txBody>
      </p:sp>
      <p:sp>
        <p:nvSpPr>
          <p:cNvPr id="7" name="Text 3"/>
          <p:cNvSpPr/>
          <p:nvPr/>
        </p:nvSpPr>
        <p:spPr>
          <a:xfrm>
            <a:off x="4679752" y="3113961"/>
            <a:ext cx="12192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1</a:t>
            </a:r>
            <a:endParaRPr lang="en-US" sz="2624" dirty="0"/>
          </a:p>
        </p:txBody>
      </p:sp>
      <p:sp>
        <p:nvSpPr>
          <p:cNvPr id="8" name="Text 4"/>
          <p:cNvSpPr/>
          <p:nvPr/>
        </p:nvSpPr>
        <p:spPr>
          <a:xfrm>
            <a:off x="5212913" y="3148608"/>
            <a:ext cx="2240280" cy="347186"/>
          </a:xfrm>
          <a:prstGeom prst="rect">
            <a:avLst/>
          </a:prstGeom>
          <a:noFill/>
          <a:ln/>
        </p:spPr>
        <p:txBody>
          <a:bodyPr wrap="none" rtlCol="0" anchor="t"/>
          <a:lstStyle/>
          <a:p>
            <a:pPr marL="0" indent="0">
              <a:lnSpc>
                <a:spcPts val="2734"/>
              </a:lnSpc>
              <a:buNone/>
            </a:pPr>
            <a:r>
              <a:rPr lang="en-US" sz="2800" b="1"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Texture Analysis</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9" name="Text 5"/>
          <p:cNvSpPr/>
          <p:nvPr/>
        </p:nvSpPr>
        <p:spPr>
          <a:xfrm>
            <a:off x="5212913" y="3629025"/>
            <a:ext cx="3820001" cy="1066205"/>
          </a:xfrm>
          <a:prstGeom prst="rect">
            <a:avLst/>
          </a:prstGeom>
          <a:noFill/>
          <a:ln/>
        </p:spPr>
        <p:txBody>
          <a:bodyPr wrap="square" rtlCol="0" anchor="t"/>
          <a:lstStyle/>
          <a:p>
            <a:pPr marL="0" indent="0">
              <a:lnSpc>
                <a:spcPts val="2799"/>
              </a:lnSpc>
              <a:buNone/>
            </a:pPr>
            <a:r>
              <a:rPr lang="en-US" sz="2000" dirty="0">
                <a:solidFill>
                  <a:schemeClr val="tx1">
                    <a:lumMod val="95000"/>
                    <a:lumOff val="5000"/>
                  </a:schemeClr>
                </a:solidFill>
                <a:latin typeface="Times New Roman" panose="02020603050405020304" pitchFamily="18" charset="0"/>
                <a:ea typeface="Heebo" pitchFamily="34" charset="-122"/>
                <a:cs typeface="Times New Roman" panose="02020603050405020304" pitchFamily="18" charset="0"/>
              </a:rPr>
              <a:t>Extraction of textural features aids in identifying tumor-specific patterns within MRI scans.</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 name="Shape 6"/>
          <p:cNvSpPr/>
          <p:nvPr/>
        </p:nvSpPr>
        <p:spPr>
          <a:xfrm>
            <a:off x="9255085" y="3072289"/>
            <a:ext cx="499943" cy="499943"/>
          </a:xfrm>
          <a:prstGeom prst="roundRect">
            <a:avLst>
              <a:gd name="adj" fmla="val 20000"/>
            </a:avLst>
          </a:prstGeom>
          <a:solidFill>
            <a:srgbClr val="3C136D"/>
          </a:solidFill>
          <a:ln w="13811">
            <a:solidFill>
              <a:srgbClr val="552C86"/>
            </a:solidFill>
            <a:prstDash val="solid"/>
          </a:ln>
        </p:spPr>
        <p:txBody>
          <a:bodyPr/>
          <a:lstStyle/>
          <a:p>
            <a:endParaRPr lang="en-IN"/>
          </a:p>
        </p:txBody>
      </p:sp>
      <p:sp>
        <p:nvSpPr>
          <p:cNvPr id="11" name="Text 7"/>
          <p:cNvSpPr/>
          <p:nvPr/>
        </p:nvSpPr>
        <p:spPr>
          <a:xfrm>
            <a:off x="9409748" y="3113961"/>
            <a:ext cx="19050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2</a:t>
            </a:r>
            <a:endParaRPr lang="en-US" sz="2624" dirty="0"/>
          </a:p>
        </p:txBody>
      </p:sp>
      <p:sp>
        <p:nvSpPr>
          <p:cNvPr id="12" name="Text 8"/>
          <p:cNvSpPr/>
          <p:nvPr/>
        </p:nvSpPr>
        <p:spPr>
          <a:xfrm>
            <a:off x="9977199" y="3148608"/>
            <a:ext cx="2567940" cy="347186"/>
          </a:xfrm>
          <a:prstGeom prst="rect">
            <a:avLst/>
          </a:prstGeom>
          <a:noFill/>
          <a:ln/>
        </p:spPr>
        <p:txBody>
          <a:bodyPr wrap="none" rtlCol="0" anchor="t"/>
          <a:lstStyle/>
          <a:p>
            <a:pPr marL="0" indent="0">
              <a:lnSpc>
                <a:spcPts val="2734"/>
              </a:lnSpc>
              <a:buNone/>
            </a:pPr>
            <a:r>
              <a:rPr lang="en-US" sz="2800" b="1"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Shape Descriptors</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 name="Text 9"/>
          <p:cNvSpPr/>
          <p:nvPr/>
        </p:nvSpPr>
        <p:spPr>
          <a:xfrm>
            <a:off x="9977199" y="3629025"/>
            <a:ext cx="3820001" cy="1066205"/>
          </a:xfrm>
          <a:prstGeom prst="rect">
            <a:avLst/>
          </a:prstGeom>
          <a:noFill/>
          <a:ln/>
        </p:spPr>
        <p:txBody>
          <a:bodyPr wrap="square" rtlCol="0" anchor="t"/>
          <a:lstStyle/>
          <a:p>
            <a:pPr marL="0" indent="0">
              <a:lnSpc>
                <a:spcPts val="2799"/>
              </a:lnSpc>
              <a:buNone/>
            </a:pPr>
            <a:r>
              <a:rPr lang="en-US" sz="2000" dirty="0">
                <a:solidFill>
                  <a:schemeClr val="tx1">
                    <a:lumMod val="95000"/>
                    <a:lumOff val="5000"/>
                  </a:schemeClr>
                </a:solidFill>
                <a:latin typeface="Times New Roman" panose="02020603050405020304" pitchFamily="18" charset="0"/>
                <a:ea typeface="Heebo" pitchFamily="34" charset="-122"/>
                <a:cs typeface="Times New Roman" panose="02020603050405020304" pitchFamily="18" charset="0"/>
              </a:rPr>
              <a:t>Features related to tumor shape help in characterizing tumor boundaries and structural details</a:t>
            </a:r>
            <a:r>
              <a:rPr lang="en-US" sz="2000" dirty="0">
                <a:solidFill>
                  <a:srgbClr val="DCD7E5"/>
                </a:solidFill>
                <a:latin typeface="Times New Roman" panose="02020603050405020304" pitchFamily="18" charset="0"/>
                <a:ea typeface="Heebo" pitchFamily="34" charset="-122"/>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14" name="Shape 10"/>
          <p:cNvSpPr/>
          <p:nvPr/>
        </p:nvSpPr>
        <p:spPr>
          <a:xfrm>
            <a:off x="4490799" y="5090993"/>
            <a:ext cx="499943" cy="499943"/>
          </a:xfrm>
          <a:prstGeom prst="roundRect">
            <a:avLst>
              <a:gd name="adj" fmla="val 20000"/>
            </a:avLst>
          </a:prstGeom>
          <a:solidFill>
            <a:srgbClr val="3C136D"/>
          </a:solidFill>
          <a:ln w="13811">
            <a:solidFill>
              <a:srgbClr val="552C86"/>
            </a:solidFill>
            <a:prstDash val="solid"/>
          </a:ln>
        </p:spPr>
        <p:txBody>
          <a:bodyPr/>
          <a:lstStyle/>
          <a:p>
            <a:endParaRPr lang="en-IN"/>
          </a:p>
        </p:txBody>
      </p:sp>
      <p:sp>
        <p:nvSpPr>
          <p:cNvPr id="15" name="Text 11"/>
          <p:cNvSpPr/>
          <p:nvPr/>
        </p:nvSpPr>
        <p:spPr>
          <a:xfrm>
            <a:off x="4645462" y="5132665"/>
            <a:ext cx="19050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3</a:t>
            </a:r>
            <a:endParaRPr lang="en-US" sz="2624" dirty="0"/>
          </a:p>
        </p:txBody>
      </p:sp>
      <p:sp>
        <p:nvSpPr>
          <p:cNvPr id="16" name="Text 12"/>
          <p:cNvSpPr/>
          <p:nvPr/>
        </p:nvSpPr>
        <p:spPr>
          <a:xfrm>
            <a:off x="5212913" y="5167313"/>
            <a:ext cx="2910840" cy="347186"/>
          </a:xfrm>
          <a:prstGeom prst="rect">
            <a:avLst/>
          </a:prstGeom>
          <a:noFill/>
          <a:ln/>
        </p:spPr>
        <p:txBody>
          <a:bodyPr wrap="none" rtlCol="0" anchor="t"/>
          <a:lstStyle/>
          <a:p>
            <a:pPr marL="0" indent="0">
              <a:lnSpc>
                <a:spcPts val="2734"/>
              </a:lnSpc>
              <a:buNone/>
            </a:pPr>
            <a:r>
              <a:rPr lang="en-US" sz="2800" b="1"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Intensity</a:t>
            </a:r>
            <a:r>
              <a:rPr lang="en-US" sz="2800" b="1" dirty="0">
                <a:solidFill>
                  <a:srgbClr val="DCD7E5"/>
                </a:solidFill>
                <a:latin typeface="Times New Roman" panose="02020603050405020304" pitchFamily="18" charset="0"/>
                <a:ea typeface="Montserrat" pitchFamily="34" charset="-122"/>
                <a:cs typeface="Times New Roman" panose="02020603050405020304" pitchFamily="18" charset="0"/>
              </a:rPr>
              <a:t> </a:t>
            </a:r>
            <a:r>
              <a:rPr lang="en-US" sz="2800" b="1"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Histograms</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7" name="Text 13"/>
          <p:cNvSpPr/>
          <p:nvPr/>
        </p:nvSpPr>
        <p:spPr>
          <a:xfrm>
            <a:off x="5212913" y="5647730"/>
            <a:ext cx="8584287" cy="710803"/>
          </a:xfrm>
          <a:prstGeom prst="rect">
            <a:avLst/>
          </a:prstGeom>
          <a:noFill/>
          <a:ln/>
        </p:spPr>
        <p:txBody>
          <a:bodyPr wrap="square" rtlCol="0" anchor="t"/>
          <a:lstStyle/>
          <a:p>
            <a:pPr marL="0" indent="0">
              <a:lnSpc>
                <a:spcPts val="2799"/>
              </a:lnSpc>
              <a:buNone/>
            </a:pPr>
            <a:r>
              <a:rPr lang="en-US" sz="2000" dirty="0">
                <a:solidFill>
                  <a:schemeClr val="tx1">
                    <a:lumMod val="95000"/>
                    <a:lumOff val="5000"/>
                  </a:schemeClr>
                </a:solidFill>
                <a:latin typeface="Times New Roman" panose="02020603050405020304" pitchFamily="18" charset="0"/>
                <a:ea typeface="Heebo" pitchFamily="34" charset="-122"/>
                <a:cs typeface="Times New Roman" panose="02020603050405020304" pitchFamily="18" charset="0"/>
              </a:rPr>
              <a:t>Quantification of pixel intensities assists in capturing tumor-specific characteristics for analysis.</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20" name="Picture 19" descr="A diagram of a process flow">
            <a:extLst>
              <a:ext uri="{FF2B5EF4-FFF2-40B4-BE49-F238E27FC236}">
                <a16:creationId xmlns:a16="http://schemas.microsoft.com/office/drawing/2014/main" id="{970E976E-E172-ED46-FAE2-B345EBB31DC4}"/>
              </a:ext>
            </a:extLst>
          </p:cNvPr>
          <p:cNvPicPr>
            <a:picLocks noChangeAspect="1"/>
          </p:cNvPicPr>
          <p:nvPr/>
        </p:nvPicPr>
        <p:blipFill rotWithShape="1">
          <a:blip r:embed="rId3"/>
          <a:srcRect b="2547"/>
          <a:stretch/>
        </p:blipFill>
        <p:spPr>
          <a:xfrm>
            <a:off x="342901" y="422586"/>
            <a:ext cx="3820001" cy="658400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5" name="Text 1"/>
          <p:cNvSpPr/>
          <p:nvPr/>
        </p:nvSpPr>
        <p:spPr>
          <a:xfrm>
            <a:off x="826294" y="607576"/>
            <a:ext cx="9320213" cy="1377077"/>
          </a:xfrm>
          <a:prstGeom prst="rect">
            <a:avLst/>
          </a:prstGeom>
          <a:noFill/>
          <a:ln/>
        </p:spPr>
        <p:txBody>
          <a:bodyPr wrap="square" rtlCol="0" anchor="t"/>
          <a:lstStyle/>
          <a:p>
            <a:pPr marL="0" indent="0" algn="ctr">
              <a:lnSpc>
                <a:spcPts val="5422"/>
              </a:lnSpc>
              <a:buNone/>
            </a:pPr>
            <a:r>
              <a:rPr lang="en-US" sz="4500" b="1" u="sng"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Training and Testing the Machine Learning Model</a:t>
            </a:r>
            <a:endParaRPr lang="en-US" sz="4500" b="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Shape 2"/>
          <p:cNvSpPr/>
          <p:nvPr/>
        </p:nvSpPr>
        <p:spPr>
          <a:xfrm>
            <a:off x="1134785" y="2315170"/>
            <a:ext cx="82986" cy="4765477"/>
          </a:xfrm>
          <a:prstGeom prst="roundRect">
            <a:avLst>
              <a:gd name="adj" fmla="val 225099"/>
            </a:avLst>
          </a:prstGeom>
          <a:solidFill>
            <a:srgbClr val="552C86"/>
          </a:solidFill>
          <a:ln/>
        </p:spPr>
        <p:txBody>
          <a:bodyPr/>
          <a:lstStyle/>
          <a:p>
            <a:endParaRPr lang="en-IN"/>
          </a:p>
        </p:txBody>
      </p:sp>
      <p:sp>
        <p:nvSpPr>
          <p:cNvPr id="7" name="Shape 3"/>
          <p:cNvSpPr/>
          <p:nvPr/>
        </p:nvSpPr>
        <p:spPr>
          <a:xfrm>
            <a:off x="1328499" y="2713077"/>
            <a:ext cx="771168" cy="45719"/>
          </a:xfrm>
          <a:prstGeom prst="roundRect">
            <a:avLst>
              <a:gd name="adj" fmla="val 225099"/>
            </a:avLst>
          </a:prstGeom>
          <a:solidFill>
            <a:srgbClr val="552C86"/>
          </a:solidFill>
          <a:ln/>
        </p:spPr>
        <p:txBody>
          <a:bodyPr/>
          <a:lstStyle/>
          <a:p>
            <a:endParaRPr lang="en-IN"/>
          </a:p>
        </p:txBody>
      </p:sp>
      <p:sp>
        <p:nvSpPr>
          <p:cNvPr id="8" name="Shape 4"/>
          <p:cNvSpPr/>
          <p:nvPr/>
        </p:nvSpPr>
        <p:spPr>
          <a:xfrm>
            <a:off x="908923" y="2487335"/>
            <a:ext cx="495776" cy="495776"/>
          </a:xfrm>
          <a:prstGeom prst="roundRect">
            <a:avLst>
              <a:gd name="adj" fmla="val 20002"/>
            </a:avLst>
          </a:prstGeom>
          <a:solidFill>
            <a:srgbClr val="3C136D"/>
          </a:solidFill>
          <a:ln w="13692">
            <a:solidFill>
              <a:srgbClr val="552C86"/>
            </a:solidFill>
            <a:prstDash val="solid"/>
          </a:ln>
        </p:spPr>
        <p:txBody>
          <a:bodyPr/>
          <a:lstStyle/>
          <a:p>
            <a:endParaRPr lang="en-IN"/>
          </a:p>
        </p:txBody>
      </p:sp>
      <p:sp>
        <p:nvSpPr>
          <p:cNvPr id="9" name="Text 5"/>
          <p:cNvSpPr/>
          <p:nvPr/>
        </p:nvSpPr>
        <p:spPr>
          <a:xfrm>
            <a:off x="1095851" y="2569964"/>
            <a:ext cx="121920" cy="413147"/>
          </a:xfrm>
          <a:prstGeom prst="rect">
            <a:avLst/>
          </a:prstGeom>
          <a:noFill/>
          <a:ln/>
        </p:spPr>
        <p:txBody>
          <a:bodyPr wrap="none" rtlCol="0" anchor="t"/>
          <a:lstStyle/>
          <a:p>
            <a:pPr marL="0" indent="0" algn="ctr">
              <a:lnSpc>
                <a:spcPts val="3253"/>
              </a:lnSpc>
              <a:buNone/>
            </a:pPr>
            <a:r>
              <a:rPr lang="en-US" sz="2603" dirty="0">
                <a:solidFill>
                  <a:srgbClr val="DCD7E5"/>
                </a:solidFill>
                <a:latin typeface="Montserrat" pitchFamily="34" charset="0"/>
                <a:ea typeface="Montserrat" pitchFamily="34" charset="-122"/>
                <a:cs typeface="Montserrat" pitchFamily="34" charset="-120"/>
              </a:rPr>
              <a:t>1</a:t>
            </a:r>
            <a:endParaRPr lang="en-US" sz="2603" dirty="0"/>
          </a:p>
        </p:txBody>
      </p:sp>
      <p:sp>
        <p:nvSpPr>
          <p:cNvPr id="10" name="Text 6"/>
          <p:cNvSpPr/>
          <p:nvPr/>
        </p:nvSpPr>
        <p:spPr>
          <a:xfrm>
            <a:off x="2368748" y="2592586"/>
            <a:ext cx="2203609" cy="344329"/>
          </a:xfrm>
          <a:prstGeom prst="rect">
            <a:avLst/>
          </a:prstGeom>
          <a:noFill/>
          <a:ln/>
        </p:spPr>
        <p:txBody>
          <a:bodyPr wrap="none" rtlCol="0" anchor="t"/>
          <a:lstStyle/>
          <a:p>
            <a:pPr marL="0" indent="0" algn="l">
              <a:lnSpc>
                <a:spcPts val="2711"/>
              </a:lnSpc>
              <a:buNone/>
            </a:pPr>
            <a:r>
              <a:rPr lang="en-US" sz="2400" b="1"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Data Splitting</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1" name="Text 7"/>
          <p:cNvSpPr/>
          <p:nvPr/>
        </p:nvSpPr>
        <p:spPr>
          <a:xfrm>
            <a:off x="2368748" y="3011924"/>
            <a:ext cx="7777758" cy="705088"/>
          </a:xfrm>
          <a:prstGeom prst="rect">
            <a:avLst/>
          </a:prstGeom>
          <a:noFill/>
          <a:ln/>
        </p:spPr>
        <p:txBody>
          <a:bodyPr wrap="square" rtlCol="0" anchor="t"/>
          <a:lstStyle/>
          <a:p>
            <a:pPr marL="0" indent="0" algn="l">
              <a:lnSpc>
                <a:spcPts val="2776"/>
              </a:lnSpc>
              <a:buNone/>
            </a:pPr>
            <a:r>
              <a:rPr lang="en-US" sz="2000" dirty="0">
                <a:solidFill>
                  <a:schemeClr val="tx1">
                    <a:lumMod val="95000"/>
                    <a:lumOff val="5000"/>
                  </a:schemeClr>
                </a:solidFill>
                <a:latin typeface="Times New Roman" panose="02020603050405020304" pitchFamily="18" charset="0"/>
                <a:ea typeface="Heebo" pitchFamily="34" charset="-122"/>
                <a:cs typeface="Times New Roman" panose="02020603050405020304" pitchFamily="18" charset="0"/>
              </a:rPr>
              <a:t>Division of the dataset into training and testing sets using cross-validation techniques</a:t>
            </a:r>
            <a:r>
              <a:rPr lang="en-US" sz="1735" dirty="0">
                <a:solidFill>
                  <a:schemeClr val="tx1">
                    <a:lumMod val="95000"/>
                    <a:lumOff val="5000"/>
                  </a:schemeClr>
                </a:solidFill>
                <a:latin typeface="Heebo" pitchFamily="34" charset="0"/>
                <a:ea typeface="Heebo" pitchFamily="34" charset="-122"/>
                <a:cs typeface="Heebo" pitchFamily="34" charset="-120"/>
              </a:rPr>
              <a:t>.</a:t>
            </a:r>
            <a:endParaRPr lang="en-US" sz="1735" dirty="0">
              <a:solidFill>
                <a:schemeClr val="tx1">
                  <a:lumMod val="95000"/>
                  <a:lumOff val="5000"/>
                </a:schemeClr>
              </a:solidFill>
            </a:endParaRPr>
          </a:p>
        </p:txBody>
      </p:sp>
      <p:sp>
        <p:nvSpPr>
          <p:cNvPr id="12" name="Shape 8"/>
          <p:cNvSpPr/>
          <p:nvPr/>
        </p:nvSpPr>
        <p:spPr>
          <a:xfrm>
            <a:off x="1404699" y="4364950"/>
            <a:ext cx="771168" cy="44053"/>
          </a:xfrm>
          <a:prstGeom prst="roundRect">
            <a:avLst>
              <a:gd name="adj" fmla="val 225099"/>
            </a:avLst>
          </a:prstGeom>
          <a:solidFill>
            <a:srgbClr val="552C86"/>
          </a:solidFill>
          <a:ln/>
        </p:spPr>
        <p:txBody>
          <a:bodyPr/>
          <a:lstStyle/>
          <a:p>
            <a:endParaRPr lang="en-IN"/>
          </a:p>
        </p:txBody>
      </p:sp>
      <p:sp>
        <p:nvSpPr>
          <p:cNvPr id="13" name="Shape 9"/>
          <p:cNvSpPr/>
          <p:nvPr/>
        </p:nvSpPr>
        <p:spPr>
          <a:xfrm>
            <a:off x="908923" y="4158258"/>
            <a:ext cx="495776" cy="495776"/>
          </a:xfrm>
          <a:prstGeom prst="roundRect">
            <a:avLst>
              <a:gd name="adj" fmla="val 20002"/>
            </a:avLst>
          </a:prstGeom>
          <a:solidFill>
            <a:srgbClr val="3C136D"/>
          </a:solidFill>
          <a:ln w="13692">
            <a:solidFill>
              <a:srgbClr val="552C86"/>
            </a:solidFill>
            <a:prstDash val="solid"/>
          </a:ln>
        </p:spPr>
        <p:txBody>
          <a:bodyPr/>
          <a:lstStyle/>
          <a:p>
            <a:endParaRPr lang="en-IN"/>
          </a:p>
        </p:txBody>
      </p:sp>
      <p:sp>
        <p:nvSpPr>
          <p:cNvPr id="14" name="Text 10"/>
          <p:cNvSpPr/>
          <p:nvPr/>
        </p:nvSpPr>
        <p:spPr>
          <a:xfrm>
            <a:off x="1061561" y="4104323"/>
            <a:ext cx="190500" cy="413147"/>
          </a:xfrm>
          <a:prstGeom prst="rect">
            <a:avLst/>
          </a:prstGeom>
          <a:noFill/>
          <a:ln/>
        </p:spPr>
        <p:txBody>
          <a:bodyPr wrap="none" rtlCol="0" anchor="t"/>
          <a:lstStyle/>
          <a:p>
            <a:pPr marL="0" indent="0" algn="ctr">
              <a:lnSpc>
                <a:spcPts val="3253"/>
              </a:lnSpc>
              <a:buNone/>
            </a:pPr>
            <a:r>
              <a:rPr lang="en-US" sz="2603" dirty="0">
                <a:solidFill>
                  <a:srgbClr val="DCD7E5"/>
                </a:solidFill>
                <a:latin typeface="Montserrat" pitchFamily="34" charset="0"/>
                <a:ea typeface="Montserrat" pitchFamily="34" charset="-122"/>
                <a:cs typeface="Montserrat" pitchFamily="34" charset="-120"/>
              </a:rPr>
              <a:t>2</a:t>
            </a:r>
            <a:endParaRPr lang="en-US" sz="2603" dirty="0"/>
          </a:p>
        </p:txBody>
      </p:sp>
      <p:sp>
        <p:nvSpPr>
          <p:cNvPr id="15" name="Text 11"/>
          <p:cNvSpPr/>
          <p:nvPr/>
        </p:nvSpPr>
        <p:spPr>
          <a:xfrm>
            <a:off x="2368748" y="4111109"/>
            <a:ext cx="2203609" cy="344329"/>
          </a:xfrm>
          <a:prstGeom prst="rect">
            <a:avLst/>
          </a:prstGeom>
          <a:noFill/>
          <a:ln/>
        </p:spPr>
        <p:txBody>
          <a:bodyPr wrap="none" rtlCol="0" anchor="t"/>
          <a:lstStyle/>
          <a:p>
            <a:pPr marL="0" indent="0" algn="l">
              <a:lnSpc>
                <a:spcPts val="2711"/>
              </a:lnSpc>
              <a:buNone/>
            </a:pPr>
            <a:r>
              <a:rPr lang="en-US" sz="2400" b="1"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Model Training</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6" name="Text 12"/>
          <p:cNvSpPr/>
          <p:nvPr/>
        </p:nvSpPr>
        <p:spPr>
          <a:xfrm>
            <a:off x="2330648" y="4568547"/>
            <a:ext cx="7777758" cy="705088"/>
          </a:xfrm>
          <a:prstGeom prst="rect">
            <a:avLst/>
          </a:prstGeom>
          <a:noFill/>
          <a:ln/>
        </p:spPr>
        <p:txBody>
          <a:bodyPr wrap="square" rtlCol="0" anchor="t"/>
          <a:lstStyle/>
          <a:p>
            <a:pPr marL="0" indent="0" algn="l">
              <a:lnSpc>
                <a:spcPts val="2776"/>
              </a:lnSpc>
              <a:buNone/>
            </a:pPr>
            <a:r>
              <a:rPr lang="en-US" sz="2000" dirty="0">
                <a:solidFill>
                  <a:schemeClr val="tx1">
                    <a:lumMod val="95000"/>
                    <a:lumOff val="5000"/>
                  </a:schemeClr>
                </a:solidFill>
                <a:latin typeface="Times New Roman" panose="02020603050405020304" pitchFamily="18" charset="0"/>
                <a:ea typeface="Heebo" pitchFamily="34" charset="-122"/>
                <a:cs typeface="Times New Roman" panose="02020603050405020304" pitchFamily="18" charset="0"/>
              </a:rPr>
              <a:t>Utilization of algorithms to train the ML model on the labeled MRI data for accurate classification.</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7" name="Shape 13"/>
          <p:cNvSpPr/>
          <p:nvPr/>
        </p:nvSpPr>
        <p:spPr>
          <a:xfrm>
            <a:off x="1404699" y="6131123"/>
            <a:ext cx="771168" cy="44053"/>
          </a:xfrm>
          <a:prstGeom prst="roundRect">
            <a:avLst>
              <a:gd name="adj" fmla="val 225099"/>
            </a:avLst>
          </a:prstGeom>
          <a:solidFill>
            <a:srgbClr val="552C86"/>
          </a:solidFill>
          <a:ln/>
        </p:spPr>
        <p:txBody>
          <a:bodyPr/>
          <a:lstStyle/>
          <a:p>
            <a:endParaRPr lang="en-IN"/>
          </a:p>
        </p:txBody>
      </p:sp>
      <p:sp>
        <p:nvSpPr>
          <p:cNvPr id="18" name="Shape 14"/>
          <p:cNvSpPr/>
          <p:nvPr/>
        </p:nvSpPr>
        <p:spPr>
          <a:xfrm>
            <a:off x="908923" y="5905381"/>
            <a:ext cx="495776" cy="495776"/>
          </a:xfrm>
          <a:prstGeom prst="roundRect">
            <a:avLst>
              <a:gd name="adj" fmla="val 20002"/>
            </a:avLst>
          </a:prstGeom>
          <a:solidFill>
            <a:srgbClr val="3C136D"/>
          </a:solidFill>
          <a:ln w="13692">
            <a:solidFill>
              <a:srgbClr val="552C86"/>
            </a:solidFill>
            <a:prstDash val="solid"/>
          </a:ln>
        </p:spPr>
        <p:txBody>
          <a:bodyPr/>
          <a:lstStyle/>
          <a:p>
            <a:endParaRPr lang="en-IN"/>
          </a:p>
        </p:txBody>
      </p:sp>
      <p:sp>
        <p:nvSpPr>
          <p:cNvPr id="19" name="Text 15"/>
          <p:cNvSpPr/>
          <p:nvPr/>
        </p:nvSpPr>
        <p:spPr>
          <a:xfrm>
            <a:off x="1065371" y="5946696"/>
            <a:ext cx="182880" cy="413147"/>
          </a:xfrm>
          <a:prstGeom prst="rect">
            <a:avLst/>
          </a:prstGeom>
          <a:noFill/>
          <a:ln/>
        </p:spPr>
        <p:txBody>
          <a:bodyPr wrap="none" rtlCol="0" anchor="t"/>
          <a:lstStyle/>
          <a:p>
            <a:pPr marL="0" indent="0" algn="ctr">
              <a:lnSpc>
                <a:spcPts val="3253"/>
              </a:lnSpc>
              <a:buNone/>
            </a:pPr>
            <a:r>
              <a:rPr lang="en-US" sz="2603" dirty="0">
                <a:solidFill>
                  <a:srgbClr val="DCD7E5"/>
                </a:solidFill>
                <a:latin typeface="Montserrat" pitchFamily="34" charset="0"/>
                <a:ea typeface="Montserrat" pitchFamily="34" charset="-122"/>
                <a:cs typeface="Montserrat" pitchFamily="34" charset="-120"/>
              </a:rPr>
              <a:t>3</a:t>
            </a:r>
            <a:endParaRPr lang="en-US" sz="2603" dirty="0"/>
          </a:p>
        </p:txBody>
      </p:sp>
      <p:sp>
        <p:nvSpPr>
          <p:cNvPr id="20" name="Text 16"/>
          <p:cNvSpPr/>
          <p:nvPr/>
        </p:nvSpPr>
        <p:spPr>
          <a:xfrm>
            <a:off x="2368748" y="5953482"/>
            <a:ext cx="2203609" cy="344329"/>
          </a:xfrm>
          <a:prstGeom prst="rect">
            <a:avLst/>
          </a:prstGeom>
          <a:noFill/>
          <a:ln/>
        </p:spPr>
        <p:txBody>
          <a:bodyPr wrap="none" rtlCol="0" anchor="t"/>
          <a:lstStyle/>
          <a:p>
            <a:pPr marL="0" indent="0" algn="l">
              <a:lnSpc>
                <a:spcPts val="2711"/>
              </a:lnSpc>
              <a:buNone/>
            </a:pPr>
            <a:r>
              <a:rPr lang="en-US" sz="2400" b="1"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Evaluation</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1" name="Text 17"/>
          <p:cNvSpPr/>
          <p:nvPr/>
        </p:nvSpPr>
        <p:spPr>
          <a:xfrm>
            <a:off x="2368748" y="6372820"/>
            <a:ext cx="7777758" cy="705088"/>
          </a:xfrm>
          <a:prstGeom prst="rect">
            <a:avLst/>
          </a:prstGeom>
          <a:noFill/>
          <a:ln/>
        </p:spPr>
        <p:txBody>
          <a:bodyPr wrap="square" rtlCol="0" anchor="t"/>
          <a:lstStyle/>
          <a:p>
            <a:pPr marL="0" indent="0" algn="l">
              <a:lnSpc>
                <a:spcPts val="2776"/>
              </a:lnSpc>
              <a:buNone/>
            </a:pPr>
            <a:r>
              <a:rPr lang="en-US" sz="2000" dirty="0">
                <a:solidFill>
                  <a:schemeClr val="tx1">
                    <a:lumMod val="95000"/>
                    <a:lumOff val="5000"/>
                  </a:schemeClr>
                </a:solidFill>
                <a:latin typeface="Times New Roman" panose="02020603050405020304" pitchFamily="18" charset="0"/>
                <a:ea typeface="Heebo" pitchFamily="34" charset="-122"/>
                <a:cs typeface="Times New Roman" panose="02020603050405020304" pitchFamily="18" charset="0"/>
              </a:rPr>
              <a:t>Assessment of the model's performance in tumor detection using evaluation metrics like accuracy and sensitivity.</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23" name="Picture 22" descr="A diagram of a machine learning process&#10;&#10;Description automatically generated">
            <a:extLst>
              <a:ext uri="{FF2B5EF4-FFF2-40B4-BE49-F238E27FC236}">
                <a16:creationId xmlns:a16="http://schemas.microsoft.com/office/drawing/2014/main" id="{A12D242B-FC76-1DD1-5271-321A48ACE2F6}"/>
              </a:ext>
            </a:extLst>
          </p:cNvPr>
          <p:cNvPicPr>
            <a:picLocks noChangeAspect="1"/>
          </p:cNvPicPr>
          <p:nvPr/>
        </p:nvPicPr>
        <p:blipFill>
          <a:blip r:embed="rId3"/>
          <a:stretch>
            <a:fillRect/>
          </a:stretch>
        </p:blipFill>
        <p:spPr>
          <a:xfrm>
            <a:off x="10058045" y="1154430"/>
            <a:ext cx="4412335" cy="610362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p="http://schemas.openxmlformats.org/presentationml/2006/main" xmlns:a="http://schemas.openxmlformats.org/drawingml/2006/main" xmlns:r="http://schemas.openxmlformats.org/officeDocument/2006/relationships">
  <p:cSld name="Slide 7">
    <p:spTree>
      <p:nvGrpSpPr>
        <p:cNvPr id="1" name=""/>
        <p:cNvGrpSpPr/>
        <p:nvPr/>
      </p:nvGrpSpPr>
      <p:grpSpPr>
        <a:xfrm>
          <a:off x="0" y="0"/>
          <a:ext cx="0" cy="0"/>
          <a:chOff x="0" y="0"/>
          <a:chExt cx="0" cy="0"/>
        </a:xfrm>
      </p:grpSpPr>
      <p:sp>
        <p:nvSpPr>
          <p:cNvPr id="5" name="Text 1"/>
          <p:cNvSpPr/>
          <p:nvPr/>
        </p:nvSpPr>
        <p:spPr>
          <a:xfrm>
            <a:off x="4726781" y="1301829"/>
            <a:ext cx="9503569" cy="1388745"/>
          </a:xfrm>
          <a:prstGeom prst="rect">
            <a:avLst/>
          </a:prstGeom>
          <a:noFill/>
          <a:ln/>
        </p:spPr>
        <p:txBody>
          <a:bodyPr anchor="t" rtlCol="0" wrap="square"/>
          <a:lstStyle/>
          <a:p>
            <a:pPr algn="ctr" indent="0" marL="0">
              <a:lnSpc>
                <a:spcPts val="5468"/>
              </a:lnSpc>
              <a:buNone/>
            </a:pPr>
            <a:r>
              <a:rPr b="1" dirty="0" lang="en-US" sz="4500">
                <a:solidFill>
                  <a:schemeClr val="tx1">
                    <a:lumMod val="95000"/>
                    <a:lumOff val="5000"/>
                  </a:schemeClr>
                </a:solidFill>
                <a:latin charset="0" panose="02020603050405020304" pitchFamily="18" typeface="Times New Roman"/>
                <a:ea charset="-122" pitchFamily="34" typeface="Montserrat"/>
                <a:cs charset="0" panose="02020603050405020304" pitchFamily="18" typeface="Times New Roman"/>
              </a:rPr>
              <a:t> </a:t>
            </a:r>
            <a:r>
              <a:rPr b="1" dirty="0" lang="en-US" sz="4500" u="sng">
                <a:solidFill>
                  <a:schemeClr val="tx1">
                    <a:lumMod val="95000"/>
                    <a:lumOff val="5000"/>
                  </a:schemeClr>
                </a:solidFill>
                <a:latin charset="0" panose="02020603050405020304" pitchFamily="18" typeface="Times New Roman"/>
                <a:ea charset="-122" pitchFamily="34" typeface="Montserrat"/>
                <a:cs charset="0" panose="02020603050405020304" pitchFamily="18" typeface="Times New Roman"/>
              </a:rPr>
              <a:t>Evaluation</a:t>
            </a:r>
            <a:r>
              <a:rPr b="1" dirty="0" lang="en-US" sz="4500" u="sng">
                <a:solidFill>
                  <a:srgbClr val="F2F0F4"/>
                </a:solidFill>
                <a:latin charset="0" panose="02020603050405020304" pitchFamily="18" typeface="Times New Roman"/>
                <a:ea charset="-122" pitchFamily="34" typeface="Montserrat"/>
                <a:cs charset="0" panose="02020603050405020304" pitchFamily="18" typeface="Times New Roman"/>
              </a:rPr>
              <a:t> </a:t>
            </a:r>
            <a:r>
              <a:rPr b="1" dirty="0" lang="en-US" sz="4500" u="sng">
                <a:solidFill>
                  <a:schemeClr val="tx1">
                    <a:lumMod val="95000"/>
                    <a:lumOff val="5000"/>
                  </a:schemeClr>
                </a:solidFill>
                <a:latin charset="0" panose="02020603050405020304" pitchFamily="18" typeface="Times New Roman"/>
                <a:ea charset="-122" pitchFamily="34" typeface="Montserrat"/>
                <a:cs charset="0" panose="02020603050405020304" pitchFamily="18" typeface="Times New Roman"/>
              </a:rPr>
              <a:t>Metrics</a:t>
            </a:r>
            <a:r>
              <a:rPr b="1" dirty="0" lang="en-US" sz="4500" u="sng">
                <a:solidFill>
                  <a:srgbClr val="F2F0F4"/>
                </a:solidFill>
                <a:latin charset="0" panose="02020603050405020304" pitchFamily="18" typeface="Times New Roman"/>
                <a:ea charset="-122" pitchFamily="34" typeface="Montserrat"/>
                <a:cs charset="0" panose="02020603050405020304" pitchFamily="18" typeface="Times New Roman"/>
              </a:rPr>
              <a:t> </a:t>
            </a:r>
            <a:r>
              <a:rPr b="1" dirty="0" lang="en-US" sz="4500" u="sng">
                <a:solidFill>
                  <a:schemeClr val="tx1">
                    <a:lumMod val="95000"/>
                    <a:lumOff val="5000"/>
                  </a:schemeClr>
                </a:solidFill>
                <a:latin charset="0" panose="02020603050405020304" pitchFamily="18" typeface="Times New Roman"/>
                <a:ea charset="-122" pitchFamily="34" typeface="Montserrat"/>
                <a:cs charset="0" panose="02020603050405020304" pitchFamily="18" typeface="Times New Roman"/>
              </a:rPr>
              <a:t>for</a:t>
            </a:r>
            <a:r>
              <a:rPr b="1" dirty="0" lang="en-US" sz="4500" u="sng">
                <a:solidFill>
                  <a:srgbClr val="F2F0F4"/>
                </a:solidFill>
                <a:latin charset="0" panose="02020603050405020304" pitchFamily="18" typeface="Times New Roman"/>
                <a:ea charset="-122" pitchFamily="34" typeface="Montserrat"/>
                <a:cs charset="0" panose="02020603050405020304" pitchFamily="18" typeface="Times New Roman"/>
              </a:rPr>
              <a:t> </a:t>
            </a:r>
            <a:r>
              <a:rPr b="1" dirty="0" lang="en-US" sz="4500" u="sng">
                <a:solidFill>
                  <a:schemeClr val="tx1">
                    <a:lumMod val="95000"/>
                    <a:lumOff val="5000"/>
                  </a:schemeClr>
                </a:solidFill>
                <a:latin charset="0" panose="02020603050405020304" pitchFamily="18" typeface="Times New Roman"/>
                <a:ea charset="-122" pitchFamily="34" typeface="Montserrat"/>
                <a:cs charset="0" panose="02020603050405020304" pitchFamily="18" typeface="Times New Roman"/>
              </a:rPr>
              <a:t>Brain</a:t>
            </a:r>
            <a:r>
              <a:rPr b="1" dirty="0" lang="en-US" sz="4500" u="sng">
                <a:solidFill>
                  <a:srgbClr val="F2F0F4"/>
                </a:solidFill>
                <a:latin charset="0" panose="02020603050405020304" pitchFamily="18" typeface="Times New Roman"/>
                <a:ea charset="-122" pitchFamily="34" typeface="Montserrat"/>
                <a:cs charset="0" panose="02020603050405020304" pitchFamily="18" typeface="Times New Roman"/>
              </a:rPr>
              <a:t> </a:t>
            </a:r>
            <a:r>
              <a:rPr b="1" dirty="0" lang="en-US" sz="4500" u="sng">
                <a:solidFill>
                  <a:schemeClr val="tx1">
                    <a:lumMod val="95000"/>
                    <a:lumOff val="5000"/>
                  </a:schemeClr>
                </a:solidFill>
                <a:latin charset="0" panose="02020603050405020304" pitchFamily="18" typeface="Times New Roman"/>
                <a:ea charset="-122" pitchFamily="34" typeface="Montserrat"/>
                <a:cs charset="0" panose="02020603050405020304" pitchFamily="18" typeface="Times New Roman"/>
              </a:rPr>
              <a:t>Tumor</a:t>
            </a:r>
          </a:p>
          <a:p>
            <a:pPr algn="ctr" indent="0" marL="0">
              <a:lnSpc>
                <a:spcPts val="5468"/>
              </a:lnSpc>
              <a:buNone/>
            </a:pPr>
            <a:r>
              <a:rPr b="1" dirty="0" lang="en-US" sz="4500" u="sng">
                <a:solidFill>
                  <a:srgbClr val="F2F0F4"/>
                </a:solidFill>
                <a:latin charset="0" panose="02020603050405020304" pitchFamily="18" typeface="Times New Roman"/>
                <a:ea charset="-122" pitchFamily="34" typeface="Montserrat"/>
                <a:cs charset="0" panose="02020603050405020304" pitchFamily="18" typeface="Times New Roman"/>
              </a:rPr>
              <a:t> </a:t>
            </a:r>
            <a:r>
              <a:rPr b="1" dirty="0" lang="en-US" sz="4500" u="sng">
                <a:solidFill>
                  <a:schemeClr val="tx1">
                    <a:lumMod val="95000"/>
                    <a:lumOff val="5000"/>
                  </a:schemeClr>
                </a:solidFill>
                <a:latin charset="0" panose="02020603050405020304" pitchFamily="18" typeface="Times New Roman"/>
                <a:ea charset="-122" pitchFamily="34" typeface="Montserrat"/>
                <a:cs charset="0" panose="02020603050405020304" pitchFamily="18" typeface="Times New Roman"/>
              </a:rPr>
              <a:t>Detection</a:t>
            </a:r>
            <a:r>
              <a:rPr b="1" dirty="0" lang="en-US" sz="4500" u="sng">
                <a:solidFill>
                  <a:srgbClr val="F2F0F4"/>
                </a:solidFill>
                <a:latin charset="0" panose="02020603050405020304" pitchFamily="18" typeface="Times New Roman"/>
                <a:ea charset="-122" pitchFamily="34" typeface="Montserrat"/>
                <a:cs charset="0" panose="02020603050405020304" pitchFamily="18" typeface="Times New Roman"/>
              </a:rPr>
              <a:t>        </a:t>
            </a:r>
            <a:endParaRPr b="1" dirty="0" lang="en-US" sz="4500" u="sng">
              <a:solidFill>
                <a:schemeClr val="tx1">
                  <a:lumMod val="95000"/>
                  <a:lumOff val="5000"/>
                </a:schemeClr>
              </a:solidFill>
              <a:latin charset="0" panose="02020603050405020304" pitchFamily="18" typeface="Times New Roman"/>
              <a:cs charset="0" panose="02020603050405020304" pitchFamily="18" typeface="Times New Roman"/>
            </a:endParaRPr>
          </a:p>
        </p:txBody>
      </p:sp>
      <p:sp>
        <p:nvSpPr>
          <p:cNvPr id="7" name="Text 3"/>
          <p:cNvSpPr/>
          <p:nvPr/>
        </p:nvSpPr>
        <p:spPr>
          <a:xfrm>
            <a:off x="4726781" y="2920445"/>
            <a:ext cx="2221944" cy="347186"/>
          </a:xfrm>
          <a:prstGeom prst="rect">
            <a:avLst/>
          </a:prstGeom>
          <a:noFill/>
          <a:ln/>
        </p:spPr>
        <p:txBody>
          <a:bodyPr anchor="t" rtlCol="0" wrap="none"/>
          <a:lstStyle/>
          <a:p>
            <a:pPr indent="0" marL="0">
              <a:lnSpc>
                <a:spcPts val="2734"/>
              </a:lnSpc>
              <a:buNone/>
            </a:pPr>
            <a:r>
              <a:rPr b="1" dirty="0" lang="en-US" sz="2800">
                <a:solidFill>
                  <a:schemeClr val="tx1">
                    <a:lumMod val="95000"/>
                    <a:lumOff val="5000"/>
                  </a:schemeClr>
                </a:solidFill>
                <a:latin charset="0" panose="02020603050405020304" pitchFamily="18" typeface="Times New Roman"/>
                <a:ea charset="-122" pitchFamily="34" typeface="Montserrat"/>
                <a:cs charset="0" panose="02020603050405020304" pitchFamily="18" typeface="Times New Roman"/>
              </a:rPr>
              <a:t>Accuracy</a:t>
            </a:r>
            <a:endParaRPr b="1" dirty="0" lang="en-US" sz="2800">
              <a:solidFill>
                <a:schemeClr val="tx1">
                  <a:lumMod val="95000"/>
                  <a:lumOff val="5000"/>
                </a:schemeClr>
              </a:solidFill>
              <a:latin charset="0" panose="02020603050405020304" pitchFamily="18" typeface="Times New Roman"/>
              <a:cs charset="0" panose="02020603050405020304" pitchFamily="18" typeface="Times New Roman"/>
            </a:endParaRPr>
          </a:p>
        </p:txBody>
      </p:sp>
      <p:sp>
        <p:nvSpPr>
          <p:cNvPr id="8" name="Text 4"/>
          <p:cNvSpPr/>
          <p:nvPr/>
        </p:nvSpPr>
        <p:spPr>
          <a:xfrm>
            <a:off x="4726780" y="3250035"/>
            <a:ext cx="9601961" cy="882374"/>
          </a:xfrm>
          <a:prstGeom prst="rect">
            <a:avLst/>
          </a:prstGeom>
          <a:noFill/>
          <a:ln/>
        </p:spPr>
        <p:txBody>
          <a:bodyPr anchor="t" rtlCol="0" wrap="square"/>
          <a:lstStyle/>
          <a:p>
            <a:pPr indent="0" marL="0">
              <a:lnSpc>
                <a:spcPts val="2799"/>
              </a:lnSpc>
              <a:buNone/>
            </a:pPr>
            <a:r>
              <a:rPr dirty="0" lang="en-US" sz="2000"/>
              <a:t>This is the overall proportion of correctly classified images. It reflects how well the model performs on both positive (tumor present) and negative (tumor absent) cases</a:t>
            </a:r>
            <a:r>
              <a:rPr dirty="0" lang="en-US" sz="2000">
                <a:solidFill>
                  <a:schemeClr val="tx1">
                    <a:lumMod val="95000"/>
                    <a:lumOff val="5000"/>
                  </a:schemeClr>
                </a:solidFill>
                <a:latin charset="0" panose="02020603050405020304" pitchFamily="18" typeface="Times New Roman"/>
                <a:ea charset="-122" pitchFamily="34" typeface="Heebo"/>
                <a:cs charset="0" panose="02020603050405020304" pitchFamily="18" typeface="Times New Roman"/>
              </a:rPr>
              <a:t>.</a:t>
            </a:r>
            <a:endParaRPr dirty="0" lang="en-US" sz="2000">
              <a:solidFill>
                <a:schemeClr val="tx1">
                  <a:lumMod val="95000"/>
                  <a:lumOff val="5000"/>
                </a:schemeClr>
              </a:solidFill>
              <a:latin charset="0" panose="02020603050405020304" pitchFamily="18" typeface="Times New Roman"/>
              <a:cs charset="0" panose="02020603050405020304" pitchFamily="18" typeface="Times New Roman"/>
            </a:endParaRPr>
          </a:p>
        </p:txBody>
      </p:sp>
      <p:sp>
        <p:nvSpPr>
          <p:cNvPr id="10" name="Text 6"/>
          <p:cNvSpPr/>
          <p:nvPr/>
        </p:nvSpPr>
        <p:spPr>
          <a:xfrm>
            <a:off x="4664546" y="4004530"/>
            <a:ext cx="2221944" cy="347186"/>
          </a:xfrm>
          <a:prstGeom prst="rect">
            <a:avLst/>
          </a:prstGeom>
          <a:noFill/>
          <a:ln/>
        </p:spPr>
        <p:txBody>
          <a:bodyPr anchor="t" rtlCol="0" wrap="none"/>
          <a:lstStyle/>
          <a:p>
            <a:pPr indent="0" marL="0">
              <a:lnSpc>
                <a:spcPts val="2734"/>
              </a:lnSpc>
              <a:buNone/>
            </a:pPr>
            <a:r>
              <a:rPr b="1" dirty="0" lang="en-US" sz="2800">
                <a:solidFill>
                  <a:schemeClr val="tx1">
                    <a:lumMod val="95000"/>
                    <a:lumOff val="5000"/>
                  </a:schemeClr>
                </a:solidFill>
                <a:latin charset="0" panose="02020603050405020304" pitchFamily="18" typeface="Times New Roman"/>
                <a:ea charset="-122" pitchFamily="34" typeface="Montserrat"/>
                <a:cs charset="0" panose="02020603050405020304" pitchFamily="18" typeface="Times New Roman"/>
              </a:rPr>
              <a:t>Sensitivity</a:t>
            </a:r>
            <a:endParaRPr b="1" dirty="0" lang="en-US" sz="2800">
              <a:solidFill>
                <a:schemeClr val="tx1">
                  <a:lumMod val="95000"/>
                  <a:lumOff val="5000"/>
                </a:schemeClr>
              </a:solidFill>
              <a:latin charset="0" panose="02020603050405020304" pitchFamily="18" typeface="Times New Roman"/>
              <a:cs charset="0" panose="02020603050405020304" pitchFamily="18" typeface="Times New Roman"/>
            </a:endParaRPr>
          </a:p>
        </p:txBody>
      </p:sp>
      <p:sp>
        <p:nvSpPr>
          <p:cNvPr id="11" name="Text 7"/>
          <p:cNvSpPr/>
          <p:nvPr/>
        </p:nvSpPr>
        <p:spPr>
          <a:xfrm>
            <a:off x="4732254" y="4296410"/>
            <a:ext cx="8734695" cy="1066205"/>
          </a:xfrm>
          <a:prstGeom prst="rect">
            <a:avLst/>
          </a:prstGeom>
          <a:noFill/>
          <a:ln/>
        </p:spPr>
        <p:txBody>
          <a:bodyPr anchor="t" rtlCol="0" wrap="square"/>
          <a:lstStyle/>
          <a:p>
            <a:pPr indent="0" marL="0">
              <a:lnSpc>
                <a:spcPts val="2799"/>
              </a:lnSpc>
              <a:buNone/>
            </a:pPr>
            <a:r>
              <a:rPr dirty="0" lang="en-US" sz="2000"/>
              <a:t>This metric tells us how good the model is at identifying </a:t>
            </a:r>
            <a:r>
              <a:rPr b="1" dirty="0" lang="en-US" sz="2000"/>
              <a:t>all</a:t>
            </a:r>
            <a:r>
              <a:rPr dirty="0" lang="en-US" sz="2000"/>
              <a:t> the actual tumor cases. A high sensitivity indicates the model rarely misses a tumor.</a:t>
            </a:r>
            <a:endParaRPr dirty="0" lang="en-US" sz="2000">
              <a:solidFill>
                <a:schemeClr val="tx1">
                  <a:lumMod val="95000"/>
                  <a:lumOff val="5000"/>
                </a:schemeClr>
              </a:solidFill>
              <a:latin charset="0" panose="02020603050405020304" pitchFamily="18" typeface="Times New Roman"/>
              <a:cs charset="0" panose="02020603050405020304" pitchFamily="18" typeface="Times New Roman"/>
            </a:endParaRPr>
          </a:p>
        </p:txBody>
      </p:sp>
      <p:sp>
        <p:nvSpPr>
          <p:cNvPr id="13" name="Text 9"/>
          <p:cNvSpPr/>
          <p:nvPr/>
        </p:nvSpPr>
        <p:spPr>
          <a:xfrm>
            <a:off x="4726781" y="5161200"/>
            <a:ext cx="2221944" cy="347186"/>
          </a:xfrm>
          <a:prstGeom prst="rect">
            <a:avLst/>
          </a:prstGeom>
          <a:noFill/>
          <a:ln/>
        </p:spPr>
        <p:txBody>
          <a:bodyPr anchor="t" rtlCol="0" wrap="none"/>
          <a:lstStyle/>
          <a:p>
            <a:pPr indent="0" marL="0">
              <a:lnSpc>
                <a:spcPts val="2734"/>
              </a:lnSpc>
              <a:buNone/>
            </a:pPr>
            <a:r>
              <a:rPr b="1" dirty="0" lang="en-US" sz="2800">
                <a:solidFill>
                  <a:schemeClr val="tx1">
                    <a:lumMod val="95000"/>
                    <a:lumOff val="5000"/>
                  </a:schemeClr>
                </a:solidFill>
                <a:latin charset="0" panose="02020603050405020304" pitchFamily="18" typeface="Times New Roman"/>
                <a:ea charset="-122" pitchFamily="34" typeface="Montserrat"/>
                <a:cs charset="0" panose="02020603050405020304" pitchFamily="18" typeface="Times New Roman"/>
              </a:rPr>
              <a:t>Specificity</a:t>
            </a:r>
            <a:endParaRPr b="1" dirty="0" lang="en-US" sz="2800">
              <a:solidFill>
                <a:schemeClr val="tx1">
                  <a:lumMod val="95000"/>
                  <a:lumOff val="5000"/>
                </a:schemeClr>
              </a:solidFill>
              <a:latin charset="0" panose="02020603050405020304" pitchFamily="18" typeface="Times New Roman"/>
              <a:cs charset="0" panose="02020603050405020304" pitchFamily="18" typeface="Times New Roman"/>
            </a:endParaRPr>
          </a:p>
        </p:txBody>
      </p:sp>
      <p:sp>
        <p:nvSpPr>
          <p:cNvPr id="14" name="Text 10"/>
          <p:cNvSpPr/>
          <p:nvPr/>
        </p:nvSpPr>
        <p:spPr>
          <a:xfrm>
            <a:off x="4726781" y="5726459"/>
            <a:ext cx="8834438" cy="710803"/>
          </a:xfrm>
          <a:prstGeom prst="rect">
            <a:avLst/>
          </a:prstGeom>
          <a:noFill/>
          <a:ln/>
        </p:spPr>
        <p:txBody>
          <a:bodyPr anchor="t" rtlCol="0" wrap="square"/>
          <a:lstStyle/>
          <a:p>
            <a:pPr indent="0" marL="0">
              <a:lnSpc>
                <a:spcPts val="2799"/>
              </a:lnSpc>
              <a:buNone/>
            </a:pPr>
            <a:r>
              <a:rPr dirty="0" lang="en-US" sz="2000"/>
              <a:t>This metric tells us how good the model is at identifying </a:t>
            </a:r>
            <a:r>
              <a:rPr b="1" dirty="0" lang="en-US" sz="2000"/>
              <a:t>only</a:t>
            </a:r>
            <a:r>
              <a:rPr dirty="0" lang="en-US" sz="2000"/>
              <a:t> the actual tumor cases and avoiding false positives (classifying healthy tissue as a tumor).</a:t>
            </a:r>
            <a:endParaRPr dirty="0" lang="en-US" sz="2000">
              <a:solidFill>
                <a:schemeClr val="tx1">
                  <a:lumMod val="95000"/>
                  <a:lumOff val="5000"/>
                </a:schemeClr>
              </a:solidFill>
              <a:latin charset="0" panose="02020603050405020304" pitchFamily="18" typeface="Times New Roman"/>
              <a:cs charset="0" panose="02020603050405020304" pitchFamily="18" typeface="Times New Roman"/>
            </a:endParaRPr>
          </a:p>
        </p:txBody>
      </p:sp>
      <p:pic>
        <p:nvPicPr>
          <p:cNvPr descr="preencoded.png" id="16" name="Image 1"/>
          <p:cNvPicPr>
            <a:picLocks noChangeAspect="1"/>
          </p:cNvPicPr>
          <p:nvPr/>
        </p:nvPicPr>
        <p:blipFill rotWithShape="1">
          <a:blip r:embed="rId3"/>
          <a:srcRect t="96"/>
          <a:stretch/>
        </p:blipFill>
        <p:spPr>
          <a:xfrm>
            <a:off x="533400" y="274320"/>
            <a:ext cx="3944680" cy="690753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0" spd="slow">
        <p159:morph option="byObject"/>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147</TotalTime>
  <Words>566</Words>
  <Application>Microsoft Office PowerPoint</Application>
  <PresentationFormat>Custom</PresentationFormat>
  <Paragraphs>79</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vt:lpstr>
      <vt:lpstr>Gill Sans MT</vt:lpstr>
      <vt:lpstr>Heebo</vt:lpstr>
      <vt:lpstr>Montserrat</vt:lpstr>
      <vt:lpstr>Times New Roman</vt:lpstr>
      <vt:lpstr>Gallery</vt:lpstr>
      <vt:lpstr>PowerPoint Presentation</vt:lpstr>
      <vt:lpstr>  BRAIN TUMOR DETECTION USING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Garv Mittal</cp:lastModifiedBy>
  <cp:revision>7</cp:revision>
  <dcterms:created xsi:type="dcterms:W3CDTF">2024-01-19T15:52:55Z</dcterms:created>
  <dcterms:modified xsi:type="dcterms:W3CDTF">2024-07-19T17:02:10Z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174740</vt:lpwstr>
  </property>
  <property fmtid="{D5CDD505-2E9C-101B-9397-08002B2CF9AE}" name="NXPowerLiteSettings" pid="3">
    <vt:lpwstr>F7000400038000</vt:lpwstr>
  </property>
  <property fmtid="{D5CDD505-2E9C-101B-9397-08002B2CF9AE}" name="NXPowerLiteVersion" pid="4">
    <vt:lpwstr>S10.2.0</vt:lpwstr>
  </property>
</Properties>
</file>