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73" r:id="rId16"/>
    <p:sldId id="274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aggressive%20batsm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anchor%20batsma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hard%20hitter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economical%20bowler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wicket%20taking%20bowl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all%20rounder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all%20rounder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Final%20project\Presentation%20stuff\wicket%20keeper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Batsman Strike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'aggressive batsman'!$C$1</c:f>
              <c:strCache>
                <c:ptCount val="1"/>
                <c:pt idx="0">
                  <c:v>strike_rate_batsman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'aggressive batsman'!$A$2:$A$11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'aggressive batsman'!$C$2:$C$11</c:f>
              <c:numCache>
                <c:formatCode>General</c:formatCode>
                <c:ptCount val="10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  <c:pt idx="3">
                  <c:v>148.827059465357</c:v>
                </c:pt>
                <c:pt idx="4">
                  <c:v>148.568608094768</c:v>
                </c:pt>
                <c:pt idx="5">
                  <c:v>148.56004901960699</c:v>
                </c:pt>
                <c:pt idx="6">
                  <c:v>146.82203389830499</c:v>
                </c:pt>
                <c:pt idx="7">
                  <c:v>144.763513513513</c:v>
                </c:pt>
                <c:pt idx="8">
                  <c:v>143.47413383958201</c:v>
                </c:pt>
                <c:pt idx="9">
                  <c:v>142.78874925194401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1-4804-8B6A-F869A1E38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254832"/>
        <c:axId val="520258792"/>
      </c:barChart>
      <c:catAx>
        <c:axId val="52025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20258792"/>
        <c:crosses val="autoZero"/>
        <c:auto val="1"/>
        <c:lblAlgn val="ctr"/>
        <c:lblOffset val="100"/>
        <c:noMultiLvlLbl val="0"/>
      </c:catAx>
      <c:valAx>
        <c:axId val="52025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2025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dirty="0"/>
              <a:t>batting</a:t>
            </a:r>
            <a:r>
              <a:rPr lang="en-GB" sz="1600" b="1" baseline="0" dirty="0"/>
              <a:t> </a:t>
            </a:r>
            <a:r>
              <a:rPr lang="en-GB" sz="1600" b="1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'anchor batsman'!$E$1</c:f>
              <c:strCache>
                <c:ptCount val="1"/>
                <c:pt idx="0">
                  <c:v>batting_average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'anchor batsman'!$A$2:$A$11</c:f>
              <c:strCache>
                <c:ptCount val="10"/>
                <c:pt idx="0">
                  <c:v>AB de Villiers</c:v>
                </c:pt>
                <c:pt idx="1">
                  <c:v>DA Warner</c:v>
                </c:pt>
                <c:pt idx="2">
                  <c:v>CH Gayle</c:v>
                </c:pt>
                <c:pt idx="3">
                  <c:v>V Kohli</c:v>
                </c:pt>
                <c:pt idx="4">
                  <c:v>MS Dhoni</c:v>
                </c:pt>
                <c:pt idx="5">
                  <c:v>S Dhawan</c:v>
                </c:pt>
                <c:pt idx="6">
                  <c:v>SK Raina</c:v>
                </c:pt>
                <c:pt idx="7">
                  <c:v>G Gambhir</c:v>
                </c:pt>
                <c:pt idx="8">
                  <c:v>AM Rahane</c:v>
                </c:pt>
                <c:pt idx="9">
                  <c:v>SR Watson</c:v>
                </c:pt>
              </c:strCache>
            </c:strRef>
          </c:cat>
          <c:val>
            <c:numRef>
              <c:f>'anchor batsman'!$E$2:$E$11</c:f>
              <c:numCache>
                <c:formatCode>General</c:formatCode>
                <c:ptCount val="10"/>
                <c:pt idx="0">
                  <c:v>42</c:v>
                </c:pt>
                <c:pt idx="1">
                  <c:v>41</c:v>
                </c:pt>
                <c:pt idx="2">
                  <c:v>41</c:v>
                </c:pt>
                <c:pt idx="3">
                  <c:v>36</c:v>
                </c:pt>
                <c:pt idx="4">
                  <c:v>36</c:v>
                </c:pt>
                <c:pt idx="5">
                  <c:v>34</c:v>
                </c:pt>
                <c:pt idx="6">
                  <c:v>33</c:v>
                </c:pt>
                <c:pt idx="7">
                  <c:v>31</c:v>
                </c:pt>
                <c:pt idx="8">
                  <c:v>31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B-4B6B-8F1D-CE257CB28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904024"/>
        <c:axId val="485904384"/>
      </c:barChart>
      <c:catAx>
        <c:axId val="485904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85904384"/>
        <c:crosses val="autoZero"/>
        <c:auto val="1"/>
        <c:lblAlgn val="ctr"/>
        <c:lblOffset val="100"/>
        <c:noMultiLvlLbl val="0"/>
      </c:catAx>
      <c:valAx>
        <c:axId val="4859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85904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fours</a:t>
            </a:r>
            <a:r>
              <a:rPr lang="en-GB" b="1" baseline="0"/>
              <a:t> and </a:t>
            </a:r>
            <a:r>
              <a:rPr lang="en-GB" b="1"/>
              <a:t>sixes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'hard hitters'!$C$1</c:f>
              <c:strCache>
                <c:ptCount val="1"/>
                <c:pt idx="0">
                  <c:v>fours_sixes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'hard hitters'!$A$2:$A$11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'hard hitters'!$C$2:$C$11</c:f>
              <c:numCache>
                <c:formatCode>General</c:formatCode>
                <c:ptCount val="10"/>
                <c:pt idx="0">
                  <c:v>733</c:v>
                </c:pt>
                <c:pt idx="1">
                  <c:v>706</c:v>
                </c:pt>
                <c:pt idx="2">
                  <c:v>705</c:v>
                </c:pt>
                <c:pt idx="3">
                  <c:v>700</c:v>
                </c:pt>
                <c:pt idx="4">
                  <c:v>687</c:v>
                </c:pt>
                <c:pt idx="5">
                  <c:v>672</c:v>
                </c:pt>
                <c:pt idx="6">
                  <c:v>625</c:v>
                </c:pt>
                <c:pt idx="7">
                  <c:v>617</c:v>
                </c:pt>
                <c:pt idx="8">
                  <c:v>566</c:v>
                </c:pt>
                <c:pt idx="9">
                  <c:v>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0-4B54-819A-265595929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8207240"/>
        <c:axId val="338211560"/>
      </c:barChart>
      <c:catAx>
        <c:axId val="338207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338211560"/>
        <c:crosses val="autoZero"/>
        <c:auto val="1"/>
        <c:lblAlgn val="ctr"/>
        <c:lblOffset val="100"/>
        <c:noMultiLvlLbl val="0"/>
      </c:catAx>
      <c:valAx>
        <c:axId val="338211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338207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Bowler economy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'economical bowlers'!$C$1</c:f>
              <c:strCache>
                <c:ptCount val="1"/>
                <c:pt idx="0">
                  <c:v>bowler_economy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'economical bowlers'!$A$2:$A$11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'economical bowlers'!$C$2:$C$11</c:f>
              <c:numCache>
                <c:formatCode>General</c:formatCode>
                <c:ptCount val="10"/>
                <c:pt idx="0">
                  <c:v>1.0557046979865701</c:v>
                </c:pt>
                <c:pt idx="1">
                  <c:v>1.1078331637843299</c:v>
                </c:pt>
                <c:pt idx="2">
                  <c:v>1.1128725428027899</c:v>
                </c:pt>
                <c:pt idx="3">
                  <c:v>1.1282952548330401</c:v>
                </c:pt>
                <c:pt idx="4">
                  <c:v>1.1289449954914299</c:v>
                </c:pt>
                <c:pt idx="5">
                  <c:v>1.13597733711048</c:v>
                </c:pt>
                <c:pt idx="6">
                  <c:v>1.13885350318471</c:v>
                </c:pt>
                <c:pt idx="7">
                  <c:v>1.14848484848484</c:v>
                </c:pt>
                <c:pt idx="8">
                  <c:v>1.1537376586741801</c:v>
                </c:pt>
                <c:pt idx="9">
                  <c:v>1.16524701873935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7-4C27-BC95-9AF6D5FCF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074984"/>
        <c:axId val="519072824"/>
      </c:barChart>
      <c:catAx>
        <c:axId val="51907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9072824"/>
        <c:crosses val="autoZero"/>
        <c:auto val="1"/>
        <c:lblAlgn val="ctr"/>
        <c:lblOffset val="100"/>
        <c:noMultiLvlLbl val="0"/>
      </c:catAx>
      <c:valAx>
        <c:axId val="519072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9074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Bowler Strike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'wicket taking bowler'!$C$1</c:f>
              <c:strCache>
                <c:ptCount val="1"/>
                <c:pt idx="0">
                  <c:v>strike_rate_bowler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'wicket taking bowler'!$A$2:$A$11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'wicket taking bowler'!$C$2:$C$11</c:f>
              <c:numCache>
                <c:formatCode>General</c:formatCode>
                <c:ptCount val="10"/>
                <c:pt idx="0">
                  <c:v>12.7272727272727</c:v>
                </c:pt>
                <c:pt idx="1">
                  <c:v>13.953488372093</c:v>
                </c:pt>
                <c:pt idx="2">
                  <c:v>14.3333333333333</c:v>
                </c:pt>
                <c:pt idx="3">
                  <c:v>15.692307692307599</c:v>
                </c:pt>
                <c:pt idx="4">
                  <c:v>15.819148936170199</c:v>
                </c:pt>
                <c:pt idx="5">
                  <c:v>15.831325301204799</c:v>
                </c:pt>
                <c:pt idx="6">
                  <c:v>16.262857142857101</c:v>
                </c:pt>
                <c:pt idx="7">
                  <c:v>16.3140495867768</c:v>
                </c:pt>
                <c:pt idx="8">
                  <c:v>16.4166666666666</c:v>
                </c:pt>
                <c:pt idx="9">
                  <c:v>16.6666666666666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4-477B-96C1-748F43D67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87896"/>
        <c:axId val="519286816"/>
      </c:barChart>
      <c:catAx>
        <c:axId val="51928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9286816"/>
        <c:crosses val="autoZero"/>
        <c:auto val="1"/>
        <c:lblAlgn val="ctr"/>
        <c:lblOffset val="100"/>
        <c:noMultiLvlLbl val="0"/>
      </c:catAx>
      <c:valAx>
        <c:axId val="5192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928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Batsman</a:t>
            </a:r>
            <a:r>
              <a:rPr lang="en-GB" b="1" baseline="0"/>
              <a:t> Strike Rates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rounders'!$D$1</c:f>
              <c:strCache>
                <c:ptCount val="1"/>
                <c:pt idx="0">
                  <c:v>strike_rate_batsman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'all rounders'!$A$2:$A$7</c:f>
              <c:strCache>
                <c:ptCount val="6"/>
                <c:pt idx="0">
                  <c:v>SP Narine</c:v>
                </c:pt>
                <c:pt idx="1">
                  <c:v>GJ Maxwell</c:v>
                </c:pt>
                <c:pt idx="2">
                  <c:v>Harbhajan Singh</c:v>
                </c:pt>
                <c:pt idx="3">
                  <c:v>DJ Hooda</c:v>
                </c:pt>
                <c:pt idx="4">
                  <c:v>AR Patel</c:v>
                </c:pt>
                <c:pt idx="5">
                  <c:v>PP Chawla</c:v>
                </c:pt>
              </c:strCache>
            </c:strRef>
          </c:cat>
          <c:val>
            <c:numRef>
              <c:f>'all rounders'!$D$2:$D$7</c:f>
              <c:numCache>
                <c:formatCode>General</c:formatCode>
                <c:ptCount val="6"/>
                <c:pt idx="0">
                  <c:v>155.67190226875999</c:v>
                </c:pt>
                <c:pt idx="1">
                  <c:v>148.568608094768</c:v>
                </c:pt>
                <c:pt idx="2">
                  <c:v>131.170886075949</c:v>
                </c:pt>
                <c:pt idx="3">
                  <c:v>124.00793650793599</c:v>
                </c:pt>
                <c:pt idx="4">
                  <c:v>122.550335570469</c:v>
                </c:pt>
                <c:pt idx="5">
                  <c:v>107.948243992606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6-470E-9496-58569B916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344456"/>
        <c:axId val="525343016"/>
      </c:barChart>
      <c:catAx>
        <c:axId val="52534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25343016"/>
        <c:crosses val="autoZero"/>
        <c:auto val="1"/>
        <c:lblAlgn val="ctr"/>
        <c:lblOffset val="100"/>
        <c:noMultiLvlLbl val="0"/>
      </c:catAx>
      <c:valAx>
        <c:axId val="525343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2534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Bowler Strike</a:t>
            </a:r>
            <a:r>
              <a:rPr lang="en-GB" b="1" baseline="0"/>
              <a:t> Rates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rounders'!$C$1</c:f>
              <c:strCache>
                <c:ptCount val="1"/>
                <c:pt idx="0">
                  <c:v>strike_rate_bowler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'all rounders'!$A$2:$A$7</c:f>
              <c:strCache>
                <c:ptCount val="6"/>
                <c:pt idx="0">
                  <c:v>SP Narine</c:v>
                </c:pt>
                <c:pt idx="1">
                  <c:v>GJ Maxwell</c:v>
                </c:pt>
                <c:pt idx="2">
                  <c:v>Harbhajan Singh</c:v>
                </c:pt>
                <c:pt idx="3">
                  <c:v>DJ Hooda</c:v>
                </c:pt>
                <c:pt idx="4">
                  <c:v>AR Patel</c:v>
                </c:pt>
                <c:pt idx="5">
                  <c:v>PP Chawla</c:v>
                </c:pt>
              </c:strCache>
            </c:strRef>
          </c:cat>
          <c:val>
            <c:numRef>
              <c:f>'all rounders'!$C$2:$C$7</c:f>
              <c:numCache>
                <c:formatCode>General</c:formatCode>
                <c:ptCount val="6"/>
                <c:pt idx="0">
                  <c:v>11.6938775510204</c:v>
                </c:pt>
                <c:pt idx="1">
                  <c:v>14.6811594202898</c:v>
                </c:pt>
                <c:pt idx="2">
                  <c:v>11.285714285714199</c:v>
                </c:pt>
                <c:pt idx="3">
                  <c:v>14.4</c:v>
                </c:pt>
                <c:pt idx="4">
                  <c:v>14.6078431372549</c:v>
                </c:pt>
                <c:pt idx="5">
                  <c:v>10.82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2-4DC3-ACE3-A27466659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832304"/>
        <c:axId val="512833384"/>
      </c:barChart>
      <c:catAx>
        <c:axId val="51283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2833384"/>
        <c:crosses val="autoZero"/>
        <c:auto val="1"/>
        <c:lblAlgn val="ctr"/>
        <c:lblOffset val="100"/>
        <c:noMultiLvlLbl val="0"/>
      </c:catAx>
      <c:valAx>
        <c:axId val="51283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283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caught</a:t>
            </a:r>
            <a:r>
              <a:rPr lang="en-US" baseline="0"/>
              <a:t> and </a:t>
            </a:r>
            <a:r>
              <a:rPr lang="en-US"/>
              <a:t>stumped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'wicket keepers'!$C$1</c:f>
              <c:strCache>
                <c:ptCount val="1"/>
                <c:pt idx="0">
                  <c:v>caught_stumped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'wicket keepers'!$A$2:$A$11</c:f>
              <c:strCache>
                <c:ptCount val="10"/>
                <c:pt idx="0">
                  <c:v>RG Sharma</c:v>
                </c:pt>
                <c:pt idx="1">
                  <c:v>SK Raina</c:v>
                </c:pt>
                <c:pt idx="2">
                  <c:v>V Kohli</c:v>
                </c:pt>
                <c:pt idx="3">
                  <c:v>S Dhawan</c:v>
                </c:pt>
                <c:pt idx="4">
                  <c:v>Yuvraj Singh</c:v>
                </c:pt>
                <c:pt idx="5">
                  <c:v>YK Pathan</c:v>
                </c:pt>
                <c:pt idx="6">
                  <c:v>DA Warner</c:v>
                </c:pt>
                <c:pt idx="7">
                  <c:v>KA Pollard</c:v>
                </c:pt>
                <c:pt idx="8">
                  <c:v>AM Rahane</c:v>
                </c:pt>
                <c:pt idx="9">
                  <c:v>SR Watson</c:v>
                </c:pt>
              </c:strCache>
            </c:strRef>
          </c:cat>
          <c:val>
            <c:numRef>
              <c:f>'wicket keepers'!$C$2:$C$11</c:f>
              <c:numCache>
                <c:formatCode>General</c:formatCode>
                <c:ptCount val="10"/>
                <c:pt idx="0">
                  <c:v>132</c:v>
                </c:pt>
                <c:pt idx="1">
                  <c:v>122</c:v>
                </c:pt>
                <c:pt idx="2">
                  <c:v>120</c:v>
                </c:pt>
                <c:pt idx="3">
                  <c:v>101</c:v>
                </c:pt>
                <c:pt idx="4">
                  <c:v>88</c:v>
                </c:pt>
                <c:pt idx="5">
                  <c:v>88</c:v>
                </c:pt>
                <c:pt idx="6">
                  <c:v>87</c:v>
                </c:pt>
                <c:pt idx="7">
                  <c:v>83</c:v>
                </c:pt>
                <c:pt idx="8">
                  <c:v>82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C-4881-8D18-21922F08E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8141232"/>
        <c:axId val="518144472"/>
      </c:barChart>
      <c:catAx>
        <c:axId val="51814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8144472"/>
        <c:crosses val="autoZero"/>
        <c:auto val="1"/>
        <c:lblAlgn val="ctr"/>
        <c:lblOffset val="100"/>
        <c:noMultiLvlLbl val="0"/>
      </c:catAx>
      <c:valAx>
        <c:axId val="51814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1814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600C-4776-AE4C-3963-6D94A2B7A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82132-3B40-D25F-83C2-DA388CAC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1B27-97F8-F21C-1BA5-7A91D7B7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B31A-9CC7-D3A5-C603-84218E82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ED37-063E-C105-FD4C-02DB93DB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0141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09E1-E9BB-2408-1AA7-952C173D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D8DA-D960-33CE-A11F-71DF68A5E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E919-6E4A-7AB0-4430-780BC40F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0AB5-9DEB-031D-7A06-E8BF9D40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FEE1-EBC4-9FD1-6878-A2538385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556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E3CA7-25D4-D58B-99D0-3B87398A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52E7-0FAD-32E3-F161-74F3C3A5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9B5D-966B-C67B-3662-9A446CBA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B002-7C85-9130-B30A-C3F3F16F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FDDB-B901-58E8-8339-67B20F6A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859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83C0-77F8-F813-316F-296AD9B8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2B7F-FB1E-5C50-E4D2-5AC8B772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6525-D979-9A9A-471E-867FCE1B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8154-DC0A-ECEF-971A-6F66C95A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E661-F8F8-FA09-44D6-201479C7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019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A113-3F1E-08C2-DBF0-D0EE68CB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F09D-90ED-518F-7081-9F5F3745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BC4D-3770-C725-308A-3311A442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7FFD-2C2B-BEC6-F9F4-25B2DA75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82E5-7C24-854B-7E52-642EE496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089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B586-827A-F6F9-D4A9-1551B36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985F-7517-42B7-BDEF-D66472791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A1D0B-A98B-6905-B08A-9AA19F7AB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4A00-7FBC-6FA1-0C28-2FC73CFD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9EE61-F581-7279-9496-77067665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42C9-3328-4DC5-5B37-87F55C72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953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58F4-6209-860B-C63D-C8BD7DFB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4CF2-E51E-EB6E-B821-AF921E8E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E34CC-F6C4-693C-7B93-882BA3F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7A01F-3AAE-7974-FBEE-1D791DA5D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DA2C9-B95C-3480-6526-B1AA5EEEF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4419-703C-1A07-9928-E3E9214A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E8139-29E7-D868-E00D-BC22FE60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6601C-8237-6F4D-FB43-05446BED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18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1672-39D7-816F-82D3-28166AF4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10002-1559-C101-FBA4-69F9F0D7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FC48F-A6CA-3294-39B1-DB7ED849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8328D-220A-3084-9652-74ADDAA7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462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F0FE0-4700-B3B5-42C8-7170655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9D71E-E2D0-D8B1-B2F5-978CD51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6516-2CEB-E1C9-79D0-D9760FAE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270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A882-D99F-7A54-D02E-0B57300F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ED22-1A5F-CFEB-C74D-B30F60CF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C5CFC-A96C-AAC5-F86D-1BCEE66EB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5425-21E4-24DC-7C9B-FA66CA26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5B148-0DE5-66C4-C4AF-FC55AA05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EEC8B-7DA9-31EC-3F83-3688321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1125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9377-8842-8D51-3C29-756FD04C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E72ED-3B5A-DDFB-B8E7-B164C8543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B9C7-32AD-8A6E-F521-52ABAED0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54DC-EF59-FF86-574F-06AFA555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633B-9889-ADDF-A19A-C8BD6369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AB678-2EBB-533E-31B6-6209F1A7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0655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4D5D4-4540-AFAF-B6C7-F5EBE3BD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DD4E-DCC7-24FA-2313-0A1A6B29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6AE3-4D01-CF7C-B316-4E72CD5EA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6F07-8AC0-486E-B2A7-07741BBDC3B3}" type="datetimeFigureOut">
              <a:rPr lang="hi-IN" smtClean="0"/>
              <a:t>मंगलवार, 6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658B-81CA-6B15-D91D-4B26DF3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AD3F-51D8-4E72-22A7-5E9D215A5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1E47-DFB9-40F7-A0EE-9C199F68C48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747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A9970-E73A-63B3-9DB8-8A43C20A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378" y="3706838"/>
            <a:ext cx="5723110" cy="720969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 data science project by Garvin Sharma</a:t>
            </a:r>
            <a:endParaRPr lang="hi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9DA2-E4DC-155D-5113-2BDF2A93890B}"/>
              </a:ext>
            </a:extLst>
          </p:cNvPr>
          <p:cNvSpPr/>
          <p:nvPr/>
        </p:nvSpPr>
        <p:spPr>
          <a:xfrm>
            <a:off x="-178047" y="1519947"/>
            <a:ext cx="12548093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1" dirty="0">
                <a:solidFill>
                  <a:schemeClr val="accent1">
                    <a:lumMod val="50000"/>
                  </a:schemeClr>
                </a:solidFill>
              </a:rPr>
              <a:t>IPL Data Analysis 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87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63B86D-A900-CDB2-EDB3-3F7B3EE381D3}"/>
              </a:ext>
            </a:extLst>
          </p:cNvPr>
          <p:cNvSpPr txBox="1"/>
          <p:nvPr/>
        </p:nvSpPr>
        <p:spPr>
          <a:xfrm>
            <a:off x="248528" y="543044"/>
            <a:ext cx="1147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i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A5009-DC1F-C14C-86E9-C47FBB208AD8}"/>
              </a:ext>
            </a:extLst>
          </p:cNvPr>
          <p:cNvSpPr txBox="1"/>
          <p:nvPr/>
        </p:nvSpPr>
        <p:spPr>
          <a:xfrm>
            <a:off x="248529" y="550426"/>
            <a:ext cx="11694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dirty="0">
                <a:latin typeface="Times New Roman" panose="02020603050405020304" pitchFamily="18" charset="0"/>
              </a:rPr>
              <a:t>Q1. </a:t>
            </a:r>
            <a:r>
              <a:rPr lang="hi-IN" b="1" dirty="0" err="1">
                <a:latin typeface="Times New Roman" panose="02020603050405020304" pitchFamily="18" charset="0"/>
              </a:rPr>
              <a:t>Get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the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count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of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cities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that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have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hosted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an</a:t>
            </a:r>
            <a:r>
              <a:rPr lang="hi-IN" b="1" dirty="0">
                <a:latin typeface="Times New Roman" panose="02020603050405020304" pitchFamily="18" charset="0"/>
              </a:rPr>
              <a:t> IPL </a:t>
            </a:r>
            <a:r>
              <a:rPr lang="hi-IN" b="1" dirty="0" err="1">
                <a:latin typeface="Times New Roman" panose="02020603050405020304" pitchFamily="18" charset="0"/>
              </a:rPr>
              <a:t>match</a:t>
            </a:r>
            <a:r>
              <a:rPr lang="hi-IN" dirty="0">
                <a:latin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select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count</a:t>
            </a:r>
            <a:r>
              <a:rPr lang="hi-IN" dirty="0">
                <a:latin typeface="Times New Roman" panose="02020603050405020304" pitchFamily="18" charset="0"/>
              </a:rPr>
              <a:t>(</a:t>
            </a:r>
            <a:r>
              <a:rPr lang="hi-IN" dirty="0" err="1">
                <a:latin typeface="Times New Roman" panose="02020603050405020304" pitchFamily="18" charset="0"/>
              </a:rPr>
              <a:t>distinct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city</a:t>
            </a:r>
            <a:r>
              <a:rPr lang="hi-IN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as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total_cities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from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matches</a:t>
            </a:r>
            <a:r>
              <a:rPr lang="hi-IN" dirty="0">
                <a:latin typeface="Times New Roman" panose="02020603050405020304" pitchFamily="18" charset="0"/>
              </a:rPr>
              <a:t>;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E122F8-E999-2315-7883-0AD7AE17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87157"/>
              </p:ext>
            </p:extLst>
          </p:nvPr>
        </p:nvGraphicFramePr>
        <p:xfrm>
          <a:off x="7005125" y="701141"/>
          <a:ext cx="914986" cy="361950"/>
        </p:xfrm>
        <a:graphic>
          <a:graphicData uri="http://schemas.openxmlformats.org/drawingml/2006/table">
            <a:tbl>
              <a:tblPr/>
              <a:tblGrid>
                <a:gridCol w="914986">
                  <a:extLst>
                    <a:ext uri="{9D8B030D-6E8A-4147-A177-3AD203B41FA5}">
                      <a16:colId xmlns:a16="http://schemas.microsoft.com/office/drawing/2014/main" val="73515867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total_cities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790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835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4BBA03A-E6EE-2B0A-4905-601B471E04FF}"/>
              </a:ext>
            </a:extLst>
          </p:cNvPr>
          <p:cNvSpPr txBox="1"/>
          <p:nvPr/>
        </p:nvSpPr>
        <p:spPr>
          <a:xfrm>
            <a:off x="248528" y="1973601"/>
            <a:ext cx="11258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dirty="0"/>
              <a:t>Q2. </a:t>
            </a:r>
            <a:r>
              <a:rPr lang="hi-IN" b="1" dirty="0" err="1"/>
              <a:t>Create</a:t>
            </a:r>
            <a:r>
              <a:rPr lang="hi-IN" b="1" dirty="0"/>
              <a:t> </a:t>
            </a:r>
            <a:r>
              <a:rPr lang="hi-IN" b="1" dirty="0" err="1"/>
              <a:t>table</a:t>
            </a:r>
            <a:r>
              <a:rPr lang="hi-IN" b="1" dirty="0"/>
              <a:t> deliveries_v02 </a:t>
            </a:r>
            <a:r>
              <a:rPr lang="hi-IN" b="1" dirty="0" err="1"/>
              <a:t>with</a:t>
            </a:r>
            <a:r>
              <a:rPr lang="hi-IN" b="1" dirty="0"/>
              <a:t> </a:t>
            </a:r>
            <a:r>
              <a:rPr lang="hi-IN" b="1" dirty="0" err="1"/>
              <a:t>all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</a:t>
            </a:r>
            <a:r>
              <a:rPr lang="hi-IN" b="1" dirty="0" err="1"/>
              <a:t>columns</a:t>
            </a:r>
            <a:r>
              <a:rPr lang="hi-IN" b="1" dirty="0"/>
              <a:t> </a:t>
            </a:r>
            <a:r>
              <a:rPr lang="hi-IN" b="1" dirty="0" err="1"/>
              <a:t>of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</a:t>
            </a:r>
            <a:r>
              <a:rPr lang="hi-IN" b="1" dirty="0" err="1"/>
              <a:t>table</a:t>
            </a:r>
            <a:r>
              <a:rPr lang="hi-IN" b="1" dirty="0"/>
              <a:t> ‘</a:t>
            </a:r>
            <a:r>
              <a:rPr lang="hi-IN" b="1" dirty="0" err="1"/>
              <a:t>deliveries</a:t>
            </a:r>
            <a:r>
              <a:rPr lang="hi-IN" b="1" dirty="0"/>
              <a:t>’ </a:t>
            </a:r>
            <a:r>
              <a:rPr lang="hi-IN" b="1" dirty="0" err="1"/>
              <a:t>and</a:t>
            </a:r>
            <a:r>
              <a:rPr lang="hi-IN" b="1" dirty="0"/>
              <a:t> </a:t>
            </a:r>
            <a:r>
              <a:rPr lang="hi-IN" b="1" dirty="0" err="1"/>
              <a:t>an</a:t>
            </a:r>
            <a:r>
              <a:rPr lang="hi-IN" b="1" dirty="0"/>
              <a:t> </a:t>
            </a:r>
            <a:r>
              <a:rPr lang="hi-IN" b="1" dirty="0" err="1"/>
              <a:t>additional</a:t>
            </a:r>
            <a:r>
              <a:rPr lang="hi-IN" b="1" dirty="0"/>
              <a:t> </a:t>
            </a:r>
            <a:r>
              <a:rPr lang="hi-IN" b="1" dirty="0" err="1"/>
              <a:t>column</a:t>
            </a:r>
            <a:r>
              <a:rPr lang="hi-IN" b="1" dirty="0"/>
              <a:t> </a:t>
            </a:r>
            <a:r>
              <a:rPr lang="hi-IN" b="1" dirty="0" err="1"/>
              <a:t>ball_result</a:t>
            </a:r>
            <a:r>
              <a:rPr lang="hi-IN" b="1" dirty="0"/>
              <a:t> </a:t>
            </a:r>
            <a:r>
              <a:rPr lang="hi-IN" b="1" dirty="0" err="1"/>
              <a:t>containing</a:t>
            </a:r>
            <a:r>
              <a:rPr lang="hi-IN" b="1" dirty="0"/>
              <a:t> </a:t>
            </a:r>
            <a:r>
              <a:rPr lang="hi-IN" b="1" dirty="0" err="1"/>
              <a:t>values</a:t>
            </a:r>
            <a:r>
              <a:rPr lang="hi-IN" b="1" dirty="0"/>
              <a:t> </a:t>
            </a:r>
            <a:r>
              <a:rPr lang="hi-IN" b="1" dirty="0" err="1"/>
              <a:t>boundary</a:t>
            </a:r>
            <a:r>
              <a:rPr lang="hi-IN" b="1" dirty="0"/>
              <a:t>, </a:t>
            </a:r>
            <a:r>
              <a:rPr lang="hi-IN" b="1" dirty="0" err="1"/>
              <a:t>dot</a:t>
            </a:r>
            <a:r>
              <a:rPr lang="hi-IN" b="1" dirty="0"/>
              <a:t> </a:t>
            </a:r>
            <a:r>
              <a:rPr lang="hi-IN" b="1" dirty="0" err="1"/>
              <a:t>or</a:t>
            </a:r>
            <a:r>
              <a:rPr lang="hi-IN" b="1" dirty="0"/>
              <a:t> </a:t>
            </a:r>
            <a:r>
              <a:rPr lang="hi-IN" b="1" dirty="0" err="1"/>
              <a:t>other</a:t>
            </a:r>
            <a:r>
              <a:rPr lang="hi-IN" b="1" dirty="0"/>
              <a:t> </a:t>
            </a:r>
            <a:r>
              <a:rPr lang="hi-IN" b="1" dirty="0" err="1"/>
              <a:t>depending</a:t>
            </a:r>
            <a:r>
              <a:rPr lang="hi-IN" b="1" dirty="0"/>
              <a:t> </a:t>
            </a:r>
            <a:r>
              <a:rPr lang="hi-IN" b="1" dirty="0" err="1"/>
              <a:t>on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</a:t>
            </a:r>
            <a:r>
              <a:rPr lang="hi-IN" b="1" dirty="0" err="1"/>
              <a:t>total_run</a:t>
            </a:r>
            <a:endParaRPr lang="hi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69464-B778-8389-8342-2E893664393D}"/>
              </a:ext>
            </a:extLst>
          </p:cNvPr>
          <p:cNvSpPr txBox="1"/>
          <p:nvPr/>
        </p:nvSpPr>
        <p:spPr>
          <a:xfrm>
            <a:off x="248528" y="2619932"/>
            <a:ext cx="116949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 err="1"/>
              <a:t>create</a:t>
            </a:r>
            <a:r>
              <a:rPr lang="hi-IN" dirty="0"/>
              <a:t> </a:t>
            </a:r>
            <a:r>
              <a:rPr lang="hi-IN" dirty="0" err="1"/>
              <a:t>table</a:t>
            </a:r>
            <a:r>
              <a:rPr lang="hi-IN" dirty="0"/>
              <a:t> deliveries_v02 </a:t>
            </a:r>
            <a:r>
              <a:rPr lang="hi-IN" dirty="0" err="1"/>
              <a:t>as</a:t>
            </a:r>
            <a:r>
              <a:rPr lang="hi-IN" dirty="0"/>
              <a:t> (</a:t>
            </a:r>
            <a:r>
              <a:rPr lang="hi-IN" dirty="0" err="1"/>
              <a:t>select</a:t>
            </a:r>
            <a:r>
              <a:rPr lang="hi-IN" dirty="0"/>
              <a:t> </a:t>
            </a:r>
            <a:r>
              <a:rPr lang="hi-IN" dirty="0" err="1"/>
              <a:t>id</a:t>
            </a:r>
            <a:r>
              <a:rPr lang="hi-IN" dirty="0"/>
              <a:t>, </a:t>
            </a:r>
            <a:r>
              <a:rPr lang="hi-IN" dirty="0" err="1"/>
              <a:t>inning</a:t>
            </a:r>
            <a:r>
              <a:rPr lang="hi-IN" dirty="0"/>
              <a:t>, </a:t>
            </a:r>
            <a:r>
              <a:rPr lang="hi-IN" dirty="0" err="1"/>
              <a:t>over_num</a:t>
            </a:r>
            <a:r>
              <a:rPr lang="hi-IN" dirty="0"/>
              <a:t>, </a:t>
            </a:r>
            <a:r>
              <a:rPr lang="hi-IN" dirty="0" err="1"/>
              <a:t>ball</a:t>
            </a:r>
            <a:r>
              <a:rPr lang="hi-IN" dirty="0"/>
              <a:t>, </a:t>
            </a:r>
            <a:r>
              <a:rPr lang="hi-IN" dirty="0" err="1"/>
              <a:t>batsman</a:t>
            </a:r>
            <a:r>
              <a:rPr lang="hi-IN" dirty="0"/>
              <a:t>, </a:t>
            </a:r>
            <a:r>
              <a:rPr lang="hi-IN" dirty="0" err="1"/>
              <a:t>non_striker</a:t>
            </a:r>
            <a:r>
              <a:rPr lang="hi-IN" dirty="0"/>
              <a:t>, </a:t>
            </a:r>
            <a:r>
              <a:rPr lang="hi-IN" dirty="0" err="1"/>
              <a:t>bowler</a:t>
            </a:r>
            <a:r>
              <a:rPr lang="hi-IN" dirty="0"/>
              <a:t>, </a:t>
            </a:r>
            <a:r>
              <a:rPr lang="hi-IN" dirty="0" err="1"/>
              <a:t>batsman_runs</a:t>
            </a:r>
            <a:r>
              <a:rPr lang="hi-IN" dirty="0"/>
              <a:t>, </a:t>
            </a:r>
            <a:r>
              <a:rPr lang="hi-IN" dirty="0" err="1"/>
              <a:t>extra_runs</a:t>
            </a:r>
            <a:r>
              <a:rPr lang="hi-IN" dirty="0"/>
              <a:t>, </a:t>
            </a:r>
            <a:r>
              <a:rPr lang="hi-IN" dirty="0" err="1"/>
              <a:t>total_runs</a:t>
            </a:r>
            <a:r>
              <a:rPr lang="hi-IN" dirty="0"/>
              <a:t>, </a:t>
            </a:r>
            <a:r>
              <a:rPr lang="hi-IN" dirty="0" err="1"/>
              <a:t>is_wicket</a:t>
            </a:r>
            <a:r>
              <a:rPr lang="hi-IN" dirty="0"/>
              <a:t>, </a:t>
            </a:r>
            <a:r>
              <a:rPr lang="hi-IN" dirty="0" err="1"/>
              <a:t>dismissal_kind</a:t>
            </a:r>
            <a:r>
              <a:rPr lang="hi-IN" dirty="0"/>
              <a:t>, </a:t>
            </a:r>
            <a:r>
              <a:rPr lang="hi-IN" dirty="0" err="1"/>
              <a:t>player_dismissed</a:t>
            </a:r>
            <a:r>
              <a:rPr lang="hi-IN" dirty="0"/>
              <a:t>, </a:t>
            </a:r>
            <a:r>
              <a:rPr lang="hi-IN" dirty="0" err="1"/>
              <a:t>fielder</a:t>
            </a:r>
            <a:r>
              <a:rPr lang="hi-IN" dirty="0"/>
              <a:t>, </a:t>
            </a:r>
            <a:r>
              <a:rPr lang="hi-IN" dirty="0" err="1"/>
              <a:t>extras_type</a:t>
            </a:r>
            <a:r>
              <a:rPr lang="hi-IN" dirty="0"/>
              <a:t>, </a:t>
            </a:r>
            <a:r>
              <a:rPr lang="hi-IN" dirty="0" err="1"/>
              <a:t>batting_team</a:t>
            </a:r>
            <a:r>
              <a:rPr lang="hi-IN" dirty="0"/>
              <a:t>, </a:t>
            </a:r>
            <a:r>
              <a:rPr lang="hi-IN" dirty="0" err="1"/>
              <a:t>bowling_team</a:t>
            </a:r>
            <a:r>
              <a:rPr lang="hi-IN" dirty="0"/>
              <a:t>, </a:t>
            </a:r>
            <a:r>
              <a:rPr lang="hi-IN" dirty="0" err="1"/>
              <a:t>case</a:t>
            </a:r>
            <a:r>
              <a:rPr lang="hi-IN" dirty="0"/>
              <a:t>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batsman_runs</a:t>
            </a:r>
            <a:r>
              <a:rPr lang="hi-IN" dirty="0"/>
              <a:t>=0 </a:t>
            </a:r>
            <a:r>
              <a:rPr lang="hi-IN" dirty="0" err="1"/>
              <a:t>then</a:t>
            </a:r>
            <a:r>
              <a:rPr lang="hi-IN" dirty="0"/>
              <a:t> '</a:t>
            </a:r>
            <a:r>
              <a:rPr lang="hi-IN" dirty="0" err="1"/>
              <a:t>dot</a:t>
            </a:r>
            <a:r>
              <a:rPr lang="hi-IN" dirty="0"/>
              <a:t>'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batsman_runs</a:t>
            </a:r>
            <a:r>
              <a:rPr lang="hi-IN" dirty="0"/>
              <a:t>&gt;4 </a:t>
            </a:r>
            <a:r>
              <a:rPr lang="hi-IN" dirty="0" err="1"/>
              <a:t>then</a:t>
            </a:r>
            <a:r>
              <a:rPr lang="hi-IN" dirty="0"/>
              <a:t> '</a:t>
            </a:r>
            <a:r>
              <a:rPr lang="hi-IN" dirty="0" err="1"/>
              <a:t>boundary</a:t>
            </a:r>
            <a:r>
              <a:rPr lang="hi-IN" dirty="0"/>
              <a:t>' </a:t>
            </a:r>
            <a:r>
              <a:rPr lang="hi-IN" dirty="0" err="1"/>
              <a:t>else</a:t>
            </a:r>
            <a:r>
              <a:rPr lang="hi-IN" dirty="0"/>
              <a:t> '</a:t>
            </a:r>
            <a:r>
              <a:rPr lang="hi-IN" dirty="0" err="1"/>
              <a:t>other</a:t>
            </a:r>
            <a:r>
              <a:rPr lang="hi-IN" dirty="0"/>
              <a:t>' </a:t>
            </a:r>
            <a:r>
              <a:rPr lang="hi-IN" dirty="0" err="1"/>
              <a:t>end</a:t>
            </a:r>
            <a:r>
              <a:rPr lang="hi-IN" dirty="0"/>
              <a:t> </a:t>
            </a:r>
            <a:r>
              <a:rPr lang="hi-IN" dirty="0" err="1"/>
              <a:t>as</a:t>
            </a:r>
            <a:r>
              <a:rPr lang="hi-IN" dirty="0"/>
              <a:t> </a:t>
            </a:r>
            <a:r>
              <a:rPr lang="hi-IN" dirty="0" err="1"/>
              <a:t>ball_result</a:t>
            </a:r>
            <a:r>
              <a:rPr lang="hi-IN" dirty="0"/>
              <a:t> </a:t>
            </a:r>
            <a:r>
              <a:rPr lang="hi-IN" dirty="0" err="1"/>
              <a:t>from</a:t>
            </a:r>
            <a:r>
              <a:rPr lang="hi-IN" dirty="0"/>
              <a:t> </a:t>
            </a:r>
            <a:r>
              <a:rPr lang="hi-IN" dirty="0" err="1"/>
              <a:t>ipl_ball_dat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Once again, due to practical reasons, I am providing a sample. </a:t>
            </a:r>
            <a:endParaRPr lang="hi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35CB5B3-AA22-7B56-ECD0-A6232BDBB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82234"/>
              </p:ext>
            </p:extLst>
          </p:nvPr>
        </p:nvGraphicFramePr>
        <p:xfrm>
          <a:off x="332348" y="4504745"/>
          <a:ext cx="10515600" cy="2031719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97596885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501827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18561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35612157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4185722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23848335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2817835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0728145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664903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6120449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2859570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6138493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7248192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2100726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90501683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78465957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01125679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149911615"/>
                    </a:ext>
                  </a:extLst>
                </a:gridCol>
              </a:tblGrid>
              <a:tr h="29372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id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inning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over_num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ball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batsman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non_striker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bowler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batsman_runs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extra_runs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total_runs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is_wicket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dismissal_kind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player_dismissed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fielder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extras_type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batting_team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bowling_team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ball_result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979870"/>
                  </a:ext>
                </a:extLst>
              </a:tr>
              <a:tr h="579332"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AA Noffke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042054"/>
                  </a:ext>
                </a:extLst>
              </a:tr>
              <a:tr h="579332"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AA Noffke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91592"/>
                  </a:ext>
                </a:extLst>
              </a:tr>
              <a:tr h="579332"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Z Khan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dot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1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72192D-5E96-B59B-CBA1-22D6ADD0111A}"/>
              </a:ext>
            </a:extLst>
          </p:cNvPr>
          <p:cNvSpPr txBox="1"/>
          <p:nvPr/>
        </p:nvSpPr>
        <p:spPr>
          <a:xfrm>
            <a:off x="206912" y="443524"/>
            <a:ext cx="1177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dirty="0"/>
              <a:t>Q3. </a:t>
            </a:r>
            <a:r>
              <a:rPr lang="hi-IN" b="1" dirty="0" err="1"/>
              <a:t>Write</a:t>
            </a:r>
            <a:r>
              <a:rPr lang="hi-IN" b="1" dirty="0"/>
              <a:t> a </a:t>
            </a:r>
            <a:r>
              <a:rPr lang="hi-IN" b="1" dirty="0" err="1"/>
              <a:t>query</a:t>
            </a:r>
            <a:r>
              <a:rPr lang="hi-IN" b="1" dirty="0"/>
              <a:t> </a:t>
            </a:r>
            <a:r>
              <a:rPr lang="hi-IN" b="1" dirty="0" err="1"/>
              <a:t>to</a:t>
            </a:r>
            <a:r>
              <a:rPr lang="hi-IN" b="1" dirty="0"/>
              <a:t> </a:t>
            </a:r>
            <a:r>
              <a:rPr lang="hi-IN" b="1" dirty="0" err="1"/>
              <a:t>fetch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</a:t>
            </a:r>
            <a:r>
              <a:rPr lang="hi-IN" b="1" dirty="0" err="1"/>
              <a:t>total</a:t>
            </a:r>
            <a:r>
              <a:rPr lang="hi-IN" b="1" dirty="0"/>
              <a:t> </a:t>
            </a:r>
            <a:r>
              <a:rPr lang="hi-IN" b="1" dirty="0" err="1"/>
              <a:t>number</a:t>
            </a:r>
            <a:r>
              <a:rPr lang="hi-IN" b="1" dirty="0"/>
              <a:t> </a:t>
            </a:r>
            <a:r>
              <a:rPr lang="hi-IN" b="1" dirty="0" err="1"/>
              <a:t>of</a:t>
            </a:r>
            <a:r>
              <a:rPr lang="hi-IN" b="1" dirty="0"/>
              <a:t> </a:t>
            </a:r>
            <a:r>
              <a:rPr lang="hi-IN" b="1" dirty="0" err="1"/>
              <a:t>boundaries</a:t>
            </a:r>
            <a:r>
              <a:rPr lang="hi-IN" b="1" dirty="0"/>
              <a:t> </a:t>
            </a:r>
            <a:r>
              <a:rPr lang="hi-IN" b="1" dirty="0" err="1"/>
              <a:t>and</a:t>
            </a:r>
            <a:r>
              <a:rPr lang="hi-IN" b="1" dirty="0"/>
              <a:t> </a:t>
            </a:r>
            <a:r>
              <a:rPr lang="hi-IN" b="1" dirty="0" err="1"/>
              <a:t>dot</a:t>
            </a:r>
            <a:r>
              <a:rPr lang="hi-IN" b="1" dirty="0"/>
              <a:t> </a:t>
            </a:r>
            <a:r>
              <a:rPr lang="hi-IN" b="1" dirty="0" err="1"/>
              <a:t>balls</a:t>
            </a:r>
            <a:r>
              <a:rPr lang="hi-IN" b="1" dirty="0"/>
              <a:t> </a:t>
            </a:r>
            <a:r>
              <a:rPr lang="hi-IN" b="1" dirty="0" err="1"/>
              <a:t>from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deliveries_v02 </a:t>
            </a:r>
            <a:r>
              <a:rPr lang="hi-IN" b="1" dirty="0" err="1"/>
              <a:t>table</a:t>
            </a:r>
            <a:r>
              <a:rPr lang="hi-IN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3B261-BBDC-43EA-251E-A4C04C7E8949}"/>
              </a:ext>
            </a:extLst>
          </p:cNvPr>
          <p:cNvSpPr txBox="1"/>
          <p:nvPr/>
        </p:nvSpPr>
        <p:spPr>
          <a:xfrm>
            <a:off x="220979" y="770652"/>
            <a:ext cx="10976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 err="1"/>
              <a:t>select</a:t>
            </a:r>
            <a:r>
              <a:rPr lang="hi-IN" dirty="0"/>
              <a:t> </a:t>
            </a:r>
            <a:r>
              <a:rPr lang="hi-IN" dirty="0" err="1"/>
              <a:t>count</a:t>
            </a:r>
            <a:r>
              <a:rPr lang="hi-IN" dirty="0"/>
              <a:t>(</a:t>
            </a:r>
            <a:r>
              <a:rPr lang="hi-IN" dirty="0" err="1"/>
              <a:t>case</a:t>
            </a:r>
            <a:r>
              <a:rPr lang="hi-IN" dirty="0"/>
              <a:t>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ball_result</a:t>
            </a:r>
            <a:r>
              <a:rPr lang="hi-IN" dirty="0"/>
              <a:t>='</a:t>
            </a:r>
            <a:r>
              <a:rPr lang="hi-IN" dirty="0" err="1"/>
              <a:t>dot</a:t>
            </a:r>
            <a:r>
              <a:rPr lang="hi-IN" dirty="0"/>
              <a:t>' </a:t>
            </a:r>
            <a:r>
              <a:rPr lang="hi-IN" dirty="0" err="1"/>
              <a:t>then</a:t>
            </a:r>
            <a:r>
              <a:rPr lang="hi-IN" dirty="0"/>
              <a:t> 1 </a:t>
            </a:r>
            <a:r>
              <a:rPr lang="hi-IN" dirty="0" err="1"/>
              <a:t>end</a:t>
            </a:r>
            <a:r>
              <a:rPr lang="hi-IN" dirty="0"/>
              <a:t>) </a:t>
            </a:r>
            <a:r>
              <a:rPr lang="hi-IN" dirty="0" err="1"/>
              <a:t>as</a:t>
            </a:r>
            <a:r>
              <a:rPr lang="hi-IN" dirty="0"/>
              <a:t> </a:t>
            </a:r>
            <a:r>
              <a:rPr lang="hi-IN" dirty="0" err="1"/>
              <a:t>total_dots</a:t>
            </a:r>
            <a:r>
              <a:rPr lang="hi-IN" dirty="0"/>
              <a:t>, </a:t>
            </a:r>
            <a:r>
              <a:rPr lang="hi-IN" dirty="0" err="1"/>
              <a:t>count</a:t>
            </a:r>
            <a:r>
              <a:rPr lang="hi-IN" dirty="0"/>
              <a:t>(</a:t>
            </a:r>
            <a:r>
              <a:rPr lang="hi-IN" dirty="0" err="1"/>
              <a:t>case</a:t>
            </a:r>
            <a:r>
              <a:rPr lang="hi-IN" dirty="0"/>
              <a:t>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ball_result</a:t>
            </a:r>
            <a:r>
              <a:rPr lang="hi-IN" dirty="0"/>
              <a:t>='</a:t>
            </a:r>
            <a:r>
              <a:rPr lang="hi-IN" dirty="0" err="1"/>
              <a:t>boundary</a:t>
            </a:r>
            <a:r>
              <a:rPr lang="hi-IN" dirty="0"/>
              <a:t>' </a:t>
            </a:r>
            <a:r>
              <a:rPr lang="hi-IN" dirty="0" err="1"/>
              <a:t>then</a:t>
            </a:r>
            <a:r>
              <a:rPr lang="hi-IN" dirty="0"/>
              <a:t> 1 </a:t>
            </a:r>
            <a:r>
              <a:rPr lang="hi-IN" dirty="0" err="1"/>
              <a:t>end</a:t>
            </a:r>
            <a:r>
              <a:rPr lang="hi-IN" dirty="0"/>
              <a:t>) </a:t>
            </a:r>
            <a:r>
              <a:rPr lang="hi-IN" dirty="0" err="1"/>
              <a:t>as</a:t>
            </a:r>
            <a:r>
              <a:rPr lang="hi-IN" dirty="0"/>
              <a:t> </a:t>
            </a:r>
            <a:r>
              <a:rPr lang="hi-IN" dirty="0" err="1"/>
              <a:t>total_boundaries</a:t>
            </a:r>
            <a:r>
              <a:rPr lang="hi-IN" dirty="0"/>
              <a:t> </a:t>
            </a:r>
            <a:r>
              <a:rPr lang="hi-IN" dirty="0" err="1"/>
              <a:t>from</a:t>
            </a:r>
            <a:r>
              <a:rPr lang="hi-IN" dirty="0"/>
              <a:t> deliveries_v02;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A3E356-7AE1-4FEE-7E8F-18C264A76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14504"/>
              </p:ext>
            </p:extLst>
          </p:nvPr>
        </p:nvGraphicFramePr>
        <p:xfrm>
          <a:off x="331763" y="1523425"/>
          <a:ext cx="2101947" cy="361950"/>
        </p:xfrm>
        <a:graphic>
          <a:graphicData uri="http://schemas.openxmlformats.org/drawingml/2006/table">
            <a:tbl>
              <a:tblPr/>
              <a:tblGrid>
                <a:gridCol w="846993">
                  <a:extLst>
                    <a:ext uri="{9D8B030D-6E8A-4147-A177-3AD203B41FA5}">
                      <a16:colId xmlns:a16="http://schemas.microsoft.com/office/drawing/2014/main" val="2706539385"/>
                    </a:ext>
                  </a:extLst>
                </a:gridCol>
                <a:gridCol w="1254954">
                  <a:extLst>
                    <a:ext uri="{9D8B030D-6E8A-4147-A177-3AD203B41FA5}">
                      <a16:colId xmlns:a16="http://schemas.microsoft.com/office/drawing/2014/main" val="80748648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total_dots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total_boundaries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5677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77637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8962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633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48F85F-DD38-4BB9-D995-72DAAB21AC93}"/>
              </a:ext>
            </a:extLst>
          </p:cNvPr>
          <p:cNvSpPr txBox="1"/>
          <p:nvPr/>
        </p:nvSpPr>
        <p:spPr>
          <a:xfrm>
            <a:off x="206911" y="2168038"/>
            <a:ext cx="10794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dirty="0"/>
              <a:t>Q4. </a:t>
            </a:r>
            <a:r>
              <a:rPr lang="hi-IN" dirty="0" err="1"/>
              <a:t>Write</a:t>
            </a:r>
            <a:r>
              <a:rPr lang="hi-IN" dirty="0"/>
              <a:t> a </a:t>
            </a:r>
            <a:r>
              <a:rPr lang="hi-IN" dirty="0" err="1"/>
              <a:t>query</a:t>
            </a:r>
            <a:r>
              <a:rPr lang="hi-IN" dirty="0"/>
              <a:t> </a:t>
            </a:r>
            <a:r>
              <a:rPr lang="hi-IN" dirty="0" err="1"/>
              <a:t>to</a:t>
            </a:r>
            <a:r>
              <a:rPr lang="hi-IN" dirty="0"/>
              <a:t> </a:t>
            </a:r>
            <a:r>
              <a:rPr lang="hi-IN" dirty="0" err="1"/>
              <a:t>fetch</a:t>
            </a:r>
            <a:r>
              <a:rPr lang="hi-IN" dirty="0"/>
              <a:t> </a:t>
            </a:r>
            <a:r>
              <a:rPr lang="hi-IN" dirty="0" err="1"/>
              <a:t>the</a:t>
            </a:r>
            <a:r>
              <a:rPr lang="hi-IN" dirty="0"/>
              <a:t> </a:t>
            </a:r>
            <a:r>
              <a:rPr lang="hi-IN" dirty="0" err="1"/>
              <a:t>total</a:t>
            </a:r>
            <a:r>
              <a:rPr lang="hi-IN" dirty="0"/>
              <a:t> </a:t>
            </a:r>
            <a:r>
              <a:rPr lang="hi-IN" dirty="0" err="1"/>
              <a:t>number</a:t>
            </a:r>
            <a:r>
              <a:rPr lang="hi-IN" dirty="0"/>
              <a:t> </a:t>
            </a:r>
            <a:r>
              <a:rPr lang="hi-IN" dirty="0" err="1"/>
              <a:t>of</a:t>
            </a:r>
            <a:r>
              <a:rPr lang="hi-IN" dirty="0"/>
              <a:t> </a:t>
            </a:r>
            <a:r>
              <a:rPr lang="hi-IN" dirty="0" err="1"/>
              <a:t>boundaries</a:t>
            </a:r>
            <a:r>
              <a:rPr lang="hi-IN" dirty="0"/>
              <a:t> </a:t>
            </a:r>
            <a:r>
              <a:rPr lang="hi-IN" dirty="0" err="1"/>
              <a:t>scored</a:t>
            </a:r>
            <a:r>
              <a:rPr lang="hi-IN" dirty="0"/>
              <a:t> </a:t>
            </a:r>
            <a:r>
              <a:rPr lang="hi-IN" dirty="0" err="1"/>
              <a:t>by</a:t>
            </a:r>
            <a:r>
              <a:rPr lang="hi-IN" dirty="0"/>
              <a:t> </a:t>
            </a:r>
            <a:r>
              <a:rPr lang="hi-IN" dirty="0" err="1"/>
              <a:t>each</a:t>
            </a:r>
            <a:r>
              <a:rPr lang="hi-IN" dirty="0"/>
              <a:t> </a:t>
            </a:r>
            <a:r>
              <a:rPr lang="hi-IN" dirty="0" err="1"/>
              <a:t>team</a:t>
            </a:r>
            <a:r>
              <a:rPr lang="hi-IN" dirty="0"/>
              <a:t> </a:t>
            </a:r>
            <a:r>
              <a:rPr lang="hi-IN" dirty="0" err="1"/>
              <a:t>from</a:t>
            </a:r>
            <a:r>
              <a:rPr lang="hi-IN" dirty="0"/>
              <a:t> </a:t>
            </a:r>
            <a:r>
              <a:rPr lang="hi-IN" dirty="0" err="1"/>
              <a:t>the</a:t>
            </a:r>
            <a:r>
              <a:rPr lang="hi-IN" dirty="0"/>
              <a:t> deliveries_v02 </a:t>
            </a:r>
            <a:r>
              <a:rPr lang="hi-IN" dirty="0" err="1"/>
              <a:t>table</a:t>
            </a:r>
            <a:r>
              <a:rPr lang="hi-IN" dirty="0"/>
              <a:t> </a:t>
            </a:r>
            <a:r>
              <a:rPr lang="hi-IN" dirty="0" err="1"/>
              <a:t>and</a:t>
            </a:r>
            <a:r>
              <a:rPr lang="hi-IN" dirty="0"/>
              <a:t> </a:t>
            </a:r>
            <a:r>
              <a:rPr lang="hi-IN" dirty="0" err="1"/>
              <a:t>order</a:t>
            </a:r>
            <a:r>
              <a:rPr lang="hi-IN" dirty="0"/>
              <a:t> </a:t>
            </a:r>
            <a:r>
              <a:rPr lang="hi-IN" dirty="0" err="1"/>
              <a:t>it</a:t>
            </a:r>
            <a:r>
              <a:rPr lang="hi-IN" dirty="0"/>
              <a:t> </a:t>
            </a:r>
            <a:r>
              <a:rPr lang="hi-IN" dirty="0" err="1"/>
              <a:t>in</a:t>
            </a:r>
            <a:r>
              <a:rPr lang="hi-IN" dirty="0"/>
              <a:t> </a:t>
            </a:r>
            <a:r>
              <a:rPr lang="hi-IN" dirty="0" err="1"/>
              <a:t>descending</a:t>
            </a:r>
            <a:r>
              <a:rPr lang="hi-IN" dirty="0"/>
              <a:t> </a:t>
            </a:r>
            <a:r>
              <a:rPr lang="hi-IN" dirty="0" err="1"/>
              <a:t>order</a:t>
            </a:r>
            <a:r>
              <a:rPr lang="hi-IN" dirty="0"/>
              <a:t> </a:t>
            </a:r>
            <a:r>
              <a:rPr lang="hi-IN" dirty="0" err="1"/>
              <a:t>of</a:t>
            </a:r>
            <a:r>
              <a:rPr lang="hi-IN" dirty="0"/>
              <a:t> </a:t>
            </a:r>
            <a:r>
              <a:rPr lang="hi-IN" dirty="0" err="1"/>
              <a:t>the</a:t>
            </a:r>
            <a:r>
              <a:rPr lang="hi-IN" dirty="0"/>
              <a:t> </a:t>
            </a:r>
            <a:r>
              <a:rPr lang="hi-IN" dirty="0" err="1"/>
              <a:t>number</a:t>
            </a:r>
            <a:r>
              <a:rPr lang="hi-IN" dirty="0"/>
              <a:t> </a:t>
            </a:r>
            <a:r>
              <a:rPr lang="hi-IN" dirty="0" err="1"/>
              <a:t>of</a:t>
            </a:r>
            <a:r>
              <a:rPr lang="hi-IN" dirty="0"/>
              <a:t> </a:t>
            </a:r>
            <a:r>
              <a:rPr lang="hi-IN" dirty="0" err="1"/>
              <a:t>boundaries</a:t>
            </a:r>
            <a:r>
              <a:rPr lang="hi-IN" dirty="0"/>
              <a:t> </a:t>
            </a:r>
            <a:r>
              <a:rPr lang="hi-IN" dirty="0" err="1"/>
              <a:t>scored</a:t>
            </a:r>
            <a:r>
              <a:rPr lang="hi-IN" dirty="0"/>
              <a:t>.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7B9182-3D84-DB9D-F763-285BA99B3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6613"/>
              </p:ext>
            </p:extLst>
          </p:nvPr>
        </p:nvGraphicFramePr>
        <p:xfrm>
          <a:off x="331759" y="2961512"/>
          <a:ext cx="4268376" cy="3125837"/>
        </p:xfrm>
        <a:graphic>
          <a:graphicData uri="http://schemas.openxmlformats.org/drawingml/2006/table">
            <a:tbl>
              <a:tblPr/>
              <a:tblGrid>
                <a:gridCol w="2134188">
                  <a:extLst>
                    <a:ext uri="{9D8B030D-6E8A-4147-A177-3AD203B41FA5}">
                      <a16:colId xmlns:a16="http://schemas.microsoft.com/office/drawing/2014/main" val="2715129782"/>
                    </a:ext>
                  </a:extLst>
                </a:gridCol>
                <a:gridCol w="2134188">
                  <a:extLst>
                    <a:ext uri="{9D8B030D-6E8A-4147-A177-3AD203B41FA5}">
                      <a16:colId xmlns:a16="http://schemas.microsoft.com/office/drawing/2014/main" val="3017047813"/>
                    </a:ext>
                  </a:extLst>
                </a:gridCol>
              </a:tblGrid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batting_team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total_boundaries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8481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1245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40392"/>
                  </a:ext>
                </a:extLst>
              </a:tr>
              <a:tr h="36195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1202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82621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Kings XI Punjab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1080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801660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 Super Kings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1055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20120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1028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1678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Daredevils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806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61313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787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887360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Sunrisers Hyderabad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614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13569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Deccan Chargers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405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555215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Pune Warriors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198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70604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Capitals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176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28490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Gujarat Lions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156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360945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Rising Pune Supergiant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89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965801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Rising Pune Supergiants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68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714877"/>
                  </a:ext>
                </a:extLst>
              </a:tr>
              <a:tr h="18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Kochi Tuskers Kerala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53</a:t>
                      </a:r>
                    </a:p>
                  </a:txBody>
                  <a:tcPr marL="5631" marR="5631" marT="5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56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6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35878-1798-9DC1-3D7C-1C5428EF2E69}"/>
              </a:ext>
            </a:extLst>
          </p:cNvPr>
          <p:cNvSpPr txBox="1"/>
          <p:nvPr/>
        </p:nvSpPr>
        <p:spPr>
          <a:xfrm>
            <a:off x="320040" y="361294"/>
            <a:ext cx="11285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dirty="0"/>
              <a:t>Q5. </a:t>
            </a:r>
            <a:r>
              <a:rPr lang="hi-IN" b="1" dirty="0" err="1"/>
              <a:t>Write</a:t>
            </a:r>
            <a:r>
              <a:rPr lang="hi-IN" b="1" dirty="0"/>
              <a:t> a </a:t>
            </a:r>
            <a:r>
              <a:rPr lang="hi-IN" b="1" dirty="0" err="1"/>
              <a:t>query</a:t>
            </a:r>
            <a:r>
              <a:rPr lang="hi-IN" b="1" dirty="0"/>
              <a:t> </a:t>
            </a:r>
            <a:r>
              <a:rPr lang="hi-IN" b="1" dirty="0" err="1"/>
              <a:t>to</a:t>
            </a:r>
            <a:r>
              <a:rPr lang="hi-IN" b="1" dirty="0"/>
              <a:t> </a:t>
            </a:r>
            <a:r>
              <a:rPr lang="hi-IN" b="1" dirty="0" err="1"/>
              <a:t>fetch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</a:t>
            </a:r>
            <a:r>
              <a:rPr lang="hi-IN" b="1" dirty="0" err="1"/>
              <a:t>total</a:t>
            </a:r>
            <a:r>
              <a:rPr lang="hi-IN" b="1" dirty="0"/>
              <a:t> </a:t>
            </a:r>
            <a:r>
              <a:rPr lang="hi-IN" b="1" dirty="0" err="1"/>
              <a:t>number</a:t>
            </a:r>
            <a:r>
              <a:rPr lang="hi-IN" b="1" dirty="0"/>
              <a:t> </a:t>
            </a:r>
            <a:r>
              <a:rPr lang="hi-IN" b="1" dirty="0" err="1"/>
              <a:t>of</a:t>
            </a:r>
            <a:r>
              <a:rPr lang="hi-IN" b="1" dirty="0"/>
              <a:t> </a:t>
            </a:r>
            <a:r>
              <a:rPr lang="hi-IN" b="1" dirty="0" err="1"/>
              <a:t>dot</a:t>
            </a:r>
            <a:r>
              <a:rPr lang="hi-IN" b="1" dirty="0"/>
              <a:t> </a:t>
            </a:r>
            <a:r>
              <a:rPr lang="hi-IN" b="1" dirty="0" err="1"/>
              <a:t>balls</a:t>
            </a:r>
            <a:r>
              <a:rPr lang="hi-IN" b="1" dirty="0"/>
              <a:t> </a:t>
            </a:r>
            <a:r>
              <a:rPr lang="hi-IN" b="1" dirty="0" err="1"/>
              <a:t>bowled</a:t>
            </a:r>
            <a:r>
              <a:rPr lang="hi-IN" b="1" dirty="0"/>
              <a:t> </a:t>
            </a:r>
            <a:r>
              <a:rPr lang="hi-IN" b="1" dirty="0" err="1"/>
              <a:t>by</a:t>
            </a:r>
            <a:r>
              <a:rPr lang="hi-IN" b="1" dirty="0"/>
              <a:t> </a:t>
            </a:r>
            <a:r>
              <a:rPr lang="hi-IN" b="1" dirty="0" err="1"/>
              <a:t>each</a:t>
            </a:r>
            <a:r>
              <a:rPr lang="hi-IN" b="1" dirty="0"/>
              <a:t> </a:t>
            </a:r>
            <a:r>
              <a:rPr lang="hi-IN" b="1" dirty="0" err="1"/>
              <a:t>team</a:t>
            </a:r>
            <a:r>
              <a:rPr lang="hi-IN" b="1" dirty="0"/>
              <a:t> </a:t>
            </a:r>
            <a:r>
              <a:rPr lang="hi-IN" b="1" dirty="0" err="1"/>
              <a:t>and</a:t>
            </a:r>
            <a:r>
              <a:rPr lang="hi-IN" b="1" dirty="0"/>
              <a:t> </a:t>
            </a:r>
            <a:r>
              <a:rPr lang="hi-IN" b="1" dirty="0" err="1"/>
              <a:t>order</a:t>
            </a:r>
            <a:r>
              <a:rPr lang="hi-IN" b="1" dirty="0"/>
              <a:t> </a:t>
            </a:r>
            <a:r>
              <a:rPr lang="hi-IN" b="1" dirty="0" err="1"/>
              <a:t>it</a:t>
            </a:r>
            <a:r>
              <a:rPr lang="hi-IN" b="1" dirty="0"/>
              <a:t> </a:t>
            </a:r>
            <a:r>
              <a:rPr lang="hi-IN" b="1" dirty="0" err="1"/>
              <a:t>in</a:t>
            </a:r>
            <a:r>
              <a:rPr lang="hi-IN" b="1" dirty="0"/>
              <a:t> </a:t>
            </a:r>
            <a:r>
              <a:rPr lang="hi-IN" b="1" dirty="0" err="1"/>
              <a:t>descending</a:t>
            </a:r>
            <a:r>
              <a:rPr lang="hi-IN" b="1" dirty="0"/>
              <a:t> </a:t>
            </a:r>
            <a:r>
              <a:rPr lang="hi-IN" b="1" dirty="0" err="1"/>
              <a:t>order</a:t>
            </a:r>
            <a:r>
              <a:rPr lang="hi-IN" b="1" dirty="0"/>
              <a:t> </a:t>
            </a:r>
            <a:r>
              <a:rPr lang="hi-IN" b="1" dirty="0" err="1"/>
              <a:t>of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</a:t>
            </a:r>
            <a:r>
              <a:rPr lang="hi-IN" b="1" dirty="0" err="1"/>
              <a:t>total</a:t>
            </a:r>
            <a:r>
              <a:rPr lang="hi-IN" b="1" dirty="0"/>
              <a:t> </a:t>
            </a:r>
            <a:r>
              <a:rPr lang="hi-IN" b="1" dirty="0" err="1"/>
              <a:t>number</a:t>
            </a:r>
            <a:r>
              <a:rPr lang="hi-IN" b="1" dirty="0"/>
              <a:t> </a:t>
            </a:r>
            <a:r>
              <a:rPr lang="hi-IN" b="1" dirty="0" err="1"/>
              <a:t>of</a:t>
            </a:r>
            <a:r>
              <a:rPr lang="hi-IN" b="1" dirty="0"/>
              <a:t> </a:t>
            </a:r>
            <a:r>
              <a:rPr lang="hi-IN" b="1" dirty="0" err="1"/>
              <a:t>dot</a:t>
            </a:r>
            <a:r>
              <a:rPr lang="hi-IN" b="1" dirty="0"/>
              <a:t> </a:t>
            </a:r>
            <a:r>
              <a:rPr lang="hi-IN" b="1" dirty="0" err="1"/>
              <a:t>balls</a:t>
            </a:r>
            <a:r>
              <a:rPr lang="hi-IN" b="1" dirty="0"/>
              <a:t> </a:t>
            </a:r>
            <a:r>
              <a:rPr lang="hi-IN" b="1" dirty="0" err="1"/>
              <a:t>bowled</a:t>
            </a:r>
            <a:r>
              <a:rPr lang="hi-IN" b="1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3512-5746-17E7-7860-44FC78974B1D}"/>
              </a:ext>
            </a:extLst>
          </p:cNvPr>
          <p:cNvSpPr txBox="1"/>
          <p:nvPr/>
        </p:nvSpPr>
        <p:spPr>
          <a:xfrm>
            <a:off x="320040" y="1007625"/>
            <a:ext cx="11102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 err="1"/>
              <a:t>select</a:t>
            </a:r>
            <a:r>
              <a:rPr lang="hi-IN" dirty="0"/>
              <a:t> </a:t>
            </a:r>
            <a:r>
              <a:rPr lang="hi-IN" dirty="0" err="1"/>
              <a:t>distinct</a:t>
            </a:r>
            <a:r>
              <a:rPr lang="hi-IN" dirty="0"/>
              <a:t> </a:t>
            </a:r>
            <a:r>
              <a:rPr lang="hi-IN" dirty="0" err="1"/>
              <a:t>bowling_team</a:t>
            </a:r>
            <a:r>
              <a:rPr lang="hi-IN" dirty="0"/>
              <a:t>, </a:t>
            </a:r>
            <a:r>
              <a:rPr lang="hi-IN" dirty="0" err="1"/>
              <a:t>count</a:t>
            </a:r>
            <a:r>
              <a:rPr lang="hi-IN" dirty="0"/>
              <a:t>(</a:t>
            </a:r>
            <a:r>
              <a:rPr lang="hi-IN" dirty="0" err="1"/>
              <a:t>case</a:t>
            </a:r>
            <a:r>
              <a:rPr lang="hi-IN" dirty="0"/>
              <a:t>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ball_result</a:t>
            </a:r>
            <a:r>
              <a:rPr lang="hi-IN" dirty="0"/>
              <a:t> = '</a:t>
            </a:r>
            <a:r>
              <a:rPr lang="hi-IN" dirty="0" err="1"/>
              <a:t>dot</a:t>
            </a:r>
            <a:r>
              <a:rPr lang="hi-IN" dirty="0"/>
              <a:t>' </a:t>
            </a:r>
            <a:r>
              <a:rPr lang="hi-IN" dirty="0" err="1"/>
              <a:t>then</a:t>
            </a:r>
            <a:r>
              <a:rPr lang="hi-IN" dirty="0"/>
              <a:t> 1 </a:t>
            </a:r>
            <a:r>
              <a:rPr lang="hi-IN" dirty="0" err="1"/>
              <a:t>end</a:t>
            </a:r>
            <a:r>
              <a:rPr lang="hi-IN" dirty="0"/>
              <a:t>) </a:t>
            </a:r>
            <a:r>
              <a:rPr lang="hi-IN" dirty="0" err="1"/>
              <a:t>as</a:t>
            </a:r>
            <a:r>
              <a:rPr lang="hi-IN" dirty="0"/>
              <a:t> </a:t>
            </a:r>
            <a:r>
              <a:rPr lang="hi-IN" dirty="0" err="1"/>
              <a:t>total_dots</a:t>
            </a:r>
            <a:r>
              <a:rPr lang="hi-IN" dirty="0"/>
              <a:t> </a:t>
            </a:r>
            <a:r>
              <a:rPr lang="hi-IN" dirty="0" err="1"/>
              <a:t>from</a:t>
            </a:r>
            <a:r>
              <a:rPr lang="hi-IN" dirty="0"/>
              <a:t> deliveries_v02 </a:t>
            </a:r>
            <a:r>
              <a:rPr lang="hi-IN" dirty="0" err="1"/>
              <a:t>group</a:t>
            </a:r>
            <a:r>
              <a:rPr lang="hi-IN" dirty="0"/>
              <a:t> </a:t>
            </a:r>
            <a:r>
              <a:rPr lang="hi-IN" dirty="0" err="1"/>
              <a:t>by</a:t>
            </a:r>
            <a:r>
              <a:rPr lang="hi-IN" dirty="0"/>
              <a:t> </a:t>
            </a:r>
            <a:r>
              <a:rPr lang="hi-IN" dirty="0" err="1"/>
              <a:t>bowling_team</a:t>
            </a:r>
            <a:r>
              <a:rPr lang="hi-IN" dirty="0"/>
              <a:t> </a:t>
            </a:r>
            <a:r>
              <a:rPr lang="hi-IN" dirty="0" err="1"/>
              <a:t>order</a:t>
            </a:r>
            <a:r>
              <a:rPr lang="hi-IN" dirty="0"/>
              <a:t> </a:t>
            </a:r>
            <a:r>
              <a:rPr lang="hi-IN" dirty="0" err="1"/>
              <a:t>by</a:t>
            </a:r>
            <a:r>
              <a:rPr lang="hi-IN" dirty="0"/>
              <a:t> </a:t>
            </a:r>
            <a:r>
              <a:rPr lang="hi-IN" dirty="0" err="1"/>
              <a:t>total_dots</a:t>
            </a:r>
            <a:r>
              <a:rPr lang="hi-IN" dirty="0"/>
              <a:t> </a:t>
            </a:r>
            <a:r>
              <a:rPr lang="hi-IN" dirty="0" err="1"/>
              <a:t>desc</a:t>
            </a:r>
            <a:r>
              <a:rPr lang="hi-IN" dirty="0"/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50410-CE34-6E16-79BF-50662BC37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07112"/>
              </p:ext>
            </p:extLst>
          </p:nvPr>
        </p:nvGraphicFramePr>
        <p:xfrm>
          <a:off x="422026" y="1792849"/>
          <a:ext cx="4135906" cy="2425152"/>
        </p:xfrm>
        <a:graphic>
          <a:graphicData uri="http://schemas.openxmlformats.org/drawingml/2006/table">
            <a:tbl>
              <a:tblPr/>
              <a:tblGrid>
                <a:gridCol w="2067953">
                  <a:extLst>
                    <a:ext uri="{9D8B030D-6E8A-4147-A177-3AD203B41FA5}">
                      <a16:colId xmlns:a16="http://schemas.microsoft.com/office/drawing/2014/main" val="867485487"/>
                    </a:ext>
                  </a:extLst>
                </a:gridCol>
                <a:gridCol w="2067953">
                  <a:extLst>
                    <a:ext uri="{9D8B030D-6E8A-4147-A177-3AD203B41FA5}">
                      <a16:colId xmlns:a16="http://schemas.microsoft.com/office/drawing/2014/main" val="2361857317"/>
                    </a:ext>
                  </a:extLst>
                </a:gridCol>
              </a:tblGrid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bowling_team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total_dots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62170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10005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08361"/>
                  </a:ext>
                </a:extLst>
              </a:tr>
              <a:tr h="13827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9196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974749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8994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67770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Kings XI Punjab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8855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787597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 Super Kings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8615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753849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7734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03111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Daredevils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7470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71208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Sunrisers Hyderabad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5868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01808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Deccan Chargers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3805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86459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Pune Warriors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2114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982154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Capitals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1514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486475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Gujarat Lions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1252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51653"/>
                  </a:ext>
                </a:extLst>
              </a:tr>
              <a:tr h="13827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Rising Pune Supergiant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797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169967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Kochi Tuskers Kerala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713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96431"/>
                  </a:ext>
                </a:extLst>
              </a:tr>
              <a:tr h="13827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Rising Pune Supergiants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618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355031"/>
                  </a:ext>
                </a:extLst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87</a:t>
                      </a:r>
                    </a:p>
                  </a:txBody>
                  <a:tcPr marL="5496" marR="5496" marT="5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139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C87211-0C12-D166-3849-8BA4092A6901}"/>
              </a:ext>
            </a:extLst>
          </p:cNvPr>
          <p:cNvSpPr txBox="1"/>
          <p:nvPr/>
        </p:nvSpPr>
        <p:spPr>
          <a:xfrm>
            <a:off x="320039" y="3859013"/>
            <a:ext cx="1110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hi-IN" b="1" dirty="0"/>
              <a:t>Q6. </a:t>
            </a:r>
            <a:r>
              <a:rPr lang="hi-IN" b="1" dirty="0" err="1"/>
              <a:t>Write</a:t>
            </a:r>
            <a:r>
              <a:rPr lang="hi-IN" b="1" dirty="0"/>
              <a:t> a </a:t>
            </a:r>
            <a:r>
              <a:rPr lang="hi-IN" b="1" dirty="0" err="1"/>
              <a:t>query</a:t>
            </a:r>
            <a:r>
              <a:rPr lang="hi-IN" b="1" dirty="0"/>
              <a:t> </a:t>
            </a:r>
            <a:r>
              <a:rPr lang="hi-IN" b="1" dirty="0" err="1"/>
              <a:t>to</a:t>
            </a:r>
            <a:r>
              <a:rPr lang="hi-IN" b="1" dirty="0"/>
              <a:t> </a:t>
            </a:r>
            <a:r>
              <a:rPr lang="hi-IN" b="1" dirty="0" err="1"/>
              <a:t>fetch</a:t>
            </a:r>
            <a:r>
              <a:rPr lang="hi-IN" b="1" dirty="0"/>
              <a:t> </a:t>
            </a:r>
            <a:r>
              <a:rPr lang="hi-IN" b="1" dirty="0" err="1"/>
              <a:t>the</a:t>
            </a:r>
            <a:r>
              <a:rPr lang="hi-IN" b="1" dirty="0"/>
              <a:t> </a:t>
            </a:r>
            <a:r>
              <a:rPr lang="hi-IN" b="1" dirty="0" err="1"/>
              <a:t>total</a:t>
            </a:r>
            <a:r>
              <a:rPr lang="hi-IN" b="1" dirty="0"/>
              <a:t> </a:t>
            </a:r>
            <a:r>
              <a:rPr lang="hi-IN" b="1" dirty="0" err="1"/>
              <a:t>number</a:t>
            </a:r>
            <a:r>
              <a:rPr lang="hi-IN" b="1" dirty="0"/>
              <a:t> </a:t>
            </a:r>
            <a:r>
              <a:rPr lang="hi-IN" b="1" dirty="0" err="1"/>
              <a:t>of</a:t>
            </a:r>
            <a:r>
              <a:rPr lang="hi-IN" b="1" dirty="0"/>
              <a:t> </a:t>
            </a:r>
            <a:r>
              <a:rPr lang="hi-IN" b="1" dirty="0" err="1"/>
              <a:t>dismissals</a:t>
            </a:r>
            <a:r>
              <a:rPr lang="hi-IN" b="1" dirty="0"/>
              <a:t> </a:t>
            </a:r>
            <a:r>
              <a:rPr lang="hi-IN" b="1" dirty="0" err="1"/>
              <a:t>by</a:t>
            </a:r>
            <a:r>
              <a:rPr lang="hi-IN" b="1" dirty="0"/>
              <a:t> </a:t>
            </a:r>
            <a:r>
              <a:rPr lang="hi-IN" b="1" dirty="0" err="1"/>
              <a:t>dismissal</a:t>
            </a:r>
            <a:r>
              <a:rPr lang="hi-IN" b="1" dirty="0"/>
              <a:t> </a:t>
            </a:r>
            <a:r>
              <a:rPr lang="hi-IN" b="1" dirty="0" err="1"/>
              <a:t>kinds</a:t>
            </a:r>
            <a:r>
              <a:rPr lang="hi-IN" b="1" dirty="0"/>
              <a:t> </a:t>
            </a:r>
            <a:r>
              <a:rPr lang="hi-IN" b="1" dirty="0" err="1"/>
              <a:t>where</a:t>
            </a:r>
            <a:r>
              <a:rPr lang="hi-IN" b="1" dirty="0"/>
              <a:t> </a:t>
            </a:r>
            <a:r>
              <a:rPr lang="hi-IN" b="1" dirty="0" err="1"/>
              <a:t>dismissal</a:t>
            </a:r>
            <a:r>
              <a:rPr lang="hi-IN" b="1" dirty="0"/>
              <a:t> </a:t>
            </a:r>
            <a:r>
              <a:rPr lang="hi-IN" b="1" dirty="0" err="1"/>
              <a:t>kind</a:t>
            </a:r>
            <a:r>
              <a:rPr lang="hi-IN" b="1" dirty="0"/>
              <a:t> </a:t>
            </a:r>
            <a:r>
              <a:rPr lang="hi-IN" b="1" dirty="0" err="1"/>
              <a:t>is</a:t>
            </a:r>
            <a:r>
              <a:rPr lang="hi-IN" b="1" dirty="0"/>
              <a:t> </a:t>
            </a:r>
            <a:r>
              <a:rPr lang="hi-IN" b="1" dirty="0" err="1"/>
              <a:t>not</a:t>
            </a:r>
            <a:r>
              <a:rPr lang="hi-IN" b="1" dirty="0"/>
              <a:t> NA.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D27E95-8927-0EFD-F1ED-C0C6D935F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1837"/>
              </p:ext>
            </p:extLst>
          </p:nvPr>
        </p:nvGraphicFramePr>
        <p:xfrm>
          <a:off x="422026" y="5981958"/>
          <a:ext cx="2057400" cy="3619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2511038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77067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984982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caught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run_out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bowled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0728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812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7E13F0-7F6C-A659-0123-FA984BB149EF}"/>
              </a:ext>
            </a:extLst>
          </p:cNvPr>
          <p:cNvSpPr txBox="1"/>
          <p:nvPr/>
        </p:nvSpPr>
        <p:spPr>
          <a:xfrm>
            <a:off x="320038" y="4948154"/>
            <a:ext cx="11102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 err="1"/>
              <a:t>select</a:t>
            </a:r>
            <a:r>
              <a:rPr lang="hi-IN" dirty="0"/>
              <a:t> </a:t>
            </a:r>
            <a:r>
              <a:rPr lang="hi-IN" dirty="0" err="1"/>
              <a:t>count</a:t>
            </a:r>
            <a:r>
              <a:rPr lang="hi-IN" dirty="0"/>
              <a:t>(</a:t>
            </a:r>
            <a:r>
              <a:rPr lang="hi-IN" dirty="0" err="1"/>
              <a:t>case</a:t>
            </a:r>
            <a:r>
              <a:rPr lang="hi-IN" dirty="0"/>
              <a:t>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dismissal_kind</a:t>
            </a:r>
            <a:r>
              <a:rPr lang="hi-IN" dirty="0"/>
              <a:t>='</a:t>
            </a:r>
            <a:r>
              <a:rPr lang="hi-IN" dirty="0" err="1"/>
              <a:t>caught</a:t>
            </a:r>
            <a:r>
              <a:rPr lang="hi-IN" dirty="0"/>
              <a:t>' </a:t>
            </a:r>
            <a:r>
              <a:rPr lang="hi-IN" dirty="0" err="1"/>
              <a:t>then</a:t>
            </a:r>
            <a:r>
              <a:rPr lang="hi-IN" dirty="0"/>
              <a:t> 1 </a:t>
            </a:r>
            <a:r>
              <a:rPr lang="hi-IN" dirty="0" err="1"/>
              <a:t>end</a:t>
            </a:r>
            <a:r>
              <a:rPr lang="hi-IN" dirty="0"/>
              <a:t>) </a:t>
            </a:r>
            <a:r>
              <a:rPr lang="hi-IN" dirty="0" err="1"/>
              <a:t>as</a:t>
            </a:r>
            <a:r>
              <a:rPr lang="hi-IN" dirty="0"/>
              <a:t> "</a:t>
            </a:r>
            <a:r>
              <a:rPr lang="hi-IN" dirty="0" err="1"/>
              <a:t>caught</a:t>
            </a:r>
            <a:r>
              <a:rPr lang="hi-IN" dirty="0"/>
              <a:t>", </a:t>
            </a:r>
            <a:r>
              <a:rPr lang="hi-IN" dirty="0" err="1"/>
              <a:t>count</a:t>
            </a:r>
            <a:r>
              <a:rPr lang="hi-IN" dirty="0"/>
              <a:t>(</a:t>
            </a:r>
            <a:r>
              <a:rPr lang="hi-IN" dirty="0" err="1"/>
              <a:t>case</a:t>
            </a:r>
            <a:r>
              <a:rPr lang="hi-IN" dirty="0"/>
              <a:t>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dismissal_kind</a:t>
            </a:r>
            <a:r>
              <a:rPr lang="hi-IN" dirty="0"/>
              <a:t>='</a:t>
            </a:r>
            <a:r>
              <a:rPr lang="hi-IN" dirty="0" err="1"/>
              <a:t>run</a:t>
            </a:r>
            <a:r>
              <a:rPr lang="hi-IN" dirty="0"/>
              <a:t> </a:t>
            </a:r>
            <a:r>
              <a:rPr lang="hi-IN" dirty="0" err="1"/>
              <a:t>out</a:t>
            </a:r>
            <a:r>
              <a:rPr lang="hi-IN" dirty="0"/>
              <a:t>' </a:t>
            </a:r>
            <a:r>
              <a:rPr lang="hi-IN" dirty="0" err="1"/>
              <a:t>then</a:t>
            </a:r>
            <a:r>
              <a:rPr lang="hi-IN" dirty="0"/>
              <a:t> 1 </a:t>
            </a:r>
            <a:r>
              <a:rPr lang="hi-IN" dirty="0" err="1"/>
              <a:t>end</a:t>
            </a:r>
            <a:r>
              <a:rPr lang="hi-IN" dirty="0"/>
              <a:t>) </a:t>
            </a:r>
            <a:r>
              <a:rPr lang="hi-IN" dirty="0" err="1"/>
              <a:t>as</a:t>
            </a:r>
            <a:r>
              <a:rPr lang="hi-IN" dirty="0"/>
              <a:t> </a:t>
            </a:r>
            <a:r>
              <a:rPr lang="hi-IN" dirty="0" err="1"/>
              <a:t>run_out</a:t>
            </a:r>
            <a:r>
              <a:rPr lang="hi-IN" dirty="0"/>
              <a:t>, </a:t>
            </a:r>
            <a:r>
              <a:rPr lang="hi-IN" dirty="0" err="1"/>
              <a:t>count</a:t>
            </a:r>
            <a:r>
              <a:rPr lang="hi-IN" dirty="0"/>
              <a:t>(</a:t>
            </a:r>
            <a:r>
              <a:rPr lang="hi-IN" dirty="0" err="1"/>
              <a:t>case</a:t>
            </a:r>
            <a:r>
              <a:rPr lang="hi-IN" dirty="0"/>
              <a:t> </a:t>
            </a:r>
            <a:r>
              <a:rPr lang="hi-IN" dirty="0" err="1"/>
              <a:t>when</a:t>
            </a:r>
            <a:r>
              <a:rPr lang="hi-IN" dirty="0"/>
              <a:t> </a:t>
            </a:r>
            <a:r>
              <a:rPr lang="hi-IN" dirty="0" err="1"/>
              <a:t>dismissal_kind</a:t>
            </a:r>
            <a:r>
              <a:rPr lang="hi-IN" dirty="0"/>
              <a:t>='</a:t>
            </a:r>
            <a:r>
              <a:rPr lang="hi-IN" dirty="0" err="1"/>
              <a:t>bowled</a:t>
            </a:r>
            <a:r>
              <a:rPr lang="hi-IN" dirty="0"/>
              <a:t>' </a:t>
            </a:r>
            <a:r>
              <a:rPr lang="hi-IN" dirty="0" err="1"/>
              <a:t>then</a:t>
            </a:r>
            <a:r>
              <a:rPr lang="hi-IN" dirty="0"/>
              <a:t> 1 </a:t>
            </a:r>
            <a:r>
              <a:rPr lang="hi-IN" dirty="0" err="1"/>
              <a:t>end</a:t>
            </a:r>
            <a:r>
              <a:rPr lang="hi-IN" dirty="0"/>
              <a:t>) </a:t>
            </a:r>
            <a:r>
              <a:rPr lang="hi-IN" dirty="0" err="1"/>
              <a:t>as</a:t>
            </a:r>
            <a:r>
              <a:rPr lang="hi-IN" dirty="0"/>
              <a:t> "</a:t>
            </a:r>
            <a:r>
              <a:rPr lang="hi-IN" dirty="0" err="1"/>
              <a:t>bowled</a:t>
            </a:r>
            <a:r>
              <a:rPr lang="hi-IN" dirty="0"/>
              <a:t>" </a:t>
            </a:r>
            <a:r>
              <a:rPr lang="hi-IN" dirty="0" err="1"/>
              <a:t>from</a:t>
            </a:r>
            <a:r>
              <a:rPr lang="hi-IN" dirty="0"/>
              <a:t> deliveries_v02;</a:t>
            </a:r>
          </a:p>
        </p:txBody>
      </p:sp>
    </p:spTree>
    <p:extLst>
      <p:ext uri="{BB962C8B-B14F-4D97-AF65-F5344CB8AC3E}">
        <p14:creationId xmlns:p14="http://schemas.microsoft.com/office/powerpoint/2010/main" val="282293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6E38B-B4EA-17E4-1A84-8D98C0F605CE}"/>
              </a:ext>
            </a:extLst>
          </p:cNvPr>
          <p:cNvSpPr txBox="1"/>
          <p:nvPr/>
        </p:nvSpPr>
        <p:spPr>
          <a:xfrm>
            <a:off x="249701" y="401321"/>
            <a:ext cx="1142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dirty="0">
                <a:latin typeface="Times New Roman" panose="02020603050405020304" pitchFamily="18" charset="0"/>
              </a:rPr>
              <a:t>Q7. </a:t>
            </a:r>
            <a:r>
              <a:rPr lang="hi-IN" b="1" dirty="0" err="1">
                <a:latin typeface="Times New Roman" panose="02020603050405020304" pitchFamily="18" charset="0"/>
              </a:rPr>
              <a:t>Write</a:t>
            </a:r>
            <a:r>
              <a:rPr lang="hi-IN" b="1" dirty="0">
                <a:latin typeface="Times New Roman" panose="02020603050405020304" pitchFamily="18" charset="0"/>
              </a:rPr>
              <a:t> a </a:t>
            </a:r>
            <a:r>
              <a:rPr lang="hi-IN" b="1" dirty="0" err="1">
                <a:latin typeface="Times New Roman" panose="02020603050405020304" pitchFamily="18" charset="0"/>
              </a:rPr>
              <a:t>query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to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get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the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top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b="1" dirty="0">
                <a:latin typeface="Times New Roman" panose="02020603050405020304" pitchFamily="18" charset="0"/>
              </a:rPr>
              <a:t>5 </a:t>
            </a:r>
            <a:r>
              <a:rPr lang="hi-IN" b="1" dirty="0" err="1">
                <a:latin typeface="Times New Roman" panose="02020603050405020304" pitchFamily="18" charset="0"/>
              </a:rPr>
              <a:t>bowlers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who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conceded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maximum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extra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runs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from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the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deliveries</a:t>
            </a:r>
            <a:r>
              <a:rPr lang="hi-IN" b="1" dirty="0">
                <a:latin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table</a:t>
            </a:r>
            <a:r>
              <a:rPr lang="hi-IN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6A0CA-5E60-2C46-D738-D4F478C74C18}"/>
              </a:ext>
            </a:extLst>
          </p:cNvPr>
          <p:cNvSpPr txBox="1"/>
          <p:nvPr/>
        </p:nvSpPr>
        <p:spPr>
          <a:xfrm>
            <a:off x="320039" y="769256"/>
            <a:ext cx="10891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 err="1"/>
              <a:t>select</a:t>
            </a:r>
            <a:r>
              <a:rPr lang="hi-IN" dirty="0"/>
              <a:t> </a:t>
            </a:r>
            <a:r>
              <a:rPr lang="hi-IN" dirty="0" err="1"/>
              <a:t>distinct</a:t>
            </a:r>
            <a:r>
              <a:rPr lang="hi-IN" dirty="0"/>
              <a:t> </a:t>
            </a:r>
            <a:r>
              <a:rPr lang="hi-IN" dirty="0" err="1"/>
              <a:t>bowler</a:t>
            </a:r>
            <a:r>
              <a:rPr lang="hi-IN" dirty="0"/>
              <a:t>, </a:t>
            </a:r>
            <a:r>
              <a:rPr lang="hi-IN" dirty="0" err="1"/>
              <a:t>sum</a:t>
            </a:r>
            <a:r>
              <a:rPr lang="hi-IN" dirty="0"/>
              <a:t>(</a:t>
            </a:r>
            <a:r>
              <a:rPr lang="hi-IN" dirty="0" err="1"/>
              <a:t>total_runs</a:t>
            </a:r>
            <a:r>
              <a:rPr lang="hi-IN" dirty="0"/>
              <a:t>) </a:t>
            </a:r>
            <a:r>
              <a:rPr lang="hi-IN" dirty="0" err="1"/>
              <a:t>as</a:t>
            </a:r>
            <a:r>
              <a:rPr lang="hi-IN" dirty="0"/>
              <a:t> </a:t>
            </a:r>
            <a:r>
              <a:rPr lang="hi-IN" dirty="0" err="1"/>
              <a:t>runs_conceded</a:t>
            </a:r>
            <a:r>
              <a:rPr lang="hi-IN" dirty="0"/>
              <a:t> </a:t>
            </a:r>
            <a:r>
              <a:rPr lang="hi-IN" dirty="0" err="1"/>
              <a:t>from</a:t>
            </a:r>
            <a:r>
              <a:rPr lang="hi-IN" dirty="0"/>
              <a:t> </a:t>
            </a:r>
            <a:r>
              <a:rPr lang="hi-IN" dirty="0" err="1"/>
              <a:t>ipl_ball_data</a:t>
            </a:r>
            <a:r>
              <a:rPr lang="hi-IN" dirty="0"/>
              <a:t> </a:t>
            </a:r>
            <a:r>
              <a:rPr lang="hi-IN" dirty="0" err="1"/>
              <a:t>group</a:t>
            </a:r>
            <a:r>
              <a:rPr lang="hi-IN" dirty="0"/>
              <a:t> </a:t>
            </a:r>
            <a:r>
              <a:rPr lang="hi-IN" dirty="0" err="1"/>
              <a:t>by</a:t>
            </a:r>
            <a:r>
              <a:rPr lang="hi-IN" dirty="0"/>
              <a:t> </a:t>
            </a:r>
            <a:r>
              <a:rPr lang="hi-IN" dirty="0" err="1"/>
              <a:t>bowler</a:t>
            </a:r>
            <a:r>
              <a:rPr lang="hi-IN" dirty="0"/>
              <a:t> </a:t>
            </a:r>
            <a:r>
              <a:rPr lang="hi-IN" dirty="0" err="1"/>
              <a:t>order</a:t>
            </a:r>
            <a:r>
              <a:rPr lang="hi-IN" dirty="0"/>
              <a:t> </a:t>
            </a:r>
            <a:r>
              <a:rPr lang="hi-IN" dirty="0" err="1"/>
              <a:t>by</a:t>
            </a:r>
            <a:r>
              <a:rPr lang="hi-IN" dirty="0"/>
              <a:t> </a:t>
            </a:r>
            <a:r>
              <a:rPr lang="hi-IN" dirty="0" err="1"/>
              <a:t>runs_conceded</a:t>
            </a:r>
            <a:r>
              <a:rPr lang="hi-IN" dirty="0"/>
              <a:t> </a:t>
            </a:r>
            <a:r>
              <a:rPr lang="hi-IN" dirty="0" err="1">
                <a:latin typeface="Times New Roman" panose="02020603050405020304" pitchFamily="18" charset="0"/>
              </a:rPr>
              <a:t>desc</a:t>
            </a:r>
            <a:r>
              <a:rPr lang="hi-IN" dirty="0"/>
              <a:t> </a:t>
            </a:r>
            <a:r>
              <a:rPr lang="hi-IN" dirty="0" err="1"/>
              <a:t>limit</a:t>
            </a:r>
            <a:r>
              <a:rPr lang="hi-IN" dirty="0"/>
              <a:t> 10;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A475E3-1896-B530-7150-3DCF4EA8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05854"/>
              </p:ext>
            </p:extLst>
          </p:nvPr>
        </p:nvGraphicFramePr>
        <p:xfrm>
          <a:off x="320039" y="1656316"/>
          <a:ext cx="2222698" cy="2051855"/>
        </p:xfrm>
        <a:graphic>
          <a:graphicData uri="http://schemas.openxmlformats.org/drawingml/2006/table">
            <a:tbl>
              <a:tblPr/>
              <a:tblGrid>
                <a:gridCol w="1111349">
                  <a:extLst>
                    <a:ext uri="{9D8B030D-6E8A-4147-A177-3AD203B41FA5}">
                      <a16:colId xmlns:a16="http://schemas.microsoft.com/office/drawing/2014/main" val="439777743"/>
                    </a:ext>
                  </a:extLst>
                </a:gridCol>
                <a:gridCol w="1111349">
                  <a:extLst>
                    <a:ext uri="{9D8B030D-6E8A-4147-A177-3AD203B41FA5}">
                      <a16:colId xmlns:a16="http://schemas.microsoft.com/office/drawing/2014/main" val="1919702604"/>
                    </a:ext>
                  </a:extLst>
                </a:gridCol>
              </a:tblGrid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runs_conceded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030636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 Chawla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0383"/>
                  </a:ext>
                </a:extLst>
              </a:tr>
              <a:tr h="2802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Harbhajan 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62911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Mishra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70099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214768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Ashwin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4462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 Yadav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56596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Jadeja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07546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Malinga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44025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Kumar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86167"/>
                  </a:ext>
                </a:extLst>
              </a:tr>
              <a:tr h="1439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Kumar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48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271FF8-9E48-828E-7F2F-E7035E06C189}"/>
              </a:ext>
            </a:extLst>
          </p:cNvPr>
          <p:cNvSpPr txBox="1"/>
          <p:nvPr/>
        </p:nvSpPr>
        <p:spPr>
          <a:xfrm>
            <a:off x="320038" y="4047522"/>
            <a:ext cx="108919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Q8. Write a query to create a table named deliveries_v03 with all the columns of deliveries_v02 table and two additional column (named venue and </a:t>
            </a:r>
            <a:r>
              <a:rPr lang="en-US" b="1" dirty="0" err="1"/>
              <a:t>match_date</a:t>
            </a:r>
            <a:r>
              <a:rPr lang="en-US" b="1" dirty="0"/>
              <a:t>) of venue and date from table matches</a:t>
            </a:r>
          </a:p>
          <a:p>
            <a:r>
              <a:rPr lang="en-US" dirty="0"/>
              <a:t>create table deliveries_v03 as 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a.*, </a:t>
            </a:r>
            <a:r>
              <a:rPr lang="en-US" dirty="0" err="1"/>
              <a:t>b.venue</a:t>
            </a:r>
            <a:r>
              <a:rPr lang="en-US" dirty="0"/>
              <a:t>, </a:t>
            </a:r>
            <a:r>
              <a:rPr lang="en-US" dirty="0" err="1"/>
              <a:t>b.match_date</a:t>
            </a:r>
            <a:endParaRPr lang="en-US" dirty="0"/>
          </a:p>
          <a:p>
            <a:r>
              <a:rPr lang="en-US" dirty="0"/>
              <a:t>from deliveries_v02 as a join matches as b on a.id=b.id;</a:t>
            </a:r>
          </a:p>
          <a:p>
            <a:endParaRPr lang="en-US" dirty="0"/>
          </a:p>
          <a:p>
            <a:r>
              <a:rPr lang="en-US" dirty="0"/>
              <a:t>Note: Once again, I am attaching a sample with the limit set to 10.</a:t>
            </a:r>
          </a:p>
        </p:txBody>
      </p:sp>
    </p:spTree>
    <p:extLst>
      <p:ext uri="{BB962C8B-B14F-4D97-AF65-F5344CB8AC3E}">
        <p14:creationId xmlns:p14="http://schemas.microsoft.com/office/powerpoint/2010/main" val="359552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6A7BB9-E0C6-B80E-E12A-A293CA2C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98939"/>
              </p:ext>
            </p:extLst>
          </p:nvPr>
        </p:nvGraphicFramePr>
        <p:xfrm>
          <a:off x="140678" y="140635"/>
          <a:ext cx="11830930" cy="6035079"/>
        </p:xfrm>
        <a:graphic>
          <a:graphicData uri="http://schemas.openxmlformats.org/drawingml/2006/table">
            <a:tbl>
              <a:tblPr/>
              <a:tblGrid>
                <a:gridCol w="587737">
                  <a:extLst>
                    <a:ext uri="{9D8B030D-6E8A-4147-A177-3AD203B41FA5}">
                      <a16:colId xmlns:a16="http://schemas.microsoft.com/office/drawing/2014/main" val="4224307131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3115256840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1448076518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3122461897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49756816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693530011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3588633163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4092092905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2804083653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1777823625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1517773859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4119191586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2033653963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4015522819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3294615369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2473344145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3594808395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4180006886"/>
                    </a:ext>
                  </a:extLst>
                </a:gridCol>
                <a:gridCol w="587737">
                  <a:extLst>
                    <a:ext uri="{9D8B030D-6E8A-4147-A177-3AD203B41FA5}">
                      <a16:colId xmlns:a16="http://schemas.microsoft.com/office/drawing/2014/main" val="3881518885"/>
                    </a:ext>
                  </a:extLst>
                </a:gridCol>
                <a:gridCol w="663927">
                  <a:extLst>
                    <a:ext uri="{9D8B030D-6E8A-4147-A177-3AD203B41FA5}">
                      <a16:colId xmlns:a16="http://schemas.microsoft.com/office/drawing/2014/main" val="2307808242"/>
                    </a:ext>
                  </a:extLst>
                </a:gridCol>
              </a:tblGrid>
              <a:tr h="38033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id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inning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over_num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ball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batsman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non_striker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bowler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batsman_runs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extra_runs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total_runs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is_wicket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dismissal_kind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player_dismissed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fielder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extras_type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batting_team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bowling_team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ball_result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venue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match_date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846942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AA Noffke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4785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AA Noffke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65181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Z Khan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dot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042467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Z Khan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83749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Z Khan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643588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Z Khan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50077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Z Khan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55422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Z Khan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other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9088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JH Kallis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dot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77578"/>
                  </a:ext>
                </a:extLst>
              </a:tr>
              <a:tr h="565474"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RT Ponting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JH Kallis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dot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0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0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AF2CF7-1880-9583-A481-40FFFF00477E}"/>
              </a:ext>
            </a:extLst>
          </p:cNvPr>
          <p:cNvSpPr txBox="1"/>
          <p:nvPr/>
        </p:nvSpPr>
        <p:spPr>
          <a:xfrm>
            <a:off x="348175" y="345051"/>
            <a:ext cx="11454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Q9. Write a query to fetch the total runs scored for each venue and order it in the descending order of total runs scored.</a:t>
            </a:r>
            <a:endParaRPr lang="hi-IN" b="1" dirty="0"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032D2-F91B-D314-35F0-80500B95CF2D}"/>
              </a:ext>
            </a:extLst>
          </p:cNvPr>
          <p:cNvSpPr txBox="1"/>
          <p:nvPr/>
        </p:nvSpPr>
        <p:spPr>
          <a:xfrm>
            <a:off x="348174" y="983958"/>
            <a:ext cx="10737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 err="1">
                <a:latin typeface="Times New Roman" panose="02020603050405020304" pitchFamily="18" charset="0"/>
              </a:rPr>
              <a:t>select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distinct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venue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sum</a:t>
            </a:r>
            <a:r>
              <a:rPr lang="hi-IN" dirty="0">
                <a:latin typeface="Times New Roman" panose="02020603050405020304" pitchFamily="18" charset="0"/>
              </a:rPr>
              <a:t>(</a:t>
            </a:r>
            <a:r>
              <a:rPr lang="hi-IN" dirty="0" err="1">
                <a:latin typeface="Times New Roman" panose="02020603050405020304" pitchFamily="18" charset="0"/>
              </a:rPr>
              <a:t>total_runs</a:t>
            </a:r>
            <a:r>
              <a:rPr lang="hi-IN" dirty="0">
                <a:latin typeface="Times New Roman" panose="02020603050405020304" pitchFamily="18" charset="0"/>
              </a:rPr>
              <a:t>) </a:t>
            </a:r>
            <a:r>
              <a:rPr lang="hi-IN" dirty="0" err="1">
                <a:latin typeface="Times New Roman" panose="02020603050405020304" pitchFamily="18" charset="0"/>
              </a:rPr>
              <a:t>as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runs_total_venue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from</a:t>
            </a:r>
            <a:r>
              <a:rPr lang="hi-IN" dirty="0">
                <a:latin typeface="Times New Roman" panose="02020603050405020304" pitchFamily="18" charset="0"/>
              </a:rPr>
              <a:t> deliveries_v03 </a:t>
            </a:r>
            <a:r>
              <a:rPr lang="hi-IN" dirty="0" err="1">
                <a:latin typeface="Times New Roman" panose="02020603050405020304" pitchFamily="18" charset="0"/>
              </a:rPr>
              <a:t>group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by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venue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order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by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runs_total_venue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desc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nulls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last</a:t>
            </a:r>
            <a:r>
              <a:rPr lang="hi-IN" dirty="0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24FF0-2660-04F6-ACE7-2E0980E8F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09493"/>
              </p:ext>
            </p:extLst>
          </p:nvPr>
        </p:nvGraphicFramePr>
        <p:xfrm>
          <a:off x="483575" y="1788754"/>
          <a:ext cx="5233182" cy="4770031"/>
        </p:xfrm>
        <a:graphic>
          <a:graphicData uri="http://schemas.openxmlformats.org/drawingml/2006/table">
            <a:tbl>
              <a:tblPr/>
              <a:tblGrid>
                <a:gridCol w="2622099">
                  <a:extLst>
                    <a:ext uri="{9D8B030D-6E8A-4147-A177-3AD203B41FA5}">
                      <a16:colId xmlns:a16="http://schemas.microsoft.com/office/drawing/2014/main" val="3674816876"/>
                    </a:ext>
                  </a:extLst>
                </a:gridCol>
                <a:gridCol w="2611083">
                  <a:extLst>
                    <a:ext uri="{9D8B030D-6E8A-4147-A177-3AD203B41FA5}">
                      <a16:colId xmlns:a16="http://schemas.microsoft.com/office/drawing/2014/main" val="401497965"/>
                    </a:ext>
                  </a:extLst>
                </a:gridCol>
              </a:tblGrid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venue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runs_total_venue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292596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Eden Gardens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23658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38376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Wankhede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23390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69354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Feroz Shah Kotla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22947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70356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Chinnaswamy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20237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909838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Rajiv Gandhi International Stadium, Uppal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19484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154556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Chidambaram Stadium, Chepauk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17821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460801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Sawai Mansingh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14264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6571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 Cricket Association Stadium, Mohali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10987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95670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Dubai International Cricket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10402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942312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Sheikh Zayed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8830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81015"/>
                  </a:ext>
                </a:extLst>
              </a:tr>
              <a:tr h="145747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 Cricket Association IS Bindra Stadium, Mohali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7021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749077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Maharashtra Cricket Association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6780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032618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Sharjah Cricket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5924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65709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M.Chinnaswamy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5127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08298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DY Patil Sports Academy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4810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811983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Subrata Roy Sahara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4755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04164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Kingsmead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4353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774822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Brabourne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3842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47019"/>
                  </a:ext>
                </a:extLst>
              </a:tr>
              <a:tr h="14574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Y.S. Rajasekhara Reddy ACA-VDCA Cricket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3746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75675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Sardar Patel Stadium, Motera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3746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142634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SuperSport Park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3653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184529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Saurashtra Cricket Association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3316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504510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Himachal Pradesh Cricket Association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2897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31637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Holkar Cricket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2872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558206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Wanderers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2292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450992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Barabati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2278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220253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JSCA International Stadium Complex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2056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3119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George's Park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2033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682649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Newlands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1764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48358"/>
                  </a:ext>
                </a:extLst>
              </a:tr>
              <a:tr h="145747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Shaheed Veer Narayan Singh International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1741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372621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Nehru Stadium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1363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06822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 Park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1298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766484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Beers Diamond Oval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897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67268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Vidarbha Cricket Association Stadium, Jamtha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882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354611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Buffalo Park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799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07110"/>
                  </a:ext>
                </a:extLst>
              </a:tr>
              <a:tr h="1193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OUTsurance Oval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529</a:t>
                      </a:r>
                    </a:p>
                  </a:txBody>
                  <a:tcPr marL="5515" marR="5515" marT="5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2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7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8B5F8-BC79-F488-D3E2-D02FB9C7570E}"/>
              </a:ext>
            </a:extLst>
          </p:cNvPr>
          <p:cNvSpPr txBox="1"/>
          <p:nvPr/>
        </p:nvSpPr>
        <p:spPr>
          <a:xfrm>
            <a:off x="277836" y="319092"/>
            <a:ext cx="11609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Q10. Write a query to fetch the year-wise total runs scored at Eden Gardens and order it in the descending order of total runs scored.</a:t>
            </a:r>
            <a:endParaRPr lang="hi-IN" b="1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E32BF-AA4D-EB4C-076C-75DA5C3F0EA4}"/>
              </a:ext>
            </a:extLst>
          </p:cNvPr>
          <p:cNvSpPr txBox="1"/>
          <p:nvPr/>
        </p:nvSpPr>
        <p:spPr>
          <a:xfrm>
            <a:off x="277835" y="1123128"/>
            <a:ext cx="1118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 err="1">
                <a:latin typeface="Times New Roman" panose="02020603050405020304" pitchFamily="18" charset="0"/>
              </a:rPr>
              <a:t>select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extract</a:t>
            </a:r>
            <a:r>
              <a:rPr lang="hi-IN" dirty="0">
                <a:latin typeface="Times New Roman" panose="02020603050405020304" pitchFamily="18" charset="0"/>
              </a:rPr>
              <a:t>(</a:t>
            </a:r>
            <a:r>
              <a:rPr lang="hi-IN" dirty="0" err="1">
                <a:latin typeface="Times New Roman" panose="02020603050405020304" pitchFamily="18" charset="0"/>
              </a:rPr>
              <a:t>year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from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match_date</a:t>
            </a:r>
            <a:r>
              <a:rPr lang="hi-IN" dirty="0">
                <a:latin typeface="Times New Roman" panose="02020603050405020304" pitchFamily="18" charset="0"/>
              </a:rPr>
              <a:t>) </a:t>
            </a:r>
            <a:r>
              <a:rPr lang="hi-IN" dirty="0" err="1">
                <a:latin typeface="Times New Roman" panose="02020603050405020304" pitchFamily="18" charset="0"/>
              </a:rPr>
              <a:t>as</a:t>
            </a:r>
            <a:r>
              <a:rPr lang="hi-IN" dirty="0">
                <a:latin typeface="Times New Roman" panose="02020603050405020304" pitchFamily="18" charset="0"/>
              </a:rPr>
              <a:t> "</a:t>
            </a:r>
            <a:r>
              <a:rPr lang="hi-IN" dirty="0" err="1">
                <a:latin typeface="Times New Roman" panose="02020603050405020304" pitchFamily="18" charset="0"/>
              </a:rPr>
              <a:t>year</a:t>
            </a:r>
            <a:r>
              <a:rPr lang="hi-IN" dirty="0">
                <a:latin typeface="Times New Roman" panose="02020603050405020304" pitchFamily="18" charset="0"/>
              </a:rPr>
              <a:t>", </a:t>
            </a:r>
            <a:r>
              <a:rPr lang="hi-IN" dirty="0" err="1">
                <a:latin typeface="Times New Roman" panose="02020603050405020304" pitchFamily="18" charset="0"/>
              </a:rPr>
              <a:t>sum</a:t>
            </a:r>
            <a:r>
              <a:rPr lang="hi-IN" dirty="0">
                <a:latin typeface="Times New Roman" panose="02020603050405020304" pitchFamily="18" charset="0"/>
              </a:rPr>
              <a:t>(</a:t>
            </a:r>
            <a:r>
              <a:rPr lang="hi-IN" dirty="0" err="1">
                <a:latin typeface="Times New Roman" panose="02020603050405020304" pitchFamily="18" charset="0"/>
              </a:rPr>
              <a:t>total_runs</a:t>
            </a:r>
            <a:r>
              <a:rPr lang="hi-IN" dirty="0">
                <a:latin typeface="Times New Roman" panose="02020603050405020304" pitchFamily="18" charset="0"/>
              </a:rPr>
              <a:t>) </a:t>
            </a:r>
            <a:r>
              <a:rPr lang="hi-IN" dirty="0" err="1">
                <a:latin typeface="Times New Roman" panose="02020603050405020304" pitchFamily="18" charset="0"/>
              </a:rPr>
              <a:t>eden_total_runs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from</a:t>
            </a:r>
            <a:r>
              <a:rPr lang="hi-IN" dirty="0">
                <a:latin typeface="Times New Roman" panose="02020603050405020304" pitchFamily="18" charset="0"/>
              </a:rPr>
              <a:t> deliveries_v03 </a:t>
            </a:r>
            <a:r>
              <a:rPr lang="hi-IN" dirty="0" err="1">
                <a:latin typeface="Times New Roman" panose="02020603050405020304" pitchFamily="18" charset="0"/>
              </a:rPr>
              <a:t>where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venue</a:t>
            </a:r>
            <a:r>
              <a:rPr lang="hi-IN" dirty="0">
                <a:latin typeface="Times New Roman" panose="02020603050405020304" pitchFamily="18" charset="0"/>
              </a:rPr>
              <a:t> = '</a:t>
            </a:r>
            <a:r>
              <a:rPr lang="hi-IN" dirty="0" err="1">
                <a:latin typeface="Times New Roman" panose="02020603050405020304" pitchFamily="18" charset="0"/>
              </a:rPr>
              <a:t>Eden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Gardens</a:t>
            </a:r>
            <a:r>
              <a:rPr lang="hi-IN" dirty="0">
                <a:latin typeface="Times New Roman" panose="02020603050405020304" pitchFamily="18" charset="0"/>
              </a:rPr>
              <a:t>' </a:t>
            </a:r>
            <a:r>
              <a:rPr lang="hi-IN" dirty="0" err="1">
                <a:latin typeface="Times New Roman" panose="02020603050405020304" pitchFamily="18" charset="0"/>
              </a:rPr>
              <a:t>group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by</a:t>
            </a:r>
            <a:r>
              <a:rPr lang="hi-IN" dirty="0">
                <a:latin typeface="Times New Roman" panose="02020603050405020304" pitchFamily="18" charset="0"/>
              </a:rPr>
              <a:t> "</a:t>
            </a:r>
            <a:r>
              <a:rPr lang="hi-IN" dirty="0" err="1">
                <a:latin typeface="Times New Roman" panose="02020603050405020304" pitchFamily="18" charset="0"/>
              </a:rPr>
              <a:t>year</a:t>
            </a:r>
            <a:r>
              <a:rPr lang="hi-IN" dirty="0">
                <a:latin typeface="Times New Roman" panose="02020603050405020304" pitchFamily="18" charset="0"/>
              </a:rPr>
              <a:t>" </a:t>
            </a:r>
            <a:r>
              <a:rPr lang="hi-IN" dirty="0" err="1">
                <a:latin typeface="Times New Roman" panose="02020603050405020304" pitchFamily="18" charset="0"/>
              </a:rPr>
              <a:t>order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by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eden_total_runs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desc</a:t>
            </a:r>
            <a:r>
              <a:rPr lang="hi-IN" dirty="0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0F849B-6228-C13F-6BAD-FA801A8A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73664"/>
              </p:ext>
            </p:extLst>
          </p:nvPr>
        </p:nvGraphicFramePr>
        <p:xfrm>
          <a:off x="402099" y="2017602"/>
          <a:ext cx="2270763" cy="2624737"/>
        </p:xfrm>
        <a:graphic>
          <a:graphicData uri="http://schemas.openxmlformats.org/drawingml/2006/table">
            <a:tbl>
              <a:tblPr/>
              <a:tblGrid>
                <a:gridCol w="924365">
                  <a:extLst>
                    <a:ext uri="{9D8B030D-6E8A-4147-A177-3AD203B41FA5}">
                      <a16:colId xmlns:a16="http://schemas.microsoft.com/office/drawing/2014/main" val="3916542346"/>
                    </a:ext>
                  </a:extLst>
                </a:gridCol>
                <a:gridCol w="1346398">
                  <a:extLst>
                    <a:ext uri="{9D8B030D-6E8A-4147-A177-3AD203B41FA5}">
                      <a16:colId xmlns:a16="http://schemas.microsoft.com/office/drawing/2014/main" val="2563717814"/>
                    </a:ext>
                  </a:extLst>
                </a:gridCol>
              </a:tblGrid>
              <a:tr h="3875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eden_total_runs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34281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11143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885271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519613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380250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520699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41476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534983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458428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960389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86158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4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8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9DE7D-602E-E9FC-1E37-C009589ED796}"/>
              </a:ext>
            </a:extLst>
          </p:cNvPr>
          <p:cNvSpPr/>
          <p:nvPr/>
        </p:nvSpPr>
        <p:spPr>
          <a:xfrm>
            <a:off x="2161589" y="140677"/>
            <a:ext cx="7868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IPL Player Analysis Queries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F2BD5-435F-498B-C2E2-2339020B9EB4}"/>
              </a:ext>
            </a:extLst>
          </p:cNvPr>
          <p:cNvSpPr txBox="1"/>
          <p:nvPr/>
        </p:nvSpPr>
        <p:spPr>
          <a:xfrm>
            <a:off x="633047" y="1085012"/>
            <a:ext cx="111838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Alright so I did not want to ruin the presentation by pasting these queries. Hence, I am pasting the queries I used to analyze player data on this page instead. </a:t>
            </a:r>
          </a:p>
          <a:p>
            <a:endParaRPr lang="en-US" dirty="0"/>
          </a:p>
          <a:p>
            <a:r>
              <a:rPr lang="en-US" b="1" dirty="0"/>
              <a:t>Table Creation Queries</a:t>
            </a:r>
          </a:p>
          <a:p>
            <a:endParaRPr lang="en-US" b="1" dirty="0"/>
          </a:p>
          <a:p>
            <a:r>
              <a:rPr lang="en-US" b="1" dirty="0" err="1"/>
              <a:t>Ipl_ball_data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ipl_ball_data</a:t>
            </a:r>
            <a:r>
              <a:rPr lang="en-US" dirty="0"/>
              <a:t> (id int, inning int, </a:t>
            </a:r>
            <a:r>
              <a:rPr lang="en-US" dirty="0" err="1"/>
              <a:t>over_num</a:t>
            </a:r>
            <a:r>
              <a:rPr lang="en-US" dirty="0"/>
              <a:t> int, ball int, batsman varchar, </a:t>
            </a:r>
            <a:r>
              <a:rPr lang="en-US" dirty="0" err="1"/>
              <a:t>non_striker</a:t>
            </a:r>
            <a:r>
              <a:rPr lang="en-US" dirty="0"/>
              <a:t> varchar, bowler varchar, </a:t>
            </a:r>
            <a:r>
              <a:rPr lang="en-US" dirty="0" err="1"/>
              <a:t>batsman_runs</a:t>
            </a:r>
            <a:r>
              <a:rPr lang="en-US" dirty="0"/>
              <a:t> int, </a:t>
            </a:r>
            <a:r>
              <a:rPr lang="en-US" dirty="0" err="1"/>
              <a:t>extra_runs</a:t>
            </a:r>
            <a:r>
              <a:rPr lang="en-US" dirty="0"/>
              <a:t> int, </a:t>
            </a:r>
            <a:r>
              <a:rPr lang="en-US" dirty="0" err="1"/>
              <a:t>total_runs</a:t>
            </a:r>
            <a:r>
              <a:rPr lang="en-US" dirty="0"/>
              <a:t> int, </a:t>
            </a:r>
            <a:r>
              <a:rPr lang="en-US" dirty="0" err="1"/>
              <a:t>is_wicket</a:t>
            </a:r>
            <a:r>
              <a:rPr lang="en-US" dirty="0"/>
              <a:t> int, </a:t>
            </a:r>
            <a:r>
              <a:rPr lang="en-US" dirty="0" err="1"/>
              <a:t>dismissal_kind</a:t>
            </a:r>
            <a:r>
              <a:rPr lang="en-US" dirty="0"/>
              <a:t> varchar, </a:t>
            </a:r>
            <a:r>
              <a:rPr lang="en-US" dirty="0" err="1"/>
              <a:t>player_dismissed</a:t>
            </a:r>
            <a:r>
              <a:rPr lang="en-US" dirty="0"/>
              <a:t> varchar, fielder varchar, </a:t>
            </a:r>
            <a:r>
              <a:rPr lang="en-US" dirty="0" err="1"/>
              <a:t>extras_type</a:t>
            </a:r>
            <a:r>
              <a:rPr lang="en-US" dirty="0"/>
              <a:t> varchar, </a:t>
            </a:r>
            <a:r>
              <a:rPr lang="en-US" dirty="0" err="1"/>
              <a:t>batting_team</a:t>
            </a:r>
            <a:r>
              <a:rPr lang="en-US" dirty="0"/>
              <a:t> varchar, </a:t>
            </a:r>
            <a:r>
              <a:rPr lang="en-US" dirty="0" err="1"/>
              <a:t>bowling_team</a:t>
            </a:r>
            <a:r>
              <a:rPr lang="en-US" dirty="0"/>
              <a:t> varchar);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ipl_ball_data</a:t>
            </a:r>
            <a:r>
              <a:rPr lang="en-US" dirty="0"/>
              <a:t> from 'E:\</a:t>
            </a:r>
            <a:r>
              <a:rPr lang="en-US" dirty="0" err="1"/>
              <a:t>postgre</a:t>
            </a:r>
            <a:r>
              <a:rPr lang="en-US" dirty="0"/>
              <a:t>\</a:t>
            </a:r>
            <a:r>
              <a:rPr lang="en-US" dirty="0" err="1"/>
              <a:t>IPL_Ball.csv'delimiter</a:t>
            </a:r>
            <a:r>
              <a:rPr lang="en-US" dirty="0"/>
              <a:t> ',' csv header;</a:t>
            </a:r>
          </a:p>
          <a:p>
            <a:endParaRPr lang="en-US" dirty="0"/>
          </a:p>
          <a:p>
            <a:r>
              <a:rPr lang="en-US" b="1" dirty="0"/>
              <a:t>Matches</a:t>
            </a:r>
          </a:p>
          <a:p>
            <a:endParaRPr lang="en-US" dirty="0"/>
          </a:p>
          <a:p>
            <a:r>
              <a:rPr lang="en-US" dirty="0"/>
              <a:t>create table matches(id int, city varchar, </a:t>
            </a:r>
            <a:r>
              <a:rPr lang="en-US" dirty="0" err="1"/>
              <a:t>match_date</a:t>
            </a:r>
            <a:r>
              <a:rPr lang="en-US" dirty="0"/>
              <a:t> date, </a:t>
            </a:r>
            <a:r>
              <a:rPr lang="en-US" dirty="0" err="1"/>
              <a:t>player_of_match</a:t>
            </a:r>
            <a:r>
              <a:rPr lang="en-US" dirty="0"/>
              <a:t> varchar, venue varchar, </a:t>
            </a:r>
            <a:r>
              <a:rPr lang="en-US" dirty="0" err="1"/>
              <a:t>neutral_venue</a:t>
            </a:r>
            <a:r>
              <a:rPr lang="en-US" dirty="0"/>
              <a:t> int, team1 varchar, team2 varchar, </a:t>
            </a:r>
            <a:r>
              <a:rPr lang="en-US" dirty="0" err="1"/>
              <a:t>toss_winner</a:t>
            </a:r>
            <a:r>
              <a:rPr lang="en-US" dirty="0"/>
              <a:t> varchar, </a:t>
            </a:r>
            <a:r>
              <a:rPr lang="en-US" dirty="0" err="1"/>
              <a:t>toss_decision</a:t>
            </a:r>
            <a:r>
              <a:rPr lang="en-US" dirty="0"/>
              <a:t> varchar, winner varchar, "result" varchar, </a:t>
            </a:r>
            <a:r>
              <a:rPr lang="en-US" dirty="0" err="1"/>
              <a:t>result_margin</a:t>
            </a:r>
            <a:r>
              <a:rPr lang="en-US" dirty="0"/>
              <a:t> int, eliminator varchar, "method" varchar, umpire1 varchar, umpire2 varchar );</a:t>
            </a:r>
          </a:p>
          <a:p>
            <a:endParaRPr lang="en-US" dirty="0"/>
          </a:p>
          <a:p>
            <a:r>
              <a:rPr lang="en-US" dirty="0"/>
              <a:t>copy matches from 'E:\</a:t>
            </a:r>
            <a:r>
              <a:rPr lang="en-US" dirty="0" err="1"/>
              <a:t>postgre</a:t>
            </a:r>
            <a:r>
              <a:rPr lang="en-US" dirty="0"/>
              <a:t>\</a:t>
            </a:r>
            <a:r>
              <a:rPr lang="en-US" dirty="0" err="1"/>
              <a:t>IPL_matches.csv'delimiter</a:t>
            </a:r>
            <a:r>
              <a:rPr lang="en-US" dirty="0"/>
              <a:t> ',' csv header;</a:t>
            </a:r>
          </a:p>
          <a:p>
            <a:endParaRPr lang="hi-IN" b="1" dirty="0"/>
          </a:p>
        </p:txBody>
      </p:sp>
    </p:spTree>
    <p:extLst>
      <p:ext uri="{BB962C8B-B14F-4D97-AF65-F5344CB8AC3E}">
        <p14:creationId xmlns:p14="http://schemas.microsoft.com/office/powerpoint/2010/main" val="275637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13304-D365-0498-50B2-B336AA1D8A51}"/>
              </a:ext>
            </a:extLst>
          </p:cNvPr>
          <p:cNvSpPr txBox="1"/>
          <p:nvPr/>
        </p:nvSpPr>
        <p:spPr>
          <a:xfrm>
            <a:off x="295422" y="309489"/>
            <a:ext cx="115355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Aggressive Batsman</a:t>
            </a:r>
          </a:p>
          <a:p>
            <a:endParaRPr lang="en-US" dirty="0"/>
          </a:p>
          <a:p>
            <a:r>
              <a:rPr lang="en-US" dirty="0"/>
              <a:t>select distinct batsman, count(ball) as </a:t>
            </a:r>
            <a:r>
              <a:rPr lang="en-US" dirty="0" err="1"/>
              <a:t>total_ball</a:t>
            </a:r>
            <a:r>
              <a:rPr lang="en-US" dirty="0"/>
              <a:t>, (cast(sum(case when </a:t>
            </a:r>
            <a:r>
              <a:rPr lang="en-US" dirty="0" err="1"/>
              <a:t>extras_type</a:t>
            </a:r>
            <a:r>
              <a:rPr lang="en-US" dirty="0"/>
              <a:t>&lt;&gt;'</a:t>
            </a:r>
            <a:r>
              <a:rPr lang="en-US" dirty="0" err="1"/>
              <a:t>wides'then</a:t>
            </a:r>
            <a:r>
              <a:rPr lang="en-US" dirty="0"/>
              <a:t> </a:t>
            </a:r>
            <a:r>
              <a:rPr lang="en-US" dirty="0" err="1"/>
              <a:t>batsman_runs</a:t>
            </a:r>
            <a:r>
              <a:rPr lang="en-US" dirty="0"/>
              <a:t> else 0 end)as decimal)/count(case when </a:t>
            </a:r>
            <a:r>
              <a:rPr lang="en-US" dirty="0" err="1"/>
              <a:t>extras_type</a:t>
            </a:r>
            <a:r>
              <a:rPr lang="en-US" dirty="0"/>
              <a:t>&lt;&gt;'</a:t>
            </a:r>
            <a:r>
              <a:rPr lang="en-US" dirty="0" err="1"/>
              <a:t>wides</a:t>
            </a:r>
            <a:r>
              <a:rPr lang="en-US" dirty="0"/>
              <a:t>' then ball else 0 end))*100 as </a:t>
            </a:r>
            <a:r>
              <a:rPr lang="en-US" dirty="0" err="1"/>
              <a:t>strike_rate_batsman</a:t>
            </a:r>
            <a:r>
              <a:rPr lang="en-US" dirty="0"/>
              <a:t> from </a:t>
            </a:r>
            <a:r>
              <a:rPr lang="en-US" dirty="0" err="1"/>
              <a:t>ipl_ball_data</a:t>
            </a:r>
            <a:r>
              <a:rPr lang="en-US" dirty="0"/>
              <a:t> group by batsman having count(ball)&gt;500 order by </a:t>
            </a:r>
            <a:r>
              <a:rPr lang="en-US" dirty="0" err="1"/>
              <a:t>strike_rate_batsman</a:t>
            </a:r>
            <a:r>
              <a:rPr lang="en-US" dirty="0"/>
              <a:t> desc limit 10; </a:t>
            </a:r>
          </a:p>
          <a:p>
            <a:endParaRPr lang="en-US" dirty="0"/>
          </a:p>
          <a:p>
            <a:r>
              <a:rPr lang="en-US" b="1" dirty="0"/>
              <a:t>Anchor Batsman</a:t>
            </a:r>
          </a:p>
          <a:p>
            <a:endParaRPr lang="en-US" dirty="0"/>
          </a:p>
          <a:p>
            <a:r>
              <a:rPr lang="en-US" dirty="0"/>
              <a:t>select batsman, count(distinct id)as </a:t>
            </a:r>
            <a:r>
              <a:rPr lang="en-US" dirty="0" err="1"/>
              <a:t>total_match_id</a:t>
            </a:r>
            <a:r>
              <a:rPr lang="en-US" dirty="0"/>
              <a:t>, sum(</a:t>
            </a:r>
            <a:r>
              <a:rPr lang="en-US" dirty="0" err="1"/>
              <a:t>batsman_runs</a:t>
            </a:r>
            <a:r>
              <a:rPr lang="en-US" dirty="0"/>
              <a:t>) as </a:t>
            </a:r>
            <a:r>
              <a:rPr lang="en-US" dirty="0" err="1"/>
              <a:t>total_runs</a:t>
            </a:r>
            <a:r>
              <a:rPr lang="en-US" dirty="0"/>
              <a:t>, count(case when </a:t>
            </a:r>
            <a:r>
              <a:rPr lang="en-US" dirty="0" err="1"/>
              <a:t>is_wicket</a:t>
            </a:r>
            <a:r>
              <a:rPr lang="en-US" dirty="0"/>
              <a:t> = 1 then 1 end) as </a:t>
            </a:r>
            <a:r>
              <a:rPr lang="en-US" dirty="0" err="1"/>
              <a:t>total_dismissals</a:t>
            </a:r>
            <a:r>
              <a:rPr lang="en-US" dirty="0"/>
              <a:t>, sum(</a:t>
            </a:r>
            <a:r>
              <a:rPr lang="en-US" dirty="0" err="1"/>
              <a:t>batsman_runs</a:t>
            </a:r>
            <a:r>
              <a:rPr lang="en-US" dirty="0"/>
              <a:t>)/</a:t>
            </a:r>
            <a:r>
              <a:rPr lang="en-US" dirty="0" err="1"/>
              <a:t>nullif</a:t>
            </a:r>
            <a:r>
              <a:rPr lang="en-US" dirty="0"/>
              <a:t>(count(case when </a:t>
            </a:r>
            <a:r>
              <a:rPr lang="en-US" dirty="0" err="1"/>
              <a:t>is_wicket</a:t>
            </a:r>
            <a:r>
              <a:rPr lang="en-US" dirty="0"/>
              <a:t> = 1 then 1 end), 0) as </a:t>
            </a:r>
            <a:r>
              <a:rPr lang="en-US" dirty="0" err="1"/>
              <a:t>batting_average</a:t>
            </a:r>
            <a:r>
              <a:rPr lang="en-US" dirty="0"/>
              <a:t> from </a:t>
            </a:r>
            <a:r>
              <a:rPr lang="en-US" dirty="0" err="1"/>
              <a:t>ipl_ball_data</a:t>
            </a:r>
            <a:r>
              <a:rPr lang="en-US" dirty="0"/>
              <a:t> group by batsman having count(distinct id)&gt;124 order by </a:t>
            </a:r>
            <a:r>
              <a:rPr lang="en-US" dirty="0" err="1"/>
              <a:t>batting_average</a:t>
            </a:r>
            <a:r>
              <a:rPr lang="en-US" dirty="0"/>
              <a:t> desc 10;</a:t>
            </a:r>
          </a:p>
          <a:p>
            <a:endParaRPr lang="en-US" dirty="0"/>
          </a:p>
          <a:p>
            <a:r>
              <a:rPr lang="en-US" b="1" dirty="0"/>
              <a:t>Hard Hitters</a:t>
            </a:r>
          </a:p>
          <a:p>
            <a:endParaRPr lang="en-US" dirty="0"/>
          </a:p>
          <a:p>
            <a:r>
              <a:rPr lang="en-US" dirty="0"/>
              <a:t>select distinct batsman, count(distinct id)as </a:t>
            </a:r>
            <a:r>
              <a:rPr lang="en-US" dirty="0" err="1"/>
              <a:t>total_match_id</a:t>
            </a:r>
            <a:r>
              <a:rPr lang="en-US" dirty="0"/>
              <a:t>, count(case when </a:t>
            </a:r>
            <a:r>
              <a:rPr lang="en-US" dirty="0" err="1"/>
              <a:t>batsman_runs</a:t>
            </a:r>
            <a:r>
              <a:rPr lang="en-US" dirty="0"/>
              <a:t>=4 or </a:t>
            </a:r>
            <a:r>
              <a:rPr lang="en-US" dirty="0" err="1"/>
              <a:t>batsman_runs</a:t>
            </a:r>
            <a:r>
              <a:rPr lang="en-US" dirty="0"/>
              <a:t>=6 then 1 end)as </a:t>
            </a:r>
            <a:r>
              <a:rPr lang="en-US" dirty="0" err="1"/>
              <a:t>fours_sixes</a:t>
            </a:r>
            <a:r>
              <a:rPr lang="en-US" dirty="0"/>
              <a:t> from </a:t>
            </a:r>
            <a:r>
              <a:rPr lang="en-US" dirty="0" err="1"/>
              <a:t>ipl_ball_data</a:t>
            </a:r>
            <a:r>
              <a:rPr lang="en-US" dirty="0"/>
              <a:t> group by batsman having count(distinct id)&gt;124 order by </a:t>
            </a:r>
            <a:r>
              <a:rPr lang="en-US" dirty="0" err="1"/>
              <a:t>fours_sixes</a:t>
            </a:r>
            <a:r>
              <a:rPr lang="en-US" dirty="0"/>
              <a:t> desc limit 10;</a:t>
            </a:r>
          </a:p>
          <a:p>
            <a:endParaRPr lang="en-US" dirty="0"/>
          </a:p>
          <a:p>
            <a:r>
              <a:rPr lang="en-US" b="1" dirty="0"/>
              <a:t>Economical Bowlers</a:t>
            </a:r>
          </a:p>
          <a:p>
            <a:endParaRPr lang="en-US" dirty="0"/>
          </a:p>
          <a:p>
            <a:r>
              <a:rPr lang="en-US" dirty="0"/>
              <a:t>select distinct bowler, count(ball) as </a:t>
            </a:r>
            <a:r>
              <a:rPr lang="en-US" dirty="0" err="1"/>
              <a:t>total_ball,cast</a:t>
            </a:r>
            <a:r>
              <a:rPr lang="en-US" dirty="0"/>
              <a:t>(sum(</a:t>
            </a:r>
            <a:r>
              <a:rPr lang="en-US" dirty="0" err="1"/>
              <a:t>total_runs</a:t>
            </a:r>
            <a:r>
              <a:rPr lang="en-US" dirty="0"/>
              <a:t>)as decimal)/count(</a:t>
            </a:r>
            <a:r>
              <a:rPr lang="en-US" dirty="0" err="1"/>
              <a:t>over_num</a:t>
            </a:r>
            <a:r>
              <a:rPr lang="en-US" dirty="0"/>
              <a:t>) as </a:t>
            </a:r>
            <a:r>
              <a:rPr lang="en-US" dirty="0" err="1"/>
              <a:t>bowler_economy</a:t>
            </a:r>
            <a:r>
              <a:rPr lang="en-US" dirty="0"/>
              <a:t> from </a:t>
            </a:r>
            <a:r>
              <a:rPr lang="en-US" dirty="0" err="1"/>
              <a:t>ipl_ball_data</a:t>
            </a:r>
            <a:r>
              <a:rPr lang="en-US" dirty="0"/>
              <a:t> group by bowler having count(ball)&gt;500 order by </a:t>
            </a:r>
            <a:r>
              <a:rPr lang="en-US" dirty="0" err="1"/>
              <a:t>bowler_economy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 limit 10;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8840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1C618-87FF-E4EA-E4BA-8A0AD999AC35}"/>
              </a:ext>
            </a:extLst>
          </p:cNvPr>
          <p:cNvSpPr txBox="1"/>
          <p:nvPr/>
        </p:nvSpPr>
        <p:spPr>
          <a:xfrm>
            <a:off x="532227" y="197346"/>
            <a:ext cx="111275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Wicket Taking Bowlers</a:t>
            </a:r>
          </a:p>
          <a:p>
            <a:endParaRPr lang="en-US" dirty="0"/>
          </a:p>
          <a:p>
            <a:r>
              <a:rPr lang="en-US" dirty="0"/>
              <a:t>select distinct bowler, count(ball) as </a:t>
            </a:r>
            <a:r>
              <a:rPr lang="en-US" dirty="0" err="1"/>
              <a:t>total_ball</a:t>
            </a:r>
            <a:r>
              <a:rPr lang="en-US" dirty="0"/>
              <a:t>, cast(count(ball)as decimal)/</a:t>
            </a:r>
            <a:r>
              <a:rPr lang="en-US" dirty="0" err="1"/>
              <a:t>nullif</a:t>
            </a:r>
            <a:r>
              <a:rPr lang="en-US" dirty="0"/>
              <a:t>(count(case when </a:t>
            </a:r>
            <a:r>
              <a:rPr lang="en-US" dirty="0" err="1"/>
              <a:t>is_wicket</a:t>
            </a:r>
            <a:r>
              <a:rPr lang="en-US" dirty="0"/>
              <a:t>=1 then 1 end),0) as </a:t>
            </a:r>
            <a:r>
              <a:rPr lang="en-US" dirty="0" err="1"/>
              <a:t>strike_rate_bowler</a:t>
            </a:r>
            <a:r>
              <a:rPr lang="en-US" dirty="0"/>
              <a:t> from </a:t>
            </a:r>
            <a:r>
              <a:rPr lang="en-US" dirty="0" err="1"/>
              <a:t>ipl_ball_data</a:t>
            </a:r>
            <a:r>
              <a:rPr lang="en-US" dirty="0"/>
              <a:t> group by bowler having count(ball)&gt;500 order by </a:t>
            </a:r>
            <a:r>
              <a:rPr lang="en-US" dirty="0" err="1"/>
              <a:t>strike_rate_bowler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 limit 10;</a:t>
            </a:r>
          </a:p>
          <a:p>
            <a:endParaRPr lang="en-US" dirty="0"/>
          </a:p>
          <a:p>
            <a:r>
              <a:rPr lang="en-US" b="1" dirty="0"/>
              <a:t>All Rounders(This one took a particularly long time to come up with)</a:t>
            </a:r>
          </a:p>
          <a:p>
            <a:endParaRPr lang="en-US" b="1" dirty="0"/>
          </a:p>
          <a:p>
            <a:r>
              <a:rPr lang="en-US" dirty="0"/>
              <a:t>select distinct batsman as </a:t>
            </a:r>
            <a:r>
              <a:rPr lang="en-US" dirty="0" err="1"/>
              <a:t>all_rounder</a:t>
            </a:r>
            <a:r>
              <a:rPr lang="en-US" dirty="0"/>
              <a:t>, count(ball) as </a:t>
            </a:r>
            <a:r>
              <a:rPr lang="en-US" dirty="0" err="1"/>
              <a:t>total_ball</a:t>
            </a:r>
            <a:r>
              <a:rPr lang="en-US" dirty="0"/>
              <a:t>, cast(count(ball)as decimal)/</a:t>
            </a:r>
            <a:r>
              <a:rPr lang="en-US" dirty="0" err="1"/>
              <a:t>nullif</a:t>
            </a:r>
            <a:r>
              <a:rPr lang="en-US" dirty="0"/>
              <a:t>(count(case when </a:t>
            </a:r>
            <a:r>
              <a:rPr lang="en-US" dirty="0" err="1"/>
              <a:t>is_wicket</a:t>
            </a:r>
            <a:r>
              <a:rPr lang="en-US" dirty="0"/>
              <a:t>=1 then 1 end),0) as </a:t>
            </a:r>
            <a:r>
              <a:rPr lang="en-US" dirty="0" err="1"/>
              <a:t>strike_rate_bowler</a:t>
            </a:r>
            <a:r>
              <a:rPr lang="en-US" dirty="0"/>
              <a:t>, (cast(sum(case when </a:t>
            </a:r>
            <a:r>
              <a:rPr lang="en-US" dirty="0" err="1"/>
              <a:t>extras_type</a:t>
            </a:r>
            <a:r>
              <a:rPr lang="en-US" dirty="0"/>
              <a:t>&lt;&gt;'</a:t>
            </a:r>
            <a:r>
              <a:rPr lang="en-US" dirty="0" err="1"/>
              <a:t>wides'then</a:t>
            </a:r>
            <a:r>
              <a:rPr lang="en-US" dirty="0"/>
              <a:t> </a:t>
            </a:r>
            <a:r>
              <a:rPr lang="en-US" dirty="0" err="1"/>
              <a:t>batsman_runs</a:t>
            </a:r>
            <a:r>
              <a:rPr lang="en-US" dirty="0"/>
              <a:t> else 0 end)as decimal)/count(case when </a:t>
            </a:r>
            <a:r>
              <a:rPr lang="en-US" dirty="0" err="1"/>
              <a:t>extras_type</a:t>
            </a:r>
            <a:r>
              <a:rPr lang="en-US" dirty="0"/>
              <a:t>&lt;&gt;'</a:t>
            </a:r>
            <a:r>
              <a:rPr lang="en-US" dirty="0" err="1"/>
              <a:t>wides</a:t>
            </a:r>
            <a:r>
              <a:rPr lang="en-US" dirty="0"/>
              <a:t>' then ball else 0 end))*100 as </a:t>
            </a:r>
            <a:r>
              <a:rPr lang="en-US" dirty="0" err="1"/>
              <a:t>strike_rate_batsman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ipl_ball_data</a:t>
            </a:r>
            <a:r>
              <a:rPr lang="en-US" dirty="0"/>
              <a:t> </a:t>
            </a:r>
          </a:p>
          <a:p>
            <a:r>
              <a:rPr lang="en-US" dirty="0"/>
              <a:t>where batsman in (select distinct bowler from </a:t>
            </a:r>
            <a:r>
              <a:rPr lang="en-US" dirty="0" err="1"/>
              <a:t>ipl_ball_data</a:t>
            </a:r>
            <a:r>
              <a:rPr lang="en-US" dirty="0"/>
              <a:t>) group by </a:t>
            </a:r>
            <a:r>
              <a:rPr lang="en-US" dirty="0" err="1"/>
              <a:t>all_rounder</a:t>
            </a:r>
            <a:r>
              <a:rPr lang="en-US" dirty="0"/>
              <a:t> having count(ball)&gt;500 and cast(count(ball)as decimal)/</a:t>
            </a:r>
            <a:r>
              <a:rPr lang="en-US" dirty="0" err="1"/>
              <a:t>nullif</a:t>
            </a:r>
            <a:r>
              <a:rPr lang="en-US" dirty="0"/>
              <a:t>(count(case when </a:t>
            </a:r>
            <a:r>
              <a:rPr lang="en-US" dirty="0" err="1"/>
              <a:t>is_wicket</a:t>
            </a:r>
            <a:r>
              <a:rPr lang="en-US" dirty="0"/>
              <a:t>=1 then 1 end),0)&lt;15 order by </a:t>
            </a:r>
            <a:r>
              <a:rPr lang="en-US" dirty="0" err="1"/>
              <a:t>strike_rate_batsman</a:t>
            </a:r>
            <a:r>
              <a:rPr lang="en-US" dirty="0"/>
              <a:t> desc, </a:t>
            </a:r>
            <a:r>
              <a:rPr lang="en-US" dirty="0" err="1"/>
              <a:t>strike_rate_bowler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 nulls last;</a:t>
            </a:r>
          </a:p>
          <a:p>
            <a:endParaRPr lang="en-US" dirty="0"/>
          </a:p>
          <a:p>
            <a:r>
              <a:rPr lang="en-US" b="1" dirty="0"/>
              <a:t>Wicket Keepers: I used the runs scored as batsmen and the times the player caught or stumped as criteria while also ensuring that the bowlers are also included.</a:t>
            </a:r>
          </a:p>
          <a:p>
            <a:endParaRPr lang="en-US" dirty="0"/>
          </a:p>
          <a:p>
            <a:r>
              <a:rPr lang="en-US" dirty="0"/>
              <a:t>select batsman as </a:t>
            </a:r>
            <a:r>
              <a:rPr lang="en-US" dirty="0" err="1"/>
              <a:t>wicket_keeper</a:t>
            </a:r>
            <a:r>
              <a:rPr lang="en-US" dirty="0"/>
              <a:t>, count(ball) as </a:t>
            </a:r>
            <a:r>
              <a:rPr lang="en-US" dirty="0" err="1"/>
              <a:t>total_ball</a:t>
            </a:r>
            <a:r>
              <a:rPr lang="en-US" dirty="0"/>
              <a:t>, count(case when </a:t>
            </a:r>
            <a:r>
              <a:rPr lang="en-US" dirty="0" err="1"/>
              <a:t>dismissal_kind</a:t>
            </a:r>
            <a:r>
              <a:rPr lang="en-US" dirty="0"/>
              <a:t>='run out' or </a:t>
            </a:r>
            <a:r>
              <a:rPr lang="en-US" dirty="0" err="1"/>
              <a:t>dismissal_kind</a:t>
            </a:r>
            <a:r>
              <a:rPr lang="en-US" dirty="0"/>
              <a:t>='caught' then 1 end) as </a:t>
            </a:r>
            <a:r>
              <a:rPr lang="en-US" dirty="0" err="1"/>
              <a:t>caught_stumped</a:t>
            </a:r>
            <a:r>
              <a:rPr lang="en-US" dirty="0"/>
              <a:t>, sum(</a:t>
            </a:r>
            <a:r>
              <a:rPr lang="en-US" dirty="0" err="1"/>
              <a:t>batsman_runs</a:t>
            </a:r>
            <a:r>
              <a:rPr lang="en-US" dirty="0"/>
              <a:t>) as </a:t>
            </a:r>
            <a:r>
              <a:rPr lang="en-US" dirty="0" err="1"/>
              <a:t>total_runs</a:t>
            </a:r>
            <a:r>
              <a:rPr lang="en-US" dirty="0"/>
              <a:t> from </a:t>
            </a:r>
            <a:r>
              <a:rPr lang="en-US" dirty="0" err="1"/>
              <a:t>ipl_ball_data</a:t>
            </a:r>
            <a:r>
              <a:rPr lang="en-US" dirty="0"/>
              <a:t> where batsman in (select distinct bowler from </a:t>
            </a:r>
            <a:r>
              <a:rPr lang="en-US" dirty="0" err="1"/>
              <a:t>ipl_ball_data</a:t>
            </a:r>
            <a:r>
              <a:rPr lang="en-US" dirty="0"/>
              <a:t>) group by batsman having count(ball)&gt;500 order by </a:t>
            </a:r>
            <a:r>
              <a:rPr lang="en-US" dirty="0" err="1"/>
              <a:t>caught_stumped</a:t>
            </a:r>
            <a:r>
              <a:rPr lang="en-US" dirty="0"/>
              <a:t> desc nulls last; 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045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FCCC61-53B7-472A-8D0A-2FAC26A09228}"/>
              </a:ext>
            </a:extLst>
          </p:cNvPr>
          <p:cNvSpPr/>
          <p:nvPr/>
        </p:nvSpPr>
        <p:spPr>
          <a:xfrm>
            <a:off x="2834372" y="0"/>
            <a:ext cx="592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Aggressive Batsmen</a:t>
            </a:r>
            <a:endParaRPr lang="hi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BC406-59B5-07C2-9A63-60E856E9F15A}"/>
              </a:ext>
            </a:extLst>
          </p:cNvPr>
          <p:cNvSpPr txBox="1"/>
          <p:nvPr/>
        </p:nvSpPr>
        <p:spPr>
          <a:xfrm>
            <a:off x="506438" y="1357532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provided, I have extracted the top 10 most aggressive batsmen based on their strike rates.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8B954-E06F-2770-C0A5-CEC9569D07D8}"/>
              </a:ext>
            </a:extLst>
          </p:cNvPr>
          <p:cNvSpPr txBox="1"/>
          <p:nvPr/>
        </p:nvSpPr>
        <p:spPr>
          <a:xfrm>
            <a:off x="478300" y="5041644"/>
            <a:ext cx="441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players listed above, I would recommend keeping an eye out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Russell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Pant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 Butler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have the highest strike rates and have played </a:t>
            </a:r>
            <a:endParaRPr lang="hi-I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AA57924-B27D-5815-E0F2-0184DC4B6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067247"/>
              </p:ext>
            </p:extLst>
          </p:nvPr>
        </p:nvGraphicFramePr>
        <p:xfrm>
          <a:off x="6096000" y="1357531"/>
          <a:ext cx="5589563" cy="3993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E9536D-7E87-24AB-FC23-1BB0C34F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31517"/>
              </p:ext>
            </p:extLst>
          </p:nvPr>
        </p:nvGraphicFramePr>
        <p:xfrm>
          <a:off x="567397" y="2482296"/>
          <a:ext cx="3877992" cy="2154555"/>
        </p:xfrm>
        <a:graphic>
          <a:graphicData uri="http://schemas.openxmlformats.org/drawingml/2006/table">
            <a:tbl>
              <a:tblPr/>
              <a:tblGrid>
                <a:gridCol w="1292664">
                  <a:extLst>
                    <a:ext uri="{9D8B030D-6E8A-4147-A177-3AD203B41FA5}">
                      <a16:colId xmlns:a16="http://schemas.microsoft.com/office/drawing/2014/main" val="115703162"/>
                    </a:ext>
                  </a:extLst>
                </a:gridCol>
                <a:gridCol w="1292664">
                  <a:extLst>
                    <a:ext uri="{9D8B030D-6E8A-4147-A177-3AD203B41FA5}">
                      <a16:colId xmlns:a16="http://schemas.microsoft.com/office/drawing/2014/main" val="1877220644"/>
                    </a:ext>
                  </a:extLst>
                </a:gridCol>
                <a:gridCol w="1292664">
                  <a:extLst>
                    <a:ext uri="{9D8B030D-6E8A-4147-A177-3AD203B41FA5}">
                      <a16:colId xmlns:a16="http://schemas.microsoft.com/office/drawing/2014/main" val="281188613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strike_rate_batsman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2091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171.9955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017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155.6719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97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150.3902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01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V Sehwag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148.8271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14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148.5686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7379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148.56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850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RR Pant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146.822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367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JC Buttler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144.7635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178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143.4741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4008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142.7887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533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81F34C-A013-43CF-C0B5-C264B3FF0DDD}"/>
              </a:ext>
            </a:extLst>
          </p:cNvPr>
          <p:cNvSpPr txBox="1"/>
          <p:nvPr/>
        </p:nvSpPr>
        <p:spPr>
          <a:xfrm>
            <a:off x="6766561" y="5516264"/>
            <a:ext cx="5481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This graph depicts the strike rates of the batsmen listed. </a:t>
            </a:r>
            <a:endParaRPr lang="hi-IN" sz="1400" dirty="0"/>
          </a:p>
        </p:txBody>
      </p:sp>
    </p:spTree>
    <p:extLst>
      <p:ext uri="{BB962C8B-B14F-4D97-AF65-F5344CB8AC3E}">
        <p14:creationId xmlns:p14="http://schemas.microsoft.com/office/powerpoint/2010/main" val="163526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A72CB-7F59-318F-B1D1-E422FED5ED3D}"/>
              </a:ext>
            </a:extLst>
          </p:cNvPr>
          <p:cNvSpPr/>
          <p:nvPr/>
        </p:nvSpPr>
        <p:spPr>
          <a:xfrm>
            <a:off x="3628016" y="181933"/>
            <a:ext cx="4935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Anchor Batsmen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8F7AB-47D5-CB13-5216-EAD8A6F23922}"/>
              </a:ext>
            </a:extLst>
          </p:cNvPr>
          <p:cNvSpPr txBox="1"/>
          <p:nvPr/>
        </p:nvSpPr>
        <p:spPr>
          <a:xfrm>
            <a:off x="257906" y="1390129"/>
            <a:ext cx="5838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conditions for selecting anchor batsmen was that the ideal player must have played in more than two IPL seasons.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total number of match ids is 816, and one season on a average has 62 matches, it can be said that any player who has played more than 124 matches has probably played in more than two seasons.</a:t>
            </a:r>
            <a:endParaRPr lang="hi-IN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F3C658-4191-D123-B899-F252FFB4D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4788"/>
              </p:ext>
            </p:extLst>
          </p:nvPr>
        </p:nvGraphicFramePr>
        <p:xfrm>
          <a:off x="6569612" y="1361049"/>
          <a:ext cx="5364482" cy="384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3F181D-9942-67E6-B29A-59045510D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05833"/>
              </p:ext>
            </p:extLst>
          </p:nvPr>
        </p:nvGraphicFramePr>
        <p:xfrm>
          <a:off x="358139" y="3081415"/>
          <a:ext cx="4424877" cy="2482215"/>
        </p:xfrm>
        <a:graphic>
          <a:graphicData uri="http://schemas.openxmlformats.org/drawingml/2006/table">
            <a:tbl>
              <a:tblPr/>
              <a:tblGrid>
                <a:gridCol w="811823">
                  <a:extLst>
                    <a:ext uri="{9D8B030D-6E8A-4147-A177-3AD203B41FA5}">
                      <a16:colId xmlns:a16="http://schemas.microsoft.com/office/drawing/2014/main" val="1507651157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265040202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1077285905"/>
                    </a:ext>
                  </a:extLst>
                </a:gridCol>
                <a:gridCol w="1215684">
                  <a:extLst>
                    <a:ext uri="{9D8B030D-6E8A-4147-A177-3AD203B41FA5}">
                      <a16:colId xmlns:a16="http://schemas.microsoft.com/office/drawing/2014/main" val="3078475428"/>
                    </a:ext>
                  </a:extLst>
                </a:gridCol>
                <a:gridCol w="773724">
                  <a:extLst>
                    <a:ext uri="{9D8B030D-6E8A-4147-A177-3AD203B41FA5}">
                      <a16:colId xmlns:a16="http://schemas.microsoft.com/office/drawing/2014/main" val="695050446"/>
                    </a:ext>
                  </a:extLst>
                </a:gridCol>
              </a:tblGrid>
              <a:tr h="1469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total_match_id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total_runs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Mangal" panose="02040503050203030202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total_dismissals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Mangal" panose="02040503050203030202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batting_average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2054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4849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42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5254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031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4772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184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V Kohli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5878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384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MS Dhoni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9052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 Dhawan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030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SK Raina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546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G Gambhir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727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AM Rahane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694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SR 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7385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BD88E5-9205-9146-F585-438724395D12}"/>
              </a:ext>
            </a:extLst>
          </p:cNvPr>
          <p:cNvSpPr txBox="1"/>
          <p:nvPr/>
        </p:nvSpPr>
        <p:spPr>
          <a:xfrm>
            <a:off x="257906" y="5780873"/>
            <a:ext cx="6605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far as anchor batsmen are concerned, I would recommend keeping an eye out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de Villiers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Dhawan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Kohli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CH Gayle and DA Warner have already been recommended before. </a:t>
            </a:r>
            <a:endParaRPr lang="hi-IN" sz="1600" dirty="0"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715A2-C5E9-437D-D65B-01866BF2B958}"/>
              </a:ext>
            </a:extLst>
          </p:cNvPr>
          <p:cNvSpPr txBox="1"/>
          <p:nvPr/>
        </p:nvSpPr>
        <p:spPr>
          <a:xfrm>
            <a:off x="7244862" y="5430129"/>
            <a:ext cx="423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clearly shows that AB, DA, and Gayle have the highest batting-average. </a:t>
            </a:r>
            <a:endParaRPr lang="hi-IN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4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3B3C4-A143-6851-C704-387EE4471D63}"/>
              </a:ext>
            </a:extLst>
          </p:cNvPr>
          <p:cNvSpPr/>
          <p:nvPr/>
        </p:nvSpPr>
        <p:spPr>
          <a:xfrm>
            <a:off x="4236292" y="196000"/>
            <a:ext cx="3719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Hard-Hitters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D9219C-B0CB-0D2D-CF09-0D891C778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09225"/>
              </p:ext>
            </p:extLst>
          </p:nvPr>
        </p:nvGraphicFramePr>
        <p:xfrm>
          <a:off x="5795889" y="1378634"/>
          <a:ext cx="5880296" cy="3938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201235-2D80-10D4-D2C7-D9FFE6B91EFC}"/>
              </a:ext>
            </a:extLst>
          </p:cNvPr>
          <p:cNvSpPr txBox="1"/>
          <p:nvPr/>
        </p:nvSpPr>
        <p:spPr>
          <a:xfrm>
            <a:off x="393895" y="1378634"/>
            <a:ext cx="4740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hitting batsmen are the ones that score big for the team. These batsmen are responsible for sending the ball out of the stadium. Hence, as directed I have ranked them on the basis of the number of times they’ve scored a four or a six.</a:t>
            </a:r>
            <a:endParaRPr lang="hi-I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F8CB90-2679-AB2E-71C5-6B4BF9D7A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58868"/>
              </p:ext>
            </p:extLst>
          </p:nvPr>
        </p:nvGraphicFramePr>
        <p:xfrm>
          <a:off x="515815" y="2923871"/>
          <a:ext cx="3338733" cy="2098294"/>
        </p:xfrm>
        <a:graphic>
          <a:graphicData uri="http://schemas.openxmlformats.org/drawingml/2006/table">
            <a:tbl>
              <a:tblPr/>
              <a:tblGrid>
                <a:gridCol w="1112911">
                  <a:extLst>
                    <a:ext uri="{9D8B030D-6E8A-4147-A177-3AD203B41FA5}">
                      <a16:colId xmlns:a16="http://schemas.microsoft.com/office/drawing/2014/main" val="3508421197"/>
                    </a:ext>
                  </a:extLst>
                </a:gridCol>
                <a:gridCol w="1112911">
                  <a:extLst>
                    <a:ext uri="{9D8B030D-6E8A-4147-A177-3AD203B41FA5}">
                      <a16:colId xmlns:a16="http://schemas.microsoft.com/office/drawing/2014/main" val="3892619449"/>
                    </a:ext>
                  </a:extLst>
                </a:gridCol>
                <a:gridCol w="1112911">
                  <a:extLst>
                    <a:ext uri="{9D8B030D-6E8A-4147-A177-3AD203B41FA5}">
                      <a16:colId xmlns:a16="http://schemas.microsoft.com/office/drawing/2014/main" val="365886379"/>
                    </a:ext>
                  </a:extLst>
                </a:gridCol>
              </a:tblGrid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total_match_id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fours_sixes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837033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82302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Kohli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3157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41461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Dhawan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9698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 Raina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84026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 Sharma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334460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79816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 Uthappa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41554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860665"/>
                  </a:ext>
                </a:extLst>
              </a:tr>
              <a:tr h="1907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Gambhir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3274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7DCD3D-5081-426C-36BF-138DBA885C2B}"/>
              </a:ext>
            </a:extLst>
          </p:cNvPr>
          <p:cNvSpPr txBox="1"/>
          <p:nvPr/>
        </p:nvSpPr>
        <p:spPr>
          <a:xfrm>
            <a:off x="393895" y="5187131"/>
            <a:ext cx="5235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 would expect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Gayle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first. Apart from being a brilliant hard hitter he is also a fan favourite. Worth keeping an eye out for. Apart from him,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Raina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Warner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also be on the list. 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B1CC3-5B29-58C5-1AF7-B9583C5788E6}"/>
              </a:ext>
            </a:extLst>
          </p:cNvPr>
          <p:cNvSpPr txBox="1"/>
          <p:nvPr/>
        </p:nvSpPr>
        <p:spPr>
          <a:xfrm>
            <a:off x="6379692" y="5394958"/>
            <a:ext cx="523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This graph shows the number of fours and sixes scored by batsmen</a:t>
            </a:r>
            <a:endParaRPr lang="hi-IN" sz="1400" dirty="0"/>
          </a:p>
        </p:txBody>
      </p:sp>
    </p:spTree>
    <p:extLst>
      <p:ext uri="{BB962C8B-B14F-4D97-AF65-F5344CB8AC3E}">
        <p14:creationId xmlns:p14="http://schemas.microsoft.com/office/powerpoint/2010/main" val="428299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466643-60B7-44B7-D196-F4698429ED0C}"/>
              </a:ext>
            </a:extLst>
          </p:cNvPr>
          <p:cNvSpPr/>
          <p:nvPr/>
        </p:nvSpPr>
        <p:spPr>
          <a:xfrm>
            <a:off x="3140735" y="139729"/>
            <a:ext cx="5910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Economical Bowlers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9B9C7-AFF5-42CF-1178-64F41756BA3D}"/>
              </a:ext>
            </a:extLst>
          </p:cNvPr>
          <p:cNvSpPr txBox="1"/>
          <p:nvPr/>
        </p:nvSpPr>
        <p:spPr>
          <a:xfrm>
            <a:off x="413068" y="1488970"/>
            <a:ext cx="4960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Well, as the name suggests, when looking for economical bowlers it is of foremost importance that the bowler should have a high economy, along with considerable experience (hence the 500 balls minimum criteria). These bowlers can be expected to control the opposing batsman.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87E2-7D7C-3897-3162-26D0A8447C66}"/>
              </a:ext>
            </a:extLst>
          </p:cNvPr>
          <p:cNvSpPr txBox="1"/>
          <p:nvPr/>
        </p:nvSpPr>
        <p:spPr>
          <a:xfrm>
            <a:off x="413069" y="5541717"/>
            <a:ext cx="65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far as recommendations are concerned, I would recommend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Rashid Khan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 Steyn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Ashwin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bowlers have admirable economies, and they have more bowling experience than others. 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4A859-818B-0AE7-8C81-1E4C2554EBBD}"/>
              </a:ext>
            </a:extLst>
          </p:cNvPr>
          <p:cNvSpPr txBox="1"/>
          <p:nvPr/>
        </p:nvSpPr>
        <p:spPr>
          <a:xfrm>
            <a:off x="7259938" y="5311343"/>
            <a:ext cx="359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bowlers in this graph are ranked on the basis of their economy</a:t>
            </a:r>
            <a:endParaRPr lang="hi-I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ADEBA7-9194-8367-F6C2-A1ED24A4C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965093"/>
              </p:ext>
            </p:extLst>
          </p:nvPr>
        </p:nvGraphicFramePr>
        <p:xfrm>
          <a:off x="6095999" y="1487174"/>
          <a:ext cx="5572565" cy="370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397E69-4784-D67F-0785-8888E736C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37751"/>
              </p:ext>
            </p:extLst>
          </p:nvPr>
        </p:nvGraphicFramePr>
        <p:xfrm>
          <a:off x="523434" y="3341772"/>
          <a:ext cx="4217376" cy="1990725"/>
        </p:xfrm>
        <a:graphic>
          <a:graphicData uri="http://schemas.openxmlformats.org/drawingml/2006/table">
            <a:tbl>
              <a:tblPr/>
              <a:tblGrid>
                <a:gridCol w="1405792">
                  <a:extLst>
                    <a:ext uri="{9D8B030D-6E8A-4147-A177-3AD203B41FA5}">
                      <a16:colId xmlns:a16="http://schemas.microsoft.com/office/drawing/2014/main" val="3749749359"/>
                    </a:ext>
                  </a:extLst>
                </a:gridCol>
                <a:gridCol w="1405792">
                  <a:extLst>
                    <a:ext uri="{9D8B030D-6E8A-4147-A177-3AD203B41FA5}">
                      <a16:colId xmlns:a16="http://schemas.microsoft.com/office/drawing/2014/main" val="2591289324"/>
                    </a:ext>
                  </a:extLst>
                </a:gridCol>
                <a:gridCol w="1405792">
                  <a:extLst>
                    <a:ext uri="{9D8B030D-6E8A-4147-A177-3AD203B41FA5}">
                      <a16:colId xmlns:a16="http://schemas.microsoft.com/office/drawing/2014/main" val="330085572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bowler_economy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8300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Rashid Khan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1.055705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337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Kumble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1.107833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2425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Muralitharan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416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 Steyn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1.128295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8969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Ashwin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1.128945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3865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1.135977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129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 Vettori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1.138854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55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Washington Sundar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1.148485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336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Botha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1.153738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7396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Tewatia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1.165247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60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5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2EE2FD-820F-4F89-FEEF-DC23C1050E5A}"/>
              </a:ext>
            </a:extLst>
          </p:cNvPr>
          <p:cNvSpPr/>
          <p:nvPr/>
        </p:nvSpPr>
        <p:spPr>
          <a:xfrm>
            <a:off x="2488267" y="238204"/>
            <a:ext cx="6624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Wicket Taking Bowlers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9D750-7B87-CA7D-A884-F088A74C5824}"/>
              </a:ext>
            </a:extLst>
          </p:cNvPr>
          <p:cNvSpPr txBox="1"/>
          <p:nvPr/>
        </p:nvSpPr>
        <p:spPr>
          <a:xfrm>
            <a:off x="675249" y="1424353"/>
            <a:ext cx="4332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is said and done, it is the job of a bowler to take wickets. Good bowlers can make or break a game. Based on their bowling suggested strike rates, I have made a list of the best bowlers out there.  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120C6-6BD6-21CE-3DE0-AD90C899AF34}"/>
              </a:ext>
            </a:extLst>
          </p:cNvPr>
          <p:cNvSpPr txBox="1"/>
          <p:nvPr/>
        </p:nvSpPr>
        <p:spPr>
          <a:xfrm>
            <a:off x="675249" y="5358946"/>
            <a:ext cx="530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these, I would recommend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 Malinga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Imran Tahir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 Bravo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bowlers have maintained high strike rates, and have quite a lot of experience with bowling. 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E9D98-D657-2AFC-59AE-416227A5FADE}"/>
              </a:ext>
            </a:extLst>
          </p:cNvPr>
          <p:cNvSpPr txBox="1"/>
          <p:nvPr/>
        </p:nvSpPr>
        <p:spPr>
          <a:xfrm>
            <a:off x="6780623" y="5187895"/>
            <a:ext cx="417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depicts the strike rates of the bowlers listed. </a:t>
            </a:r>
            <a:endParaRPr lang="hi-IN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52A6869-495F-C743-26F5-A61F13CDF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31942"/>
              </p:ext>
            </p:extLst>
          </p:nvPr>
        </p:nvGraphicFramePr>
        <p:xfrm>
          <a:off x="5852160" y="1410284"/>
          <a:ext cx="5824024" cy="3650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91BE63-986C-3631-3325-8EC2D0D1B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39431"/>
              </p:ext>
            </p:extLst>
          </p:nvPr>
        </p:nvGraphicFramePr>
        <p:xfrm>
          <a:off x="776654" y="3083881"/>
          <a:ext cx="4079631" cy="1990725"/>
        </p:xfrm>
        <a:graphic>
          <a:graphicData uri="http://schemas.openxmlformats.org/drawingml/2006/table">
            <a:tbl>
              <a:tblPr/>
              <a:tblGrid>
                <a:gridCol w="1359877">
                  <a:extLst>
                    <a:ext uri="{9D8B030D-6E8A-4147-A177-3AD203B41FA5}">
                      <a16:colId xmlns:a16="http://schemas.microsoft.com/office/drawing/2014/main" val="944105908"/>
                    </a:ext>
                  </a:extLst>
                </a:gridCol>
                <a:gridCol w="1359877">
                  <a:extLst>
                    <a:ext uri="{9D8B030D-6E8A-4147-A177-3AD203B41FA5}">
                      <a16:colId xmlns:a16="http://schemas.microsoft.com/office/drawing/2014/main" val="3724371192"/>
                    </a:ext>
                  </a:extLst>
                </a:gridCol>
                <a:gridCol w="1359877">
                  <a:extLst>
                    <a:ext uri="{9D8B030D-6E8A-4147-A177-3AD203B41FA5}">
                      <a16:colId xmlns:a16="http://schemas.microsoft.com/office/drawing/2014/main" val="27720718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strike_rate_bowler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9681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 Rabada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12.72727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912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 Bollinger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13.95349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94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AJ Tye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14.33333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521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MA Starc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15.69231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239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SL Malinga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15.81915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6695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Imran Tahir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15.83133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101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2846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16.26286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827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 Nehra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16.31405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559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 Aravind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16.41667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912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KK Cooper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16.66667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35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0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20D92-AC3A-3147-8600-C0239C5494FA}"/>
              </a:ext>
            </a:extLst>
          </p:cNvPr>
          <p:cNvSpPr/>
          <p:nvPr/>
        </p:nvSpPr>
        <p:spPr>
          <a:xfrm>
            <a:off x="4181758" y="153797"/>
            <a:ext cx="3828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All Rounders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E628D-9B33-85CB-49BB-5D02A8462B52}"/>
              </a:ext>
            </a:extLst>
          </p:cNvPr>
          <p:cNvSpPr txBox="1"/>
          <p:nvPr/>
        </p:nvSpPr>
        <p:spPr>
          <a:xfrm>
            <a:off x="492368" y="1420837"/>
            <a:ext cx="5809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explained in the assignment document, the job of an all-rounder is primarily to score runs while also performing as a bowler when necessary. I have shortlisted a few all rounders on the basis of their batting as well as their bowling strike rates. In order to ensure a balance, I set a condition where the bowling strike rate of the player would have to be smaller than 15.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4AA74-6BDD-435D-8FC6-B3DD09A872BB}"/>
              </a:ext>
            </a:extLst>
          </p:cNvPr>
          <p:cNvSpPr txBox="1"/>
          <p:nvPr/>
        </p:nvSpPr>
        <p:spPr>
          <a:xfrm>
            <a:off x="492368" y="5405398"/>
            <a:ext cx="560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these players, I would recommend the names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GJ Maxwell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Harbhajan Singh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players in my opinion show a nice balance between their batting and bowling strike rates.</a:t>
            </a:r>
            <a:endParaRPr lang="hi-I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E339484-6B2E-4A8F-2194-51F59E00E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250764"/>
              </p:ext>
            </p:extLst>
          </p:nvPr>
        </p:nvGraphicFramePr>
        <p:xfrm>
          <a:off x="6747805" y="12977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ED9F32-ADEA-4CFF-4946-F896B5194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880142"/>
              </p:ext>
            </p:extLst>
          </p:nvPr>
        </p:nvGraphicFramePr>
        <p:xfrm>
          <a:off x="6747805" y="40797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42D0D4-B06B-264A-6C5A-48A62A91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45342"/>
              </p:ext>
            </p:extLst>
          </p:nvPr>
        </p:nvGraphicFramePr>
        <p:xfrm>
          <a:off x="618978" y="3508434"/>
          <a:ext cx="4202904" cy="1594485"/>
        </p:xfrm>
        <a:graphic>
          <a:graphicData uri="http://schemas.openxmlformats.org/drawingml/2006/table">
            <a:tbl>
              <a:tblPr/>
              <a:tblGrid>
                <a:gridCol w="1050726">
                  <a:extLst>
                    <a:ext uri="{9D8B030D-6E8A-4147-A177-3AD203B41FA5}">
                      <a16:colId xmlns:a16="http://schemas.microsoft.com/office/drawing/2014/main" val="4133408629"/>
                    </a:ext>
                  </a:extLst>
                </a:gridCol>
                <a:gridCol w="1050726">
                  <a:extLst>
                    <a:ext uri="{9D8B030D-6E8A-4147-A177-3AD203B41FA5}">
                      <a16:colId xmlns:a16="http://schemas.microsoft.com/office/drawing/2014/main" val="80611465"/>
                    </a:ext>
                  </a:extLst>
                </a:gridCol>
                <a:gridCol w="1050726">
                  <a:extLst>
                    <a:ext uri="{9D8B030D-6E8A-4147-A177-3AD203B41FA5}">
                      <a16:colId xmlns:a16="http://schemas.microsoft.com/office/drawing/2014/main" val="3066091421"/>
                    </a:ext>
                  </a:extLst>
                </a:gridCol>
                <a:gridCol w="1050726">
                  <a:extLst>
                    <a:ext uri="{9D8B030D-6E8A-4147-A177-3AD203B41FA5}">
                      <a16:colId xmlns:a16="http://schemas.microsoft.com/office/drawing/2014/main" val="28878217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all_rounder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strike_rate_bowler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strike_rate_batsman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794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11.69388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155.6719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052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14.68116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148.5686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4780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Harbhajan 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11.28571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131.1709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863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 Hooda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124.0079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4912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Patel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14.60784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122.5503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543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 Chawla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107.9482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65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938F46-FA8E-64AE-2BFE-3DEAEECDA3D1}"/>
              </a:ext>
            </a:extLst>
          </p:cNvPr>
          <p:cNvSpPr/>
          <p:nvPr/>
        </p:nvSpPr>
        <p:spPr>
          <a:xfrm>
            <a:off x="3714642" y="280401"/>
            <a:ext cx="4622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Wicket Keepers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559248-1A30-1E45-3288-D9F2235C3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268328"/>
              </p:ext>
            </p:extLst>
          </p:nvPr>
        </p:nvGraphicFramePr>
        <p:xfrm>
          <a:off x="6096000" y="1438420"/>
          <a:ext cx="5577840" cy="401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153E9A-E716-5A72-2011-AB968D044FA0}"/>
              </a:ext>
            </a:extLst>
          </p:cNvPr>
          <p:cNvSpPr txBox="1"/>
          <p:nvPr/>
        </p:nvSpPr>
        <p:spPr>
          <a:xfrm>
            <a:off x="759655" y="1800665"/>
            <a:ext cx="445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job of a wicker keeper is to play aggressively as a batsman and to catch and stump the batsman. Both of these factors have been kept in mind while making this list. </a:t>
            </a:r>
            <a:endParaRPr lang="hi-I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C1236D-2006-9C42-2DA7-1CFAA848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77668"/>
              </p:ext>
            </p:extLst>
          </p:nvPr>
        </p:nvGraphicFramePr>
        <p:xfrm>
          <a:off x="858129" y="3183096"/>
          <a:ext cx="3868616" cy="1990725"/>
        </p:xfrm>
        <a:graphic>
          <a:graphicData uri="http://schemas.openxmlformats.org/drawingml/2006/table">
            <a:tbl>
              <a:tblPr/>
              <a:tblGrid>
                <a:gridCol w="1045959">
                  <a:extLst>
                    <a:ext uri="{9D8B030D-6E8A-4147-A177-3AD203B41FA5}">
                      <a16:colId xmlns:a16="http://schemas.microsoft.com/office/drawing/2014/main" val="1939319280"/>
                    </a:ext>
                  </a:extLst>
                </a:gridCol>
                <a:gridCol w="888349">
                  <a:extLst>
                    <a:ext uri="{9D8B030D-6E8A-4147-A177-3AD203B41FA5}">
                      <a16:colId xmlns:a16="http://schemas.microsoft.com/office/drawing/2014/main" val="170770880"/>
                    </a:ext>
                  </a:extLst>
                </a:gridCol>
                <a:gridCol w="1217898">
                  <a:extLst>
                    <a:ext uri="{9D8B030D-6E8A-4147-A177-3AD203B41FA5}">
                      <a16:colId xmlns:a16="http://schemas.microsoft.com/office/drawing/2014/main" val="1404022443"/>
                    </a:ext>
                  </a:extLst>
                </a:gridCol>
                <a:gridCol w="716410">
                  <a:extLst>
                    <a:ext uri="{9D8B030D-6E8A-4147-A177-3AD203B41FA5}">
                      <a16:colId xmlns:a16="http://schemas.microsoft.com/office/drawing/2014/main" val="136554457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wicket_keeper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caught_stumped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total_runs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Mangal" panose="02040503050203030202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04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RG Sharma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4088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5230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689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SK Raina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4041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7989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V Kohli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4609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5878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626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 Dhawan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191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Yuvraj 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8705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YK Pathan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897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3819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5254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4643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42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AM Rahane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399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SR 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152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E647EB-F600-B633-4C3B-F4435C0EFF41}"/>
              </a:ext>
            </a:extLst>
          </p:cNvPr>
          <p:cNvSpPr txBox="1"/>
          <p:nvPr/>
        </p:nvSpPr>
        <p:spPr>
          <a:xfrm>
            <a:off x="759653" y="5458265"/>
            <a:ext cx="445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here is the thing, most of the players listed here have already been recommended. Still, it would be good to look out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Pollard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YK Pathan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Yuvraj Singh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i-IN" b="1" dirty="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9F0D1-8E62-945A-E446-C5DB20F108CA}"/>
              </a:ext>
            </a:extLst>
          </p:cNvPr>
          <p:cNvSpPr txBox="1"/>
          <p:nvPr/>
        </p:nvSpPr>
        <p:spPr>
          <a:xfrm>
            <a:off x="6365628" y="5566342"/>
            <a:ext cx="530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how many catches and stumps can be credited to the players listed. </a:t>
            </a:r>
            <a:endParaRPr lang="hi-IN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3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67BDE-84E2-C524-1CEB-61A79DF476B3}"/>
              </a:ext>
            </a:extLst>
          </p:cNvPr>
          <p:cNvSpPr/>
          <p:nvPr/>
        </p:nvSpPr>
        <p:spPr>
          <a:xfrm>
            <a:off x="867324" y="112546"/>
            <a:ext cx="10457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Assessment Questions and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4ACA-671A-1784-C13E-69912346910D}"/>
              </a:ext>
            </a:extLst>
          </p:cNvPr>
          <p:cNvSpPr txBox="1"/>
          <p:nvPr/>
        </p:nvSpPr>
        <p:spPr>
          <a:xfrm>
            <a:off x="305972" y="1083997"/>
            <a:ext cx="112154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dirty="0" err="1">
                <a:latin typeface="Times New Roman" panose="02020603050405020304" pitchFamily="18" charset="0"/>
              </a:rPr>
              <a:t>Table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Creation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b="1" dirty="0" err="1">
                <a:latin typeface="Times New Roman" panose="02020603050405020304" pitchFamily="18" charset="0"/>
              </a:rPr>
              <a:t>Quer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hi-IN" b="1" dirty="0">
              <a:latin typeface="Times New Roman" panose="02020603050405020304" pitchFamily="18" charset="0"/>
            </a:endParaRPr>
          </a:p>
          <a:p>
            <a:endParaRPr lang="hi-IN" dirty="0">
              <a:latin typeface="Times New Roman" panose="02020603050405020304" pitchFamily="18" charset="0"/>
            </a:endParaRPr>
          </a:p>
          <a:p>
            <a:r>
              <a:rPr lang="hi-IN" dirty="0" err="1">
                <a:latin typeface="Times New Roman" panose="02020603050405020304" pitchFamily="18" charset="0"/>
              </a:rPr>
              <a:t>create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table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matches</a:t>
            </a:r>
            <a:r>
              <a:rPr lang="hi-IN" dirty="0">
                <a:latin typeface="Times New Roman" panose="02020603050405020304" pitchFamily="18" charset="0"/>
              </a:rPr>
              <a:t>(</a:t>
            </a:r>
            <a:r>
              <a:rPr lang="hi-IN" dirty="0" err="1">
                <a:latin typeface="Times New Roman" panose="02020603050405020304" pitchFamily="18" charset="0"/>
              </a:rPr>
              <a:t>id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int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city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match_date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date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player_of_match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venue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neutral_venue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int</a:t>
            </a:r>
            <a:r>
              <a:rPr lang="hi-IN" dirty="0">
                <a:latin typeface="Times New Roman" panose="02020603050405020304" pitchFamily="18" charset="0"/>
              </a:rPr>
              <a:t>, team1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team2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toss_winner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toss_decision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winner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"</a:t>
            </a:r>
            <a:r>
              <a:rPr lang="hi-IN" dirty="0" err="1">
                <a:latin typeface="Times New Roman" panose="02020603050405020304" pitchFamily="18" charset="0"/>
              </a:rPr>
              <a:t>result</a:t>
            </a:r>
            <a:r>
              <a:rPr lang="hi-IN" dirty="0">
                <a:latin typeface="Times New Roman" panose="02020603050405020304" pitchFamily="18" charset="0"/>
              </a:rPr>
              <a:t>"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result_margin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int</a:t>
            </a:r>
            <a:r>
              <a:rPr lang="hi-IN" dirty="0">
                <a:latin typeface="Times New Roman" panose="02020603050405020304" pitchFamily="18" charset="0"/>
              </a:rPr>
              <a:t>, </a:t>
            </a:r>
            <a:r>
              <a:rPr lang="hi-IN" dirty="0" err="1">
                <a:latin typeface="Times New Roman" panose="02020603050405020304" pitchFamily="18" charset="0"/>
              </a:rPr>
              <a:t>eliminator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"</a:t>
            </a:r>
            <a:r>
              <a:rPr lang="hi-IN" dirty="0" err="1">
                <a:latin typeface="Times New Roman" panose="02020603050405020304" pitchFamily="18" charset="0"/>
              </a:rPr>
              <a:t>method</a:t>
            </a:r>
            <a:r>
              <a:rPr lang="hi-IN" dirty="0">
                <a:latin typeface="Times New Roman" panose="02020603050405020304" pitchFamily="18" charset="0"/>
              </a:rPr>
              <a:t>"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umpire1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, umpire2 </a:t>
            </a:r>
            <a:r>
              <a:rPr lang="hi-IN" dirty="0" err="1">
                <a:latin typeface="Times New Roman" panose="02020603050405020304" pitchFamily="18" charset="0"/>
              </a:rPr>
              <a:t>varchar</a:t>
            </a:r>
            <a:r>
              <a:rPr lang="hi-IN" dirty="0">
                <a:latin typeface="Times New Roman" panose="02020603050405020304" pitchFamily="18" charset="0"/>
              </a:rPr>
              <a:t> );</a:t>
            </a:r>
          </a:p>
          <a:p>
            <a:endParaRPr lang="hi-IN" dirty="0">
              <a:latin typeface="Times New Roman" panose="02020603050405020304" pitchFamily="18" charset="0"/>
            </a:endParaRPr>
          </a:p>
          <a:p>
            <a:r>
              <a:rPr lang="hi-IN" dirty="0" err="1">
                <a:latin typeface="Times New Roman" panose="02020603050405020304" pitchFamily="18" charset="0"/>
              </a:rPr>
              <a:t>copy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matches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from</a:t>
            </a:r>
            <a:r>
              <a:rPr lang="hi-IN" dirty="0">
                <a:latin typeface="Times New Roman" panose="02020603050405020304" pitchFamily="18" charset="0"/>
              </a:rPr>
              <a:t> 'E:\</a:t>
            </a:r>
            <a:r>
              <a:rPr lang="hi-IN" dirty="0" err="1">
                <a:latin typeface="Times New Roman" panose="02020603050405020304" pitchFamily="18" charset="0"/>
              </a:rPr>
              <a:t>postgre</a:t>
            </a:r>
            <a:r>
              <a:rPr lang="hi-IN" dirty="0">
                <a:latin typeface="Times New Roman" panose="02020603050405020304" pitchFamily="18" charset="0"/>
              </a:rPr>
              <a:t>\</a:t>
            </a:r>
            <a:r>
              <a:rPr lang="hi-IN" dirty="0" err="1">
                <a:latin typeface="Times New Roman" panose="02020603050405020304" pitchFamily="18" charset="0"/>
              </a:rPr>
              <a:t>IPL_matches.csv'delimiter</a:t>
            </a:r>
            <a:r>
              <a:rPr lang="hi-IN" dirty="0">
                <a:latin typeface="Times New Roman" panose="02020603050405020304" pitchFamily="18" charset="0"/>
              </a:rPr>
              <a:t> ',' </a:t>
            </a:r>
            <a:r>
              <a:rPr lang="hi-IN" dirty="0" err="1">
                <a:latin typeface="Times New Roman" panose="02020603050405020304" pitchFamily="18" charset="0"/>
              </a:rPr>
              <a:t>csv</a:t>
            </a:r>
            <a:r>
              <a:rPr lang="hi-IN" dirty="0">
                <a:latin typeface="Times New Roman" panose="02020603050405020304" pitchFamily="18" charset="0"/>
              </a:rPr>
              <a:t> </a:t>
            </a:r>
            <a:r>
              <a:rPr lang="hi-IN" dirty="0" err="1">
                <a:latin typeface="Times New Roman" panose="02020603050405020304" pitchFamily="18" charset="0"/>
              </a:rPr>
              <a:t>header</a:t>
            </a:r>
            <a:r>
              <a:rPr lang="hi-IN" dirty="0">
                <a:latin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fact that it would be quite impractical to put the entire table here, I am attaching a sample with the limit 10</a:t>
            </a:r>
            <a:endParaRPr lang="hi-IN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CCF9F5-C8F7-8036-B57D-8BF27E9AD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2095"/>
              </p:ext>
            </p:extLst>
          </p:nvPr>
        </p:nvGraphicFramePr>
        <p:xfrm>
          <a:off x="418517" y="4008675"/>
          <a:ext cx="11356142" cy="2717468"/>
        </p:xfrm>
        <a:graphic>
          <a:graphicData uri="http://schemas.openxmlformats.org/drawingml/2006/table">
            <a:tbl>
              <a:tblPr/>
              <a:tblGrid>
                <a:gridCol w="662953">
                  <a:extLst>
                    <a:ext uri="{9D8B030D-6E8A-4147-A177-3AD203B41FA5}">
                      <a16:colId xmlns:a16="http://schemas.microsoft.com/office/drawing/2014/main" val="3713262009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2529775831"/>
                    </a:ext>
                  </a:extLst>
                </a:gridCol>
                <a:gridCol w="748894">
                  <a:extLst>
                    <a:ext uri="{9D8B030D-6E8A-4147-A177-3AD203B41FA5}">
                      <a16:colId xmlns:a16="http://schemas.microsoft.com/office/drawing/2014/main" val="1470066935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3662884504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2114837852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4215792714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2084065845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3067066630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1784644741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2718504952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3523871636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967155312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1696917978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1483716002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2781712549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3631035626"/>
                    </a:ext>
                  </a:extLst>
                </a:gridCol>
                <a:gridCol w="662953">
                  <a:extLst>
                    <a:ext uri="{9D8B030D-6E8A-4147-A177-3AD203B41FA5}">
                      <a16:colId xmlns:a16="http://schemas.microsoft.com/office/drawing/2014/main" val="702968595"/>
                    </a:ext>
                  </a:extLst>
                </a:gridCol>
              </a:tblGrid>
              <a:tr h="10629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city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match_date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player_of_match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venue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neutral_venue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team1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team2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toss_winner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toss_decision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winner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result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result_margin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eliminator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method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umpire1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umpire2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46515"/>
                  </a:ext>
                </a:extLst>
              </a:tr>
              <a:tr h="158009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335982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Bangalore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BB McCullum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 Chinnaswamy Stadium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field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runs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Asad Rauf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RE Koertzen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46802"/>
                  </a:ext>
                </a:extLst>
              </a:tr>
              <a:tr h="261432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335983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Chandigarh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19-04-2008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MEK Hussey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Punjab Cricket Association Stadium, Mohali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Kings XI Punjab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 Super Kings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 Super Kings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 Super Kings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runs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MR Benson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SL Shastri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567040"/>
                  </a:ext>
                </a:extLst>
              </a:tr>
              <a:tr h="106298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335984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19-04-2008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MF Maharoof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Feroz Shah Kotla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Daredevils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Daredevils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wickets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9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Aleem Dar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GA Pratapkumar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937661"/>
                  </a:ext>
                </a:extLst>
              </a:tr>
              <a:tr h="158009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335985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MV Boucher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Wankhede Stadium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Royal Challengers Bangalore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wickets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SJ Davis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DJ Harper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52448"/>
                  </a:ext>
                </a:extLst>
              </a:tr>
              <a:tr h="158009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335986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DJ Hussey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Eden Gardens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Deccan Chargers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Deccan Chargers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Kolkata Knight Riders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wickets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BF Bowden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 Hariharan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993309"/>
                  </a:ext>
                </a:extLst>
              </a:tr>
              <a:tr h="158009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335987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Jaipur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21-04-2008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SR Watson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Sawai Mansingh Stadium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Kings XI Punjab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Kings XI Punjab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wickets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Aleem Dar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RB Tiffin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71698"/>
                  </a:ext>
                </a:extLst>
              </a:tr>
              <a:tr h="209721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Hyderabad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22-04-2008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V Sehwag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Rajiv Gandhi International Stadium, Uppal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Deccan Chargers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Daredevils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Deccan Chargers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bat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Delhi Daredevils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wickets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9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IL Howell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AM Saheba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91842"/>
                  </a:ext>
                </a:extLst>
              </a:tr>
              <a:tr h="209721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335989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ML Hayden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MA Chidambaram Stadium, Chepauk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 Super Kings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field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Chennai Super Kings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runs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DJ Harper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GA Pratapkumar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593752"/>
                  </a:ext>
                </a:extLst>
              </a:tr>
              <a:tr h="209721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335990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Hyderabad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24-04-2008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YK Pathan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Rajiv Gandhi International Stadium, Uppal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Deccan Chargers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field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Rajasthan Royals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wickets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Asad Rauf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MR Benson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61432"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335991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Chandigarh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25-04-2008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KC Sangakkara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Punjab Cricket Association Stadium, Mohali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Kings XI Punjab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Mumbai Indians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field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Kings XI Punjab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runs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66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NA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Aleem Dar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AM </a:t>
                      </a:r>
                      <a:r>
                        <a:rPr lang="en-GB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Saheba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Mangal" panose="02040503050203030202" pitchFamily="18" charset="0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46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77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4035</Words>
  <Application>Microsoft Office PowerPoint</Application>
  <PresentationFormat>Widescreen</PresentationFormat>
  <Paragraphs>1056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Garvin Sharma</dc:creator>
  <cp:lastModifiedBy>Garvin Sharma</cp:lastModifiedBy>
  <cp:revision>7</cp:revision>
  <dcterms:created xsi:type="dcterms:W3CDTF">2023-06-24T16:43:58Z</dcterms:created>
  <dcterms:modified xsi:type="dcterms:W3CDTF">2023-06-27T17:34:47Z</dcterms:modified>
</cp:coreProperties>
</file>