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Personal%20Projects\Top%2010%20produc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Personal%20Projects\Top%20c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Personal%20Projects\Top%2010%20address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Personal%20Projects\Sales%20by%20month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Personal%20Projects\Which%20half%20is%20more%20profitabl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Personal%20Projects\Sales%20by%20hour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science\MySql\Personal%20Projects\Top%2010%20products%20by%20quantit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Products</a:t>
            </a:r>
            <a:r>
              <a:rPr lang="en-US" baseline="0" dirty="0"/>
              <a:t> by 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10 products'!$B$1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products'!$A$2:$A$11</c:f>
              <c:strCache>
                <c:ptCount val="10"/>
                <c:pt idx="0">
                  <c:v>Macbook Pro Laptop</c:v>
                </c:pt>
                <c:pt idx="1">
                  <c:v>iPhone</c:v>
                </c:pt>
                <c:pt idx="2">
                  <c:v>ThinkPad Laptop</c:v>
                </c:pt>
                <c:pt idx="3">
                  <c:v>Google Phone</c:v>
                </c:pt>
                <c:pt idx="4">
                  <c:v>27in 4K Gaming Monitor</c:v>
                </c:pt>
                <c:pt idx="5">
                  <c:v>34in Ultrawide Monitor</c:v>
                </c:pt>
                <c:pt idx="6">
                  <c:v>Apple Airpods Headphones</c:v>
                </c:pt>
                <c:pt idx="7">
                  <c:v>Flatscreen TV</c:v>
                </c:pt>
                <c:pt idx="8">
                  <c:v>Bose SoundSport Headphones</c:v>
                </c:pt>
                <c:pt idx="9">
                  <c:v>27in FHD Monitor</c:v>
                </c:pt>
              </c:strCache>
            </c:strRef>
          </c:cat>
          <c:val>
            <c:numRef>
              <c:f>'Top 10 products'!$B$2:$B$11</c:f>
              <c:numCache>
                <c:formatCode>General</c:formatCode>
                <c:ptCount val="10"/>
                <c:pt idx="0">
                  <c:v>8037600</c:v>
                </c:pt>
                <c:pt idx="1">
                  <c:v>4794300</c:v>
                </c:pt>
                <c:pt idx="2">
                  <c:v>4129958.7</c:v>
                </c:pt>
                <c:pt idx="3">
                  <c:v>3319200</c:v>
                </c:pt>
                <c:pt idx="4">
                  <c:v>2435097.56</c:v>
                </c:pt>
                <c:pt idx="5">
                  <c:v>2355558.0099999998</c:v>
                </c:pt>
                <c:pt idx="6">
                  <c:v>2349150</c:v>
                </c:pt>
                <c:pt idx="7">
                  <c:v>1445700</c:v>
                </c:pt>
                <c:pt idx="8">
                  <c:v>1345565.43</c:v>
                </c:pt>
                <c:pt idx="9">
                  <c:v>1132424.5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B-4509-98A3-2F287A7102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82859312"/>
        <c:axId val="482848152"/>
      </c:barChart>
      <c:catAx>
        <c:axId val="482859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82848152"/>
        <c:crosses val="autoZero"/>
        <c:auto val="1"/>
        <c:lblAlgn val="ctr"/>
        <c:lblOffset val="100"/>
        <c:noMultiLvlLbl val="0"/>
      </c:catAx>
      <c:valAx>
        <c:axId val="482848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8285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hi-I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Cities by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cities'!$A$2</c:f>
              <c:strCache>
                <c:ptCount val="1"/>
                <c:pt idx="0">
                  <c:v> San Francisco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cities'!$B$2</c:f>
              <c:numCache>
                <c:formatCode>General</c:formatCode>
                <c:ptCount val="1"/>
                <c:pt idx="0">
                  <c:v>8262203.9100000001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E-46D5-9AEC-BCE512E4A454}"/>
            </c:ext>
          </c:extLst>
        </c:ser>
        <c:ser>
          <c:idx val="1"/>
          <c:order val="1"/>
          <c:tx>
            <c:strRef>
              <c:f>'Top cities'!$A$3</c:f>
              <c:strCache>
                <c:ptCount val="1"/>
                <c:pt idx="0">
                  <c:v> Los Angeles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cities'!$B$3</c:f>
              <c:numCache>
                <c:formatCode>General</c:formatCode>
                <c:ptCount val="1"/>
                <c:pt idx="0">
                  <c:v>5452570.7999999998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4E-46D5-9AEC-BCE512E4A454}"/>
            </c:ext>
          </c:extLst>
        </c:ser>
        <c:ser>
          <c:idx val="2"/>
          <c:order val="2"/>
          <c:tx>
            <c:strRef>
              <c:f>'Top cities'!$A$4</c:f>
              <c:strCache>
                <c:ptCount val="1"/>
                <c:pt idx="0">
                  <c:v> New York 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cities'!$B$4</c:f>
              <c:numCache>
                <c:formatCode>General</c:formatCode>
                <c:ptCount val="1"/>
                <c:pt idx="0">
                  <c:v>4664317.43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4E-46D5-9AEC-BCE512E4A454}"/>
            </c:ext>
          </c:extLst>
        </c:ser>
        <c:ser>
          <c:idx val="3"/>
          <c:order val="3"/>
          <c:tx>
            <c:strRef>
              <c:f>'Top cities'!$A$5</c:f>
              <c:strCache>
                <c:ptCount val="1"/>
                <c:pt idx="0">
                  <c:v> Boston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cities'!$B$5</c:f>
              <c:numCache>
                <c:formatCode>General</c:formatCode>
                <c:ptCount val="1"/>
                <c:pt idx="0">
                  <c:v>3661642.01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4E-46D5-9AEC-BCE512E4A454}"/>
            </c:ext>
          </c:extLst>
        </c:ser>
        <c:ser>
          <c:idx val="4"/>
          <c:order val="4"/>
          <c:tx>
            <c:strRef>
              <c:f>'Top cities'!$A$6</c:f>
              <c:strCache>
                <c:ptCount val="1"/>
                <c:pt idx="0">
                  <c:v> Atlanta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cities'!$B$6</c:f>
              <c:numCache>
                <c:formatCode>General</c:formatCode>
                <c:ptCount val="1"/>
                <c:pt idx="0">
                  <c:v>2795498.58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4E-46D5-9AEC-BCE512E4A454}"/>
            </c:ext>
          </c:extLst>
        </c:ser>
        <c:ser>
          <c:idx val="5"/>
          <c:order val="5"/>
          <c:tx>
            <c:strRef>
              <c:f>'Top cities'!$A$7</c:f>
              <c:strCache>
                <c:ptCount val="1"/>
                <c:pt idx="0">
                  <c:v> Dallas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cities'!$B$7</c:f>
              <c:numCache>
                <c:formatCode>General</c:formatCode>
                <c:ptCount val="1"/>
                <c:pt idx="0">
                  <c:v>2767975.4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4E-46D5-9AEC-BCE512E4A454}"/>
            </c:ext>
          </c:extLst>
        </c:ser>
        <c:ser>
          <c:idx val="6"/>
          <c:order val="6"/>
          <c:tx>
            <c:strRef>
              <c:f>'Top cities'!$A$8</c:f>
              <c:strCache>
                <c:ptCount val="1"/>
                <c:pt idx="0">
                  <c:v> Seattle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cities'!$B$8</c:f>
              <c:numCache>
                <c:formatCode>General</c:formatCode>
                <c:ptCount val="1"/>
                <c:pt idx="0">
                  <c:v>2747755.48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4E-46D5-9AEC-BCE512E4A454}"/>
            </c:ext>
          </c:extLst>
        </c:ser>
        <c:ser>
          <c:idx val="7"/>
          <c:order val="7"/>
          <c:tx>
            <c:strRef>
              <c:f>'Top cities'!$A$9</c:f>
              <c:strCache>
                <c:ptCount val="1"/>
                <c:pt idx="0">
                  <c:v> Portland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cities'!$B$9</c:f>
              <c:numCache>
                <c:formatCode>General</c:formatCode>
                <c:ptCount val="1"/>
                <c:pt idx="0">
                  <c:v>2320490.61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4E-46D5-9AEC-BCE512E4A454}"/>
            </c:ext>
          </c:extLst>
        </c:ser>
        <c:ser>
          <c:idx val="8"/>
          <c:order val="8"/>
          <c:tx>
            <c:strRef>
              <c:f>'Top cities'!$A$10</c:f>
              <c:strCache>
                <c:ptCount val="1"/>
                <c:pt idx="0">
                  <c:v> Austin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'Top cities'!$B$1</c:f>
              <c:strCache>
                <c:ptCount val="1"/>
                <c:pt idx="0">
                  <c:v>total_sales</c:v>
                </c:pt>
              </c:strCache>
            </c:strRef>
          </c:cat>
          <c:val>
            <c:numRef>
              <c:f>'Top cities'!$B$10</c:f>
              <c:numCache>
                <c:formatCode>General</c:formatCode>
                <c:ptCount val="1"/>
                <c:pt idx="0">
                  <c:v>1819581.75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4E-46D5-9AEC-BCE512E4A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166280"/>
        <c:axId val="483168800"/>
      </c:barChart>
      <c:catAx>
        <c:axId val="48316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83168800"/>
        <c:crosses val="autoZero"/>
        <c:auto val="1"/>
        <c:lblAlgn val="ctr"/>
        <c:lblOffset val="100"/>
        <c:noMultiLvlLbl val="0"/>
      </c:catAx>
      <c:valAx>
        <c:axId val="48316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8316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hi-I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10 Addresses by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addresses'!$B$1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addresses'!$A$2:$A$11</c:f>
              <c:strCache>
                <c:ptCount val="10"/>
                <c:pt idx="0">
                  <c:v>668 Park St, San Francisco, CA 94016</c:v>
                </c:pt>
                <c:pt idx="1">
                  <c:v>391 1st St, Seattle, WA 98101</c:v>
                </c:pt>
                <c:pt idx="2">
                  <c:v>795 1st St, Atlanta, GA 30301</c:v>
                </c:pt>
                <c:pt idx="3">
                  <c:v>10 1st St, San Francisco, CA 94016</c:v>
                </c:pt>
                <c:pt idx="4">
                  <c:v>731 11th St, New York City, NY 10001</c:v>
                </c:pt>
                <c:pt idx="5">
                  <c:v>208 Chestnut St, San Francisco, CA 94016</c:v>
                </c:pt>
                <c:pt idx="6">
                  <c:v>949 Hickory St, New York City, NY 10001</c:v>
                </c:pt>
                <c:pt idx="7">
                  <c:v>611 Wilson St, San Francisco, CA 94016</c:v>
                </c:pt>
                <c:pt idx="8">
                  <c:v>610 14th St, Los Angeles, CA 90001</c:v>
                </c:pt>
                <c:pt idx="9">
                  <c:v>256 Hill St, San Francisco, CA 94016</c:v>
                </c:pt>
              </c:strCache>
            </c:strRef>
          </c:cat>
          <c:val>
            <c:numRef>
              <c:f>'Top 10 addresses'!$B$2:$B$11</c:f>
              <c:numCache>
                <c:formatCode>General</c:formatCode>
                <c:ptCount val="10"/>
                <c:pt idx="0">
                  <c:v>4379.99</c:v>
                </c:pt>
                <c:pt idx="1">
                  <c:v>4100</c:v>
                </c:pt>
                <c:pt idx="2">
                  <c:v>4100</c:v>
                </c:pt>
                <c:pt idx="3">
                  <c:v>4000</c:v>
                </c:pt>
                <c:pt idx="4">
                  <c:v>3919.88</c:v>
                </c:pt>
                <c:pt idx="5">
                  <c:v>3789.99</c:v>
                </c:pt>
                <c:pt idx="6">
                  <c:v>3779.99</c:v>
                </c:pt>
                <c:pt idx="7">
                  <c:v>3718.78</c:v>
                </c:pt>
                <c:pt idx="8">
                  <c:v>3699.98</c:v>
                </c:pt>
                <c:pt idx="9">
                  <c:v>3561.95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4-4560-9742-B2FAE47C84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3033896"/>
        <c:axId val="403034256"/>
      </c:barChart>
      <c:catAx>
        <c:axId val="40303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03034256"/>
        <c:crosses val="autoZero"/>
        <c:auto val="1"/>
        <c:lblAlgn val="ctr"/>
        <c:lblOffset val="100"/>
        <c:noMultiLvlLbl val="0"/>
      </c:catAx>
      <c:valAx>
        <c:axId val="40303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03033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hi-I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Sales through the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'Sales by month'!$B$1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i-I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'Sales by month'!$B$2:$B$13</c:f>
              <c:numCache>
                <c:formatCode>General</c:formatCode>
                <c:ptCount val="12"/>
                <c:pt idx="0">
                  <c:v>4613443.34</c:v>
                </c:pt>
                <c:pt idx="1">
                  <c:v>3736726.88</c:v>
                </c:pt>
                <c:pt idx="2">
                  <c:v>3390670.24</c:v>
                </c:pt>
                <c:pt idx="3">
                  <c:v>3199603.2</c:v>
                </c:pt>
                <c:pt idx="4">
                  <c:v>3152606.75</c:v>
                </c:pt>
                <c:pt idx="5">
                  <c:v>2807100.38</c:v>
                </c:pt>
                <c:pt idx="6">
                  <c:v>2647775.7599999998</c:v>
                </c:pt>
                <c:pt idx="7">
                  <c:v>2577802.2599999998</c:v>
                </c:pt>
                <c:pt idx="8">
                  <c:v>2244467.88</c:v>
                </c:pt>
                <c:pt idx="9">
                  <c:v>2202022.42</c:v>
                </c:pt>
                <c:pt idx="10">
                  <c:v>2097560.13</c:v>
                </c:pt>
                <c:pt idx="11">
                  <c:v>1822256.73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73-4050-8DE2-3FA5BA1559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68012016"/>
        <c:axId val="568010216"/>
      </c:barChart>
      <c:catAx>
        <c:axId val="56801201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68010216"/>
        <c:crosses val="autoZero"/>
        <c:auto val="1"/>
        <c:lblAlgn val="ctr"/>
        <c:lblOffset val="100"/>
        <c:noMultiLvlLbl val="0"/>
      </c:catAx>
      <c:valAx>
        <c:axId val="568010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56801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hi-I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Mor</a:t>
            </a:r>
            <a:r>
              <a:rPr lang="en-GB" b="1" baseline="0" dirty="0"/>
              <a:t>e sales are made in the second half of the year</a:t>
            </a:r>
            <a:endParaRPr lang="en-GB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'Which half is more profitable'!$B$1</c:f>
              <c:strCache>
                <c:ptCount val="1"/>
                <c:pt idx="0">
                  <c:v>total_sales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9-4356-8717-EBBFD283A0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9-4356-8717-EBBFD283A013}"/>
              </c:ext>
            </c:extLst>
          </c:dPt>
          <c:cat>
            <c:strRef>
              <c:f>'Which half is more profitable'!$A$2:$A$3</c:f>
              <c:strCache>
                <c:ptCount val="2"/>
                <c:pt idx="0">
                  <c:v>Second Half</c:v>
                </c:pt>
                <c:pt idx="1">
                  <c:v>First Half</c:v>
                </c:pt>
              </c:strCache>
            </c:strRef>
          </c:cat>
          <c:val>
            <c:numRef>
              <c:f>'Which half is more profitable'!$B$2:$B$3</c:f>
              <c:numCache>
                <c:formatCode>General</c:formatCode>
                <c:ptCount val="2"/>
                <c:pt idx="0">
                  <c:v>18539577.190000001</c:v>
                </c:pt>
                <c:pt idx="1">
                  <c:v>15952458.779999999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89-4356-8717-EBBFD283A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430848935066538"/>
          <c:y val="0.92147852196454783"/>
          <c:w val="0.33200206841518648"/>
          <c:h val="5.7925786859462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i-I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the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'Sales by hours'!$B$1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'Sales by hours'!$B$2:$B$11</c:f>
              <c:numCache>
                <c:formatCode>General</c:formatCode>
                <c:ptCount val="10"/>
                <c:pt idx="0">
                  <c:v>2412938.54</c:v>
                </c:pt>
                <c:pt idx="1">
                  <c:v>2316821.34</c:v>
                </c:pt>
                <c:pt idx="2">
                  <c:v>2300610.2400000002</c:v>
                </c:pt>
                <c:pt idx="3">
                  <c:v>2281716.2400000002</c:v>
                </c:pt>
                <c:pt idx="4">
                  <c:v>2219348.2999999998</c:v>
                </c:pt>
                <c:pt idx="5">
                  <c:v>2155389.7999999998</c:v>
                </c:pt>
                <c:pt idx="6">
                  <c:v>2129361.61</c:v>
                </c:pt>
                <c:pt idx="7">
                  <c:v>2083672.73</c:v>
                </c:pt>
                <c:pt idx="8">
                  <c:v>2042000.86</c:v>
                </c:pt>
                <c:pt idx="9">
                  <c:v>1944286.77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6F-4441-91BB-596B22725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4968536"/>
        <c:axId val="474962776"/>
      </c:barChart>
      <c:catAx>
        <c:axId val="4749685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74962776"/>
        <c:crosses val="autoZero"/>
        <c:auto val="1"/>
        <c:lblAlgn val="ctr"/>
        <c:lblOffset val="100"/>
        <c:noMultiLvlLbl val="0"/>
      </c:catAx>
      <c:valAx>
        <c:axId val="47496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7496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hi-I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products by quantities</a:t>
            </a:r>
            <a:r>
              <a:rPr lang="en-US" baseline="0" dirty="0"/>
              <a:t> ordered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i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products by quantity'!$B$1</c:f>
              <c:strCache>
                <c:ptCount val="1"/>
                <c:pt idx="0">
                  <c:v>total_quantity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10 products by quantity'!$A$2:$A$11</c:f>
              <c:strCache>
                <c:ptCount val="10"/>
                <c:pt idx="0">
                  <c:v>AAA Batteries (4-pack)</c:v>
                </c:pt>
                <c:pt idx="1">
                  <c:v>AA Batteries (4-pack)</c:v>
                </c:pt>
                <c:pt idx="2">
                  <c:v>USB-C Charging Cable</c:v>
                </c:pt>
                <c:pt idx="3">
                  <c:v>Lightning Charging Cable</c:v>
                </c:pt>
                <c:pt idx="4">
                  <c:v>Wired Headphones</c:v>
                </c:pt>
                <c:pt idx="5">
                  <c:v>Apple Airpods Headphones</c:v>
                </c:pt>
                <c:pt idx="6">
                  <c:v>Bose SoundSport Headphones</c:v>
                </c:pt>
                <c:pt idx="7">
                  <c:v>27in FHD Monitor</c:v>
                </c:pt>
                <c:pt idx="8">
                  <c:v>iPhone</c:v>
                </c:pt>
                <c:pt idx="9">
                  <c:v>27in 4K Gaming Monitor</c:v>
                </c:pt>
              </c:strCache>
            </c:strRef>
          </c:cat>
          <c:val>
            <c:numRef>
              <c:f>'Top 10 products by quantity'!$B$2:$B$11</c:f>
              <c:numCache>
                <c:formatCode>General</c:formatCode>
                <c:ptCount val="10"/>
                <c:pt idx="0">
                  <c:v>31017</c:v>
                </c:pt>
                <c:pt idx="1">
                  <c:v>27635</c:v>
                </c:pt>
                <c:pt idx="2">
                  <c:v>23975</c:v>
                </c:pt>
                <c:pt idx="3">
                  <c:v>23217</c:v>
                </c:pt>
                <c:pt idx="4">
                  <c:v>20557</c:v>
                </c:pt>
                <c:pt idx="5">
                  <c:v>15661</c:v>
                </c:pt>
                <c:pt idx="6">
                  <c:v>13457</c:v>
                </c:pt>
                <c:pt idx="7">
                  <c:v>7550</c:v>
                </c:pt>
                <c:pt idx="8">
                  <c:v>6849</c:v>
                </c:pt>
                <c:pt idx="9">
                  <c:v>6244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E-4144-A83A-C0E0986CE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147408"/>
        <c:axId val="474147768"/>
      </c:barChart>
      <c:catAx>
        <c:axId val="47414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74147768"/>
        <c:crosses val="autoZero"/>
        <c:auto val="1"/>
        <c:lblAlgn val="ctr"/>
        <c:lblOffset val="100"/>
        <c:noMultiLvlLbl val="0"/>
      </c:catAx>
      <c:valAx>
        <c:axId val="47414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i-IN"/>
          </a:p>
        </c:txPr>
        <c:crossAx val="47414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hi-I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8767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126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80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61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202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774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234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894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6166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7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3BECA6-0386-4F77-9EB8-EDDE809D2B63}" type="datetimeFigureOut">
              <a:rPr lang="hi-IN" smtClean="0"/>
              <a:t>गुरुवार, 6 आश्वीन 1945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05BF0A-6953-4BA4-918E-25A22E203888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8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A54D8-71D4-4881-01D3-B9BDBCF3C87F}"/>
              </a:ext>
            </a:extLst>
          </p:cNvPr>
          <p:cNvSpPr/>
          <p:nvPr/>
        </p:nvSpPr>
        <p:spPr>
          <a:xfrm>
            <a:off x="1152266" y="2238383"/>
            <a:ext cx="98874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983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F8F70C-8563-9252-B36D-658F4CFB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19542"/>
              </p:ext>
            </p:extLst>
          </p:nvPr>
        </p:nvGraphicFramePr>
        <p:xfrm>
          <a:off x="804809" y="2191042"/>
          <a:ext cx="3837529" cy="3614739"/>
        </p:xfrm>
        <a:graphic>
          <a:graphicData uri="http://schemas.openxmlformats.org/drawingml/2006/table">
            <a:tbl>
              <a:tblPr/>
              <a:tblGrid>
                <a:gridCol w="1834359">
                  <a:extLst>
                    <a:ext uri="{9D8B030D-6E8A-4147-A177-3AD203B41FA5}">
                      <a16:colId xmlns:a16="http://schemas.microsoft.com/office/drawing/2014/main" val="4260072158"/>
                    </a:ext>
                  </a:extLst>
                </a:gridCol>
                <a:gridCol w="2003170">
                  <a:extLst>
                    <a:ext uri="{9D8B030D-6E8A-4147-A177-3AD203B41FA5}">
                      <a16:colId xmlns:a16="http://schemas.microsoft.com/office/drawing/2014/main" val="3479355575"/>
                    </a:ext>
                  </a:extLst>
                </a:gridCol>
              </a:tblGrid>
              <a:tr h="23772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product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total_sales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162246"/>
                  </a:ext>
                </a:extLst>
              </a:tr>
              <a:tr h="2531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Macbook Pro Laptop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8037600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138794"/>
                  </a:ext>
                </a:extLst>
              </a:tr>
              <a:tr h="23772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iPhone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4794300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0210"/>
                  </a:ext>
                </a:extLst>
              </a:tr>
              <a:tr h="2531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ThinkPad Laptop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4129959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478043"/>
                  </a:ext>
                </a:extLst>
              </a:tr>
              <a:tr h="2531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Google Phone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3319200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01443"/>
                  </a:ext>
                </a:extLst>
              </a:tr>
              <a:tr h="3761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27in 4K Gaming Monitor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2435098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503768"/>
                  </a:ext>
                </a:extLst>
              </a:tr>
              <a:tr h="37615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34in Ultrawide Monitor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2355558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999150"/>
                  </a:ext>
                </a:extLst>
              </a:tr>
              <a:tr h="49921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Apple Airpods Headphones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2349150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90649"/>
                  </a:ext>
                </a:extLst>
              </a:tr>
              <a:tr h="2531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Flatscreen TV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1445700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136425"/>
                  </a:ext>
                </a:extLst>
              </a:tr>
              <a:tr h="62226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Bose SoundSport Headphones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1345565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34506"/>
                  </a:ext>
                </a:extLst>
              </a:tr>
              <a:tr h="25310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27in FHD Monitor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1132425</a:t>
                      </a:r>
                    </a:p>
                  </a:txBody>
                  <a:tcPr marL="6992" marR="6992" marT="699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9539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040BD88-0578-9BF8-EF52-7917FB1F9E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966258"/>
              </p:ext>
            </p:extLst>
          </p:nvPr>
        </p:nvGraphicFramePr>
        <p:xfrm>
          <a:off x="5753685" y="2191042"/>
          <a:ext cx="5633505" cy="3614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AF55FA5-9C74-4912-AC55-D2E184739158}"/>
              </a:ext>
            </a:extLst>
          </p:cNvPr>
          <p:cNvSpPr/>
          <p:nvPr/>
        </p:nvSpPr>
        <p:spPr>
          <a:xfrm>
            <a:off x="2204860" y="407674"/>
            <a:ext cx="7097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Products by Sales</a:t>
            </a:r>
          </a:p>
        </p:txBody>
      </p:sp>
    </p:spTree>
    <p:extLst>
      <p:ext uri="{BB962C8B-B14F-4D97-AF65-F5344CB8AC3E}">
        <p14:creationId xmlns:p14="http://schemas.microsoft.com/office/powerpoint/2010/main" val="254687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5B6C3-D954-1601-7C15-F1DE83619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58741"/>
              </p:ext>
            </p:extLst>
          </p:nvPr>
        </p:nvGraphicFramePr>
        <p:xfrm>
          <a:off x="5866228" y="2222695"/>
          <a:ext cx="5570806" cy="360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B8C59-3022-8FD3-4326-2A404687B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74242"/>
              </p:ext>
            </p:extLst>
          </p:nvPr>
        </p:nvGraphicFramePr>
        <p:xfrm>
          <a:off x="1237957" y="2222694"/>
          <a:ext cx="3559126" cy="3601330"/>
        </p:xfrm>
        <a:graphic>
          <a:graphicData uri="http://schemas.openxmlformats.org/drawingml/2006/table">
            <a:tbl>
              <a:tblPr/>
              <a:tblGrid>
                <a:gridCol w="1779563">
                  <a:extLst>
                    <a:ext uri="{9D8B030D-6E8A-4147-A177-3AD203B41FA5}">
                      <a16:colId xmlns:a16="http://schemas.microsoft.com/office/drawing/2014/main" val="321876626"/>
                    </a:ext>
                  </a:extLst>
                </a:gridCol>
                <a:gridCol w="1779563">
                  <a:extLst>
                    <a:ext uri="{9D8B030D-6E8A-4147-A177-3AD203B41FA5}">
                      <a16:colId xmlns:a16="http://schemas.microsoft.com/office/drawing/2014/main" val="318825179"/>
                    </a:ext>
                  </a:extLst>
                </a:gridCol>
              </a:tblGrid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94211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8262204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99610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5452571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954349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New York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4664317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859999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Boston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3661642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189660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Atlanta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2795499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02390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Dallas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2767975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0493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2747755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91284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2320491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39391"/>
                  </a:ext>
                </a:extLst>
              </a:tr>
              <a:tr h="3601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 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1819582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2233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DB7C66-749A-CECA-852D-441D9B84CA8A}"/>
              </a:ext>
            </a:extLst>
          </p:cNvPr>
          <p:cNvSpPr/>
          <p:nvPr/>
        </p:nvSpPr>
        <p:spPr>
          <a:xfrm>
            <a:off x="2976506" y="406066"/>
            <a:ext cx="55708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Cities by Sales</a:t>
            </a:r>
          </a:p>
        </p:txBody>
      </p:sp>
    </p:spTree>
    <p:extLst>
      <p:ext uri="{BB962C8B-B14F-4D97-AF65-F5344CB8AC3E}">
        <p14:creationId xmlns:p14="http://schemas.microsoft.com/office/powerpoint/2010/main" val="39004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DF22B6-F304-5767-88F3-D1B1E8632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165185"/>
              </p:ext>
            </p:extLst>
          </p:nvPr>
        </p:nvGraphicFramePr>
        <p:xfrm>
          <a:off x="4178104" y="2180493"/>
          <a:ext cx="7484012" cy="3559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4CDF3F-883D-017C-AC2C-9CD86F9E4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50163"/>
              </p:ext>
            </p:extLst>
          </p:nvPr>
        </p:nvGraphicFramePr>
        <p:xfrm>
          <a:off x="220393" y="1997612"/>
          <a:ext cx="3774832" cy="3967557"/>
        </p:xfrm>
        <a:graphic>
          <a:graphicData uri="http://schemas.openxmlformats.org/drawingml/2006/table">
            <a:tbl>
              <a:tblPr/>
              <a:tblGrid>
                <a:gridCol w="1887416">
                  <a:extLst>
                    <a:ext uri="{9D8B030D-6E8A-4147-A177-3AD203B41FA5}">
                      <a16:colId xmlns:a16="http://schemas.microsoft.com/office/drawing/2014/main" val="692423941"/>
                    </a:ext>
                  </a:extLst>
                </a:gridCol>
                <a:gridCol w="1887416">
                  <a:extLst>
                    <a:ext uri="{9D8B030D-6E8A-4147-A177-3AD203B41FA5}">
                      <a16:colId xmlns:a16="http://schemas.microsoft.com/office/drawing/2014/main" val="2490635838"/>
                    </a:ext>
                  </a:extLst>
                </a:gridCol>
              </a:tblGrid>
              <a:tr h="19014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purchase_address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total_sales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255657"/>
                  </a:ext>
                </a:extLst>
              </a:tr>
              <a:tr h="37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668 Park St, San Francisco, CA 94016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4379.99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983545"/>
                  </a:ext>
                </a:extLst>
              </a:tr>
              <a:tr h="37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391 1st St, Seattle, WA 98101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4100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897405"/>
                  </a:ext>
                </a:extLst>
              </a:tr>
              <a:tr h="37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795 1st St, Atlanta, GA 30301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4100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845921"/>
                  </a:ext>
                </a:extLst>
              </a:tr>
              <a:tr h="37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 1st St, San Francisco, CA 94016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4000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426370"/>
                  </a:ext>
                </a:extLst>
              </a:tr>
              <a:tr h="37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731 11th St, New York City, NY 10001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3919.88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391618"/>
                  </a:ext>
                </a:extLst>
              </a:tr>
              <a:tr h="384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208 Chestnut St, San Francisco, CA 94016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3789.99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814570"/>
                  </a:ext>
                </a:extLst>
              </a:tr>
              <a:tr h="384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949 Hickory St, New York City, NY 10001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3779.99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98022"/>
                  </a:ext>
                </a:extLst>
              </a:tr>
              <a:tr h="38416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611 Wilson St, San Francisco, CA 94016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3718.78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440411"/>
                  </a:ext>
                </a:extLst>
              </a:tr>
              <a:tr h="37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610 14th St, Los Angeles, CA 90001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3699.98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19460"/>
                  </a:ext>
                </a:extLst>
              </a:tr>
              <a:tr h="374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256 Hill St, San Francisco, CA 94016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3561.95</a:t>
                      </a:r>
                    </a:p>
                  </a:txBody>
                  <a:tcPr marL="5239" marR="5239" marT="52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1674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9396AE0-1C03-6A91-FBD8-3706BE7F7236}"/>
              </a:ext>
            </a:extLst>
          </p:cNvPr>
          <p:cNvSpPr/>
          <p:nvPr/>
        </p:nvSpPr>
        <p:spPr>
          <a:xfrm>
            <a:off x="2354591" y="431166"/>
            <a:ext cx="748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Addresses by Sales</a:t>
            </a:r>
          </a:p>
        </p:txBody>
      </p:sp>
    </p:spTree>
    <p:extLst>
      <p:ext uri="{BB962C8B-B14F-4D97-AF65-F5344CB8AC3E}">
        <p14:creationId xmlns:p14="http://schemas.microsoft.com/office/powerpoint/2010/main" val="406013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21EF5-A831-3D2F-8E4C-D75ADD34F606}"/>
              </a:ext>
            </a:extLst>
          </p:cNvPr>
          <p:cNvSpPr/>
          <p:nvPr/>
        </p:nvSpPr>
        <p:spPr>
          <a:xfrm>
            <a:off x="2319132" y="547692"/>
            <a:ext cx="7553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hrough the Months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40E4FA-4007-946C-80C8-4AA5968C8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552824"/>
              </p:ext>
            </p:extLst>
          </p:nvPr>
        </p:nvGraphicFramePr>
        <p:xfrm>
          <a:off x="5514536" y="2067951"/>
          <a:ext cx="5928178" cy="3938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6EF4B-B5BD-E44D-31EA-BF07B253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90866"/>
              </p:ext>
            </p:extLst>
          </p:nvPr>
        </p:nvGraphicFramePr>
        <p:xfrm>
          <a:off x="886264" y="2067952"/>
          <a:ext cx="3601328" cy="3748381"/>
        </p:xfrm>
        <a:graphic>
          <a:graphicData uri="http://schemas.openxmlformats.org/drawingml/2006/table">
            <a:tbl>
              <a:tblPr/>
              <a:tblGrid>
                <a:gridCol w="1800664">
                  <a:extLst>
                    <a:ext uri="{9D8B030D-6E8A-4147-A177-3AD203B41FA5}">
                      <a16:colId xmlns:a16="http://schemas.microsoft.com/office/drawing/2014/main" val="173569544"/>
                    </a:ext>
                  </a:extLst>
                </a:gridCol>
                <a:gridCol w="1800664">
                  <a:extLst>
                    <a:ext uri="{9D8B030D-6E8A-4147-A177-3AD203B41FA5}">
                      <a16:colId xmlns:a16="http://schemas.microsoft.com/office/drawing/2014/main" val="423093073"/>
                    </a:ext>
                  </a:extLst>
                </a:gridCol>
              </a:tblGrid>
              <a:tr h="2883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month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total_sales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848461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4613443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049248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3736727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71514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4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3390670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94126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11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3199603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53473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5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3152607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24767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2807100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689533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2647776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8990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2577802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14842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8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2244468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775878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2202022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78820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9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2097560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758815"/>
                  </a:ext>
                </a:extLst>
              </a:tr>
              <a:tr h="288337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1822257</a:t>
                      </a:r>
                    </a:p>
                  </a:txBody>
                  <a:tcPr marL="9101" marR="9101" marT="910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95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0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B30CDE-0482-4B52-DA53-AFA89B10F8FC}"/>
              </a:ext>
            </a:extLst>
          </p:cNvPr>
          <p:cNvSpPr/>
          <p:nvPr/>
        </p:nvSpPr>
        <p:spPr>
          <a:xfrm>
            <a:off x="287294" y="435151"/>
            <a:ext cx="11617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half of the year is more profitable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C966F8-B58D-9481-6056-7F14F66C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58816"/>
              </p:ext>
            </p:extLst>
          </p:nvPr>
        </p:nvGraphicFramePr>
        <p:xfrm>
          <a:off x="581148" y="2943225"/>
          <a:ext cx="3456280" cy="971550"/>
        </p:xfrm>
        <a:graphic>
          <a:graphicData uri="http://schemas.openxmlformats.org/drawingml/2006/table">
            <a:tbl>
              <a:tblPr/>
              <a:tblGrid>
                <a:gridCol w="1728140">
                  <a:extLst>
                    <a:ext uri="{9D8B030D-6E8A-4147-A177-3AD203B41FA5}">
                      <a16:colId xmlns:a16="http://schemas.microsoft.com/office/drawing/2014/main" val="1529275871"/>
                    </a:ext>
                  </a:extLst>
                </a:gridCol>
                <a:gridCol w="1728140">
                  <a:extLst>
                    <a:ext uri="{9D8B030D-6E8A-4147-A177-3AD203B41FA5}">
                      <a16:colId xmlns:a16="http://schemas.microsoft.com/office/drawing/2014/main" val="40800107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which_half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76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Second Half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8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18539577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58445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First Half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15952459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64363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228A6A-BCB4-302A-30AC-5BBF4E821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867308"/>
              </p:ext>
            </p:extLst>
          </p:nvPr>
        </p:nvGraphicFramePr>
        <p:xfrm>
          <a:off x="4459458" y="2064873"/>
          <a:ext cx="6159305" cy="3699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852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F51DB-209F-C10F-F5A5-ED2D4889B567}"/>
              </a:ext>
            </a:extLst>
          </p:cNvPr>
          <p:cNvSpPr/>
          <p:nvPr/>
        </p:nvSpPr>
        <p:spPr>
          <a:xfrm>
            <a:off x="3451301" y="491422"/>
            <a:ext cx="5289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the hours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10845C-155A-7A2B-0827-53D7AF27F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400686"/>
              </p:ext>
            </p:extLst>
          </p:nvPr>
        </p:nvGraphicFramePr>
        <p:xfrm>
          <a:off x="5540380" y="2293033"/>
          <a:ext cx="5559029" cy="3446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B6B63E-ACD7-B8BB-3ED1-66AA31158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31503"/>
              </p:ext>
            </p:extLst>
          </p:nvPr>
        </p:nvGraphicFramePr>
        <p:xfrm>
          <a:off x="1495548" y="2293033"/>
          <a:ext cx="2879504" cy="3446586"/>
        </p:xfrm>
        <a:graphic>
          <a:graphicData uri="http://schemas.openxmlformats.org/drawingml/2006/table">
            <a:tbl>
              <a:tblPr/>
              <a:tblGrid>
                <a:gridCol w="1439752">
                  <a:extLst>
                    <a:ext uri="{9D8B030D-6E8A-4147-A177-3AD203B41FA5}">
                      <a16:colId xmlns:a16="http://schemas.microsoft.com/office/drawing/2014/main" val="2049808542"/>
                    </a:ext>
                  </a:extLst>
                </a:gridCol>
                <a:gridCol w="1439752">
                  <a:extLst>
                    <a:ext uri="{9D8B030D-6E8A-4147-A177-3AD203B41FA5}">
                      <a16:colId xmlns:a16="http://schemas.microsoft.com/office/drawing/2014/main" val="3962623341"/>
                    </a:ext>
                  </a:extLst>
                </a:gridCol>
              </a:tblGrid>
              <a:tr h="3133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hour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417775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2412939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40582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2316821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64436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2300610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308046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2281716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44370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2219348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752331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2155390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150813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2129362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17055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2083673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43859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2042001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44253"/>
                  </a:ext>
                </a:extLst>
              </a:tr>
              <a:tr h="313326"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1944287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2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6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AF487C-8F7A-C000-EBC9-04A1ED84757D}"/>
              </a:ext>
            </a:extLst>
          </p:cNvPr>
          <p:cNvSpPr/>
          <p:nvPr/>
        </p:nvSpPr>
        <p:spPr>
          <a:xfrm>
            <a:off x="645693" y="421082"/>
            <a:ext cx="10900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products by quantities ordered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A36BF1-9F04-F582-C6F0-587E51A62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357567"/>
              </p:ext>
            </p:extLst>
          </p:nvPr>
        </p:nvGraphicFramePr>
        <p:xfrm>
          <a:off x="5556737" y="2082018"/>
          <a:ext cx="5838093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B84AD2-CE3F-826B-F9D7-B9847597A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64440"/>
              </p:ext>
            </p:extLst>
          </p:nvPr>
        </p:nvGraphicFramePr>
        <p:xfrm>
          <a:off x="370906" y="2082018"/>
          <a:ext cx="4524649" cy="3798279"/>
        </p:xfrm>
        <a:graphic>
          <a:graphicData uri="http://schemas.openxmlformats.org/drawingml/2006/table">
            <a:tbl>
              <a:tblPr/>
              <a:tblGrid>
                <a:gridCol w="1953086">
                  <a:extLst>
                    <a:ext uri="{9D8B030D-6E8A-4147-A177-3AD203B41FA5}">
                      <a16:colId xmlns:a16="http://schemas.microsoft.com/office/drawing/2014/main" val="2261321577"/>
                    </a:ext>
                  </a:extLst>
                </a:gridCol>
                <a:gridCol w="2571563">
                  <a:extLst>
                    <a:ext uri="{9D8B030D-6E8A-4147-A177-3AD203B41FA5}">
                      <a16:colId xmlns:a16="http://schemas.microsoft.com/office/drawing/2014/main" val="2761913718"/>
                    </a:ext>
                  </a:extLst>
                </a:gridCol>
              </a:tblGrid>
              <a:tr h="2020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product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total_quantity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27240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AAA Batteries (4-pack)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31017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71765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AA Batteries (4-pack)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27635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153982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USB-C Charging Cable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23975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39485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Lightning Charging Cable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23217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10109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Wired Headphones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20557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33361"/>
                  </a:ext>
                </a:extLst>
              </a:tr>
              <a:tr h="483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Apple Airpods Headphones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15661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425225"/>
                  </a:ext>
                </a:extLst>
              </a:tr>
              <a:tr h="483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Bose SoundSport Headphones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13457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432511"/>
                  </a:ext>
                </a:extLst>
              </a:tr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27in FHD Monitor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7550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330202"/>
                  </a:ext>
                </a:extLst>
              </a:tr>
              <a:tr h="20208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iPhone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6849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362261"/>
                  </a:ext>
                </a:extLst>
              </a:tr>
              <a:tr h="3638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27in 4K Gaming Monitor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i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ngal" panose="02040503050203030202" pitchFamily="18" charset="0"/>
                        </a:rPr>
                        <a:t>6244</a:t>
                      </a:r>
                    </a:p>
                  </a:txBody>
                  <a:tcPr marL="6848" marR="6848" marT="684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95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42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368</Words>
  <Application>Microsoft Office PowerPoint</Application>
  <PresentationFormat>Widescreen</PresentationFormat>
  <Paragraphs>155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Mangal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Garvin Sharma</dc:creator>
  <cp:lastModifiedBy>Garvin Sharma</cp:lastModifiedBy>
  <cp:revision>3</cp:revision>
  <dcterms:created xsi:type="dcterms:W3CDTF">2023-09-27T16:22:02Z</dcterms:created>
  <dcterms:modified xsi:type="dcterms:W3CDTF">2023-09-28T08:06:56Z</dcterms:modified>
</cp:coreProperties>
</file>