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42794225" cx="30267275"/>
  <p:notesSz cx="7004050" cy="9290050"/>
  <p:embeddedFontLst>
    <p:embeddedFont>
      <p:font typeface="Arial Narrow"/>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9">
          <p15:clr>
            <a:srgbClr val="A4A3A4"/>
          </p15:clr>
        </p15:guide>
        <p15:guide id="2" pos="9533">
          <p15:clr>
            <a:srgbClr val="A4A3A4"/>
          </p15:clr>
        </p15:guide>
      </p15:sldGuideLst>
    </p:ext>
    <p:ext uri="http://customooxmlschemas.google.com/">
      <go:slidesCustomData xmlns:go="http://customooxmlschemas.google.com/" r:id="rId11" roundtripDataSignature="AMtx7mjWamjrctx0c6R8uDplY0nZe2qb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479" orient="horz"/>
        <p:guide pos="9533"/>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ArialNarrow-boldItalic.fntdata"/><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29426516" y="0"/>
            <a:ext cx="840758" cy="42794237"/>
          </a:xfrm>
          <a:prstGeom prst="rect">
            <a:avLst/>
          </a:prstGeom>
          <a:solidFill>
            <a:srgbClr val="A8CAEE"/>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840758" cy="42794237"/>
          </a:xfrm>
          <a:prstGeom prst="rect">
            <a:avLst/>
          </a:prstGeom>
          <a:solidFill>
            <a:srgbClr val="A8CAEE"/>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30267274" cy="5349279"/>
          </a:xfrm>
          <a:prstGeom prst="rect">
            <a:avLst/>
          </a:prstGeom>
          <a:solidFill>
            <a:srgbClr val="1B2640"/>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5" name="Google Shape;15;p3"/>
          <p:cNvSpPr/>
          <p:nvPr/>
        </p:nvSpPr>
        <p:spPr>
          <a:xfrm>
            <a:off x="0" y="37444959"/>
            <a:ext cx="30267274" cy="5349279"/>
          </a:xfrm>
          <a:prstGeom prst="rect">
            <a:avLst/>
          </a:prstGeom>
          <a:solidFill>
            <a:srgbClr val="90A4D1"/>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6" name="Google Shape;16;p3"/>
          <p:cNvSpPr/>
          <p:nvPr/>
        </p:nvSpPr>
        <p:spPr>
          <a:xfrm>
            <a:off x="-12611365" y="0"/>
            <a:ext cx="11770607" cy="42794237"/>
          </a:xfrm>
          <a:prstGeom prst="rect">
            <a:avLst/>
          </a:prstGeom>
          <a:solidFill>
            <a:srgbClr val="C4CBD6"/>
          </a:solidFill>
          <a:ln>
            <a:noFill/>
          </a:ln>
        </p:spPr>
        <p:txBody>
          <a:bodyPr anchorCtr="0" anchor="t" bIns="217425" lIns="217425" spcFirstLastPara="1" rIns="217425" wrap="square" tIns="217425">
            <a:noAutofit/>
          </a:bodyPr>
          <a:lstStyle/>
          <a:p>
            <a:pPr indent="0" lvl="0" marL="0" marR="0" rtl="0" algn="l">
              <a:spcBef>
                <a:spcPts val="0"/>
              </a:spcBef>
              <a:spcAft>
                <a:spcPts val="0"/>
              </a:spcAft>
              <a:buNone/>
            </a:pPr>
            <a:r>
              <a:rPr b="0" i="0" lang="en-US" sz="8800" u="none" cap="none" strike="noStrike">
                <a:solidFill>
                  <a:srgbClr val="7F7F7F"/>
                </a:solidFill>
                <a:latin typeface="Calibri"/>
                <a:ea typeface="Calibri"/>
                <a:cs typeface="Calibri"/>
                <a:sym typeface="Calibri"/>
              </a:rPr>
              <a:t>Poster Print Size:</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This poster template is set up for A0 international paper size of 1189 mm x 841 mm (46.8” high by 33.1” wide). It can be printed at 70.6% for an A1 poster of 841 mm x 594 mm.</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Placeholders:</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Image Quality:</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You can place digital photos or logo art in your poster file by selecting the </a:t>
            </a:r>
            <a:r>
              <a:rPr b="1" i="0" lang="en-US" sz="6000" u="none" cap="none" strike="noStrike">
                <a:solidFill>
                  <a:srgbClr val="7F7F7F"/>
                </a:solidFill>
                <a:latin typeface="Calibri"/>
                <a:ea typeface="Calibri"/>
                <a:cs typeface="Calibri"/>
                <a:sym typeface="Calibri"/>
              </a:rPr>
              <a:t>Insert, Picture</a:t>
            </a:r>
            <a:r>
              <a:rPr b="0" i="0" lang="en-US" sz="60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6000" u="none" cap="none" strike="noStrike">
                <a:solidFill>
                  <a:srgbClr val="7F7F7F"/>
                </a:solidFill>
                <a:latin typeface="Calibri"/>
                <a:ea typeface="Calibri"/>
                <a:cs typeface="Calibri"/>
                <a:sym typeface="Calibri"/>
              </a:rPr>
              <a:t>150-200 pixels per inch in their final printed size</a:t>
            </a:r>
            <a:r>
              <a:rPr b="0" i="0" lang="en-US" sz="60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2282"/>
              </a:spcBef>
              <a:spcAft>
                <a:spcPts val="0"/>
              </a:spcAft>
              <a:buNone/>
            </a:pPr>
            <a:br>
              <a:rPr b="0" i="0" lang="en-US" sz="4400" u="none" cap="none" strike="noStrike">
                <a:solidFill>
                  <a:srgbClr val="7F7F7F"/>
                </a:solidFill>
                <a:latin typeface="Calibri"/>
                <a:ea typeface="Calibri"/>
                <a:cs typeface="Calibri"/>
                <a:sym typeface="Calibri"/>
              </a:rPr>
            </a:br>
            <a:r>
              <a:rPr b="0" i="0" lang="en-US" sz="4400" u="none" cap="none" strike="noStrike">
                <a:solidFill>
                  <a:srgbClr val="7F7F7F"/>
                </a:solidFill>
                <a:latin typeface="Calibri"/>
                <a:ea typeface="Calibri"/>
                <a:cs typeface="Calibri"/>
                <a:sym typeface="Calibri"/>
              </a:rPr>
              <a:t>[This sidebar area does not print.]</a:t>
            </a:r>
            <a:endParaRPr/>
          </a:p>
        </p:txBody>
      </p:sp>
      <p:grpSp>
        <p:nvGrpSpPr>
          <p:cNvPr id="17" name="Google Shape;17;p3"/>
          <p:cNvGrpSpPr/>
          <p:nvPr/>
        </p:nvGrpSpPr>
        <p:grpSpPr>
          <a:xfrm>
            <a:off x="31108034" y="0"/>
            <a:ext cx="11770607" cy="42794237"/>
            <a:chOff x="33832800" y="0"/>
            <a:chExt cx="12801600" cy="43891199"/>
          </a:xfrm>
        </p:grpSpPr>
        <p:sp>
          <p:nvSpPr>
            <p:cNvPr id="18" name="Google Shape;18;p3"/>
            <p:cNvSpPr/>
            <p:nvPr/>
          </p:nvSpPr>
          <p:spPr>
            <a:xfrm>
              <a:off x="33832800" y="0"/>
              <a:ext cx="12801600" cy="43891199"/>
            </a:xfrm>
            <a:prstGeom prst="rect">
              <a:avLst/>
            </a:prstGeom>
            <a:solidFill>
              <a:srgbClr val="C4CBD6"/>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8800" u="none" cap="none" strike="noStrike">
                  <a:solidFill>
                    <a:srgbClr val="62748F"/>
                  </a:solidFill>
                  <a:latin typeface="Calibri"/>
                  <a:ea typeface="Calibri"/>
                  <a:cs typeface="Calibri"/>
                  <a:sym typeface="Calibri"/>
                </a:rPr>
                <a:t>Change Color Theme:</a:t>
              </a:r>
              <a:endParaRPr b="0" i="0" sz="88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62748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2282"/>
                </a:spcBef>
                <a:spcAft>
                  <a:spcPts val="0"/>
                </a:spcAft>
                <a:buNone/>
              </a:pPr>
              <a:r>
                <a:rPr b="0" i="0" lang="en-US" sz="6000" u="none" cap="none" strike="noStrike">
                  <a:solidFill>
                    <a:srgbClr val="62748F"/>
                  </a:solidFill>
                  <a:latin typeface="Calibri"/>
                  <a:ea typeface="Calibri"/>
                  <a:cs typeface="Calibri"/>
                  <a:sym typeface="Calibri"/>
                </a:rPr>
                <a:t>To change the color theme, select the </a:t>
              </a:r>
              <a:r>
                <a:rPr b="1" i="0" lang="en-US" sz="6000" u="none" cap="none" strike="noStrike">
                  <a:solidFill>
                    <a:srgbClr val="62748F"/>
                  </a:solidFill>
                  <a:latin typeface="Calibri"/>
                  <a:ea typeface="Calibri"/>
                  <a:cs typeface="Calibri"/>
                  <a:sym typeface="Calibri"/>
                </a:rPr>
                <a:t>Design</a:t>
              </a:r>
              <a:r>
                <a:rPr b="0" i="0" lang="en-US" sz="6000" u="none" cap="none" strike="noStrike">
                  <a:solidFill>
                    <a:srgbClr val="62748F"/>
                  </a:solidFill>
                  <a:latin typeface="Calibri"/>
                  <a:ea typeface="Calibri"/>
                  <a:cs typeface="Calibri"/>
                  <a:sym typeface="Calibri"/>
                </a:rPr>
                <a:t> tab, then select the </a:t>
              </a:r>
              <a:r>
                <a:rPr b="1" i="0" lang="en-US" sz="6000" u="none" cap="none" strike="noStrike">
                  <a:solidFill>
                    <a:srgbClr val="62748F"/>
                  </a:solidFill>
                  <a:latin typeface="Calibri"/>
                  <a:ea typeface="Calibri"/>
                  <a:cs typeface="Calibri"/>
                  <a:sym typeface="Calibri"/>
                </a:rPr>
                <a:t>Colors</a:t>
              </a:r>
              <a:r>
                <a:rPr b="0" i="0" lang="en-US" sz="6000" u="none" cap="none" strike="noStrike">
                  <a:solidFill>
                    <a:srgbClr val="62748F"/>
                  </a:solidFill>
                  <a:latin typeface="Calibri"/>
                  <a:ea typeface="Calibri"/>
                  <a:cs typeface="Calibri"/>
                  <a:sym typeface="Calibri"/>
                </a:rPr>
                <a:t> drop-down list.</a:t>
              </a:r>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62748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2282"/>
                </a:spcBef>
                <a:spcAft>
                  <a:spcPts val="0"/>
                </a:spcAft>
                <a:buNone/>
              </a:pPr>
              <a:r>
                <a:rPr b="0" i="0" lang="en-US" sz="8800" u="none" cap="none" strike="noStrike">
                  <a:solidFill>
                    <a:srgbClr val="62748F"/>
                  </a:solidFill>
                  <a:latin typeface="Calibri"/>
                  <a:ea typeface="Calibri"/>
                  <a:cs typeface="Calibri"/>
                  <a:sym typeface="Calibri"/>
                </a:rPr>
                <a:t>Printing Your Poster:</a:t>
              </a:r>
              <a:endParaRPr/>
            </a:p>
            <a:p>
              <a:pPr indent="0" lvl="0" marL="0" marR="0" rtl="0" algn="l">
                <a:spcBef>
                  <a:spcPts val="2282"/>
                </a:spcBef>
                <a:spcAft>
                  <a:spcPts val="0"/>
                </a:spcAft>
                <a:buNone/>
              </a:pPr>
              <a:r>
                <a:rPr b="0" i="0" lang="en-US" sz="6000" u="none" cap="none" strike="noStrike">
                  <a:solidFill>
                    <a:srgbClr val="62748F"/>
                  </a:solidFill>
                  <a:latin typeface="Calibri"/>
                  <a:ea typeface="Calibri"/>
                  <a:cs typeface="Calibri"/>
                  <a:sym typeface="Calibri"/>
                </a:rPr>
                <a:t>Once your poster file is ready, visit </a:t>
              </a:r>
              <a:r>
                <a:rPr b="1" i="0" lang="en-US" sz="6000" u="none" cap="none" strike="noStrike">
                  <a:solidFill>
                    <a:srgbClr val="62748F"/>
                  </a:solidFill>
                  <a:latin typeface="Calibri"/>
                  <a:ea typeface="Calibri"/>
                  <a:cs typeface="Calibri"/>
                  <a:sym typeface="Calibri"/>
                </a:rPr>
                <a:t>www.genigraphics.com</a:t>
              </a:r>
              <a:r>
                <a:rPr b="0" i="0" lang="en-US" sz="6000" u="none" cap="none" strike="noStrike">
                  <a:solidFill>
                    <a:srgbClr val="62748F"/>
                  </a:solidFill>
                  <a:latin typeface="Calibri"/>
                  <a:ea typeface="Calibri"/>
                  <a:cs typeface="Calibri"/>
                  <a:sym typeface="Calibri"/>
                </a:rPr>
                <a:t> to order a high-quality, affordable poster print. Every order receives a free design review and we can delivery as fast as next business day within the US and Canada. </a:t>
              </a:r>
              <a:endParaRPr/>
            </a:p>
            <a:p>
              <a:pPr indent="0" lvl="0" marL="0" marR="0" rtl="0" algn="l">
                <a:spcBef>
                  <a:spcPts val="2282"/>
                </a:spcBef>
                <a:spcAft>
                  <a:spcPts val="0"/>
                </a:spcAft>
                <a:buNone/>
              </a:pPr>
              <a:r>
                <a:rPr b="0" i="0" lang="en-US" sz="6000" u="none" cap="none" strike="noStrike">
                  <a:solidFill>
                    <a:srgbClr val="62748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2282"/>
                </a:spcBef>
                <a:spcAft>
                  <a:spcPts val="0"/>
                </a:spcAft>
                <a:buNone/>
              </a:pPr>
              <a:r>
                <a:t/>
              </a:r>
              <a:endParaRPr b="0" i="0" sz="6000" u="none" cap="none" strike="noStrike">
                <a:solidFill>
                  <a:srgbClr val="62748F"/>
                </a:solidFill>
                <a:latin typeface="Calibri"/>
                <a:ea typeface="Calibri"/>
                <a:cs typeface="Calibri"/>
                <a:sym typeface="Calibri"/>
              </a:endParaRPr>
            </a:p>
            <a:p>
              <a:pPr indent="0" lvl="0" marL="0" marR="0" rtl="0" algn="ctr">
                <a:spcBef>
                  <a:spcPts val="0"/>
                </a:spcBef>
                <a:spcAft>
                  <a:spcPts val="0"/>
                </a:spcAft>
                <a:buNone/>
              </a:pPr>
              <a:r>
                <a:rPr b="0" i="0" lang="en-US" sz="6000" u="none" cap="none" strike="noStrike">
                  <a:solidFill>
                    <a:srgbClr val="62748F"/>
                  </a:solidFill>
                  <a:latin typeface="Calibri"/>
                  <a:ea typeface="Calibri"/>
                  <a:cs typeface="Calibri"/>
                  <a:sym typeface="Calibri"/>
                </a:rPr>
                <a:t>US and Canada:  1-800-790-4001</a:t>
              </a:r>
              <a:endParaRPr/>
            </a:p>
            <a:p>
              <a:pPr indent="0" lvl="0" marL="0" marR="0" rtl="0" algn="ctr">
                <a:spcBef>
                  <a:spcPts val="0"/>
                </a:spcBef>
                <a:spcAft>
                  <a:spcPts val="0"/>
                </a:spcAft>
                <a:buNone/>
              </a:pPr>
              <a:r>
                <a:rPr b="0" i="0" lang="en-US" sz="6000" u="none" cap="none" strike="noStrike">
                  <a:solidFill>
                    <a:srgbClr val="62748F"/>
                  </a:solidFill>
                  <a:latin typeface="Calibri"/>
                  <a:ea typeface="Calibri"/>
                  <a:cs typeface="Calibri"/>
                  <a:sym typeface="Calibri"/>
                </a:rPr>
                <a:t>International: +(1) 913-441-1410</a:t>
              </a:r>
              <a:br>
                <a:rPr b="0" i="0" lang="en-US" sz="6000" u="none" cap="none" strike="noStrike">
                  <a:solidFill>
                    <a:srgbClr val="62748F"/>
                  </a:solidFill>
                  <a:latin typeface="Calibri"/>
                  <a:ea typeface="Calibri"/>
                  <a:cs typeface="Calibri"/>
                  <a:sym typeface="Calibri"/>
                </a:rPr>
              </a:br>
              <a:r>
                <a:rPr b="0" i="0" lang="en-US" sz="6000" u="none" cap="none" strike="noStrike">
                  <a:solidFill>
                    <a:srgbClr val="62748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4400" u="none" cap="none" strike="noStrike">
                  <a:solidFill>
                    <a:srgbClr val="62748F"/>
                  </a:solidFill>
                  <a:latin typeface="Calibri"/>
                  <a:ea typeface="Calibri"/>
                  <a:cs typeface="Calibri"/>
                  <a:sym typeface="Calibri"/>
                </a:rPr>
              </a:br>
              <a:r>
                <a:rPr b="0" i="0" lang="en-US" sz="4400" u="none" cap="none" strike="noStrike">
                  <a:solidFill>
                    <a:srgbClr val="62748F"/>
                  </a:solidFill>
                  <a:latin typeface="Calibri"/>
                  <a:ea typeface="Calibri"/>
                  <a:cs typeface="Calibri"/>
                  <a:sym typeface="Calibri"/>
                </a:rPr>
                <a:t>[This sidebar area does not print.]</a:t>
              </a:r>
              <a:endParaRPr/>
            </a:p>
          </p:txBody>
        </p:sp>
        <p:pic>
          <p:nvPicPr>
            <p:cNvPr id="19" name="Google Shape;19;p3"/>
            <p:cNvPicPr preferRelativeResize="0"/>
            <p:nvPr/>
          </p:nvPicPr>
          <p:blipFill rotWithShape="1">
            <a:blip r:embed="rId2">
              <a:alphaModFix/>
            </a:blip>
            <a:srcRect b="0" l="0" r="0" t="0"/>
            <a:stretch/>
          </p:blipFill>
          <p:spPr>
            <a:xfrm>
              <a:off x="34281341" y="8425085"/>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4811038" y="42504519"/>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364" y="1713754"/>
            <a:ext cx="27240549" cy="7132373"/>
          </a:xfrm>
          <a:prstGeom prst="rect">
            <a:avLst/>
          </a:prstGeom>
          <a:noFill/>
          <a:ln>
            <a:noFill/>
          </a:ln>
        </p:spPr>
        <p:txBody>
          <a:bodyPr anchorCtr="0" anchor="ctr" bIns="208725" lIns="417450" spcFirstLastPara="1" rIns="417450" wrap="square" tIns="208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513364" y="9985326"/>
            <a:ext cx="27240549" cy="28242219"/>
          </a:xfrm>
          <a:prstGeom prst="rect">
            <a:avLst/>
          </a:prstGeom>
          <a:noFill/>
          <a:ln>
            <a:noFill/>
          </a:ln>
        </p:spPr>
        <p:txBody>
          <a:bodyPr anchorCtr="0" anchor="t" bIns="208725" lIns="417450" spcFirstLastPara="1" rIns="417450" wrap="square" tIns="2087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364" y="39663922"/>
            <a:ext cx="7062364" cy="2278397"/>
          </a:xfrm>
          <a:prstGeom prst="rect">
            <a:avLst/>
          </a:prstGeom>
          <a:noFill/>
          <a:ln>
            <a:noFill/>
          </a:ln>
        </p:spPr>
        <p:txBody>
          <a:bodyPr anchorCtr="0" anchor="ctr" bIns="208725" lIns="417450" spcFirstLastPara="1" rIns="417450" wrap="square" tIns="208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341319" y="39663922"/>
            <a:ext cx="9584637" cy="2278397"/>
          </a:xfrm>
          <a:prstGeom prst="rect">
            <a:avLst/>
          </a:prstGeom>
          <a:noFill/>
          <a:ln>
            <a:noFill/>
          </a:ln>
        </p:spPr>
        <p:txBody>
          <a:bodyPr anchorCtr="0" anchor="ctr" bIns="208725" lIns="417450" spcFirstLastPara="1" rIns="417450" wrap="square" tIns="208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691547" y="39663922"/>
            <a:ext cx="7062364" cy="2278397"/>
          </a:xfrm>
          <a:prstGeom prst="rect">
            <a:avLst/>
          </a:prstGeom>
          <a:noFill/>
          <a:ln>
            <a:noFill/>
          </a:ln>
        </p:spPr>
        <p:txBody>
          <a:bodyPr anchorCtr="0" anchor="ctr" bIns="208725" lIns="417450" spcFirstLastPara="1" rIns="417450" wrap="square" tIns="20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13364" y="1713754"/>
            <a:ext cx="27240549" cy="7132373"/>
          </a:xfrm>
          <a:prstGeom prst="rect">
            <a:avLst/>
          </a:prstGeom>
          <a:noFill/>
          <a:ln>
            <a:noFill/>
          </a:ln>
        </p:spPr>
        <p:txBody>
          <a:bodyPr anchorCtr="0" anchor="ctr" bIns="208725" lIns="417450" spcFirstLastPara="1" rIns="417450" wrap="square" tIns="208725">
            <a:normAutofit/>
          </a:bodyPr>
          <a:lstStyle>
            <a:lvl1pPr lvl="0" marR="0" rtl="0" algn="ctr">
              <a:spcBef>
                <a:spcPts val="0"/>
              </a:spcBef>
              <a:spcAft>
                <a:spcPts val="0"/>
              </a:spcAft>
              <a:buClr>
                <a:schemeClr val="dk1"/>
              </a:buClr>
              <a:buSzPts val="7600"/>
              <a:buFont typeface="Calibri"/>
              <a:buNone/>
              <a:defRPr b="0" i="0" sz="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513364" y="9985326"/>
            <a:ext cx="27240549" cy="28242219"/>
          </a:xfrm>
          <a:prstGeom prst="rect">
            <a:avLst/>
          </a:prstGeom>
          <a:noFill/>
          <a:ln>
            <a:noFill/>
          </a:ln>
        </p:spPr>
        <p:txBody>
          <a:bodyPr anchorCtr="0" anchor="t" bIns="208725" lIns="417450" spcFirstLastPara="1" rIns="417450" wrap="square" tIns="208725">
            <a:norm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1pPr>
            <a:lvl2pPr indent="-444500" lvl="1" marL="914400" marR="0" rtl="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2pPr>
            <a:lvl3pPr indent="-444500" lvl="2" marL="1371600" marR="0" rtl="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3pPr>
            <a:lvl4pPr indent="-444500" lvl="3" marL="1828800" marR="0" rtl="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4pPr>
            <a:lvl5pPr indent="-444500" lvl="4" marL="2286000" marR="0" rtl="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5pPr>
            <a:lvl6pPr indent="-806450" lvl="5" marL="27432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13364" y="39663922"/>
            <a:ext cx="7062364" cy="2278397"/>
          </a:xfrm>
          <a:prstGeom prst="rect">
            <a:avLst/>
          </a:prstGeom>
          <a:noFill/>
          <a:ln>
            <a:noFill/>
          </a:ln>
        </p:spPr>
        <p:txBody>
          <a:bodyPr anchorCtr="0" anchor="ctr" bIns="208725" lIns="417450" spcFirstLastPara="1" rIns="417450" wrap="square" tIns="208725">
            <a:noAutofit/>
          </a:bodyPr>
          <a:lstStyle>
            <a:lvl1pPr lvl="0" marR="0" rtl="0" algn="l">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341319" y="39663922"/>
            <a:ext cx="9584637" cy="2278397"/>
          </a:xfrm>
          <a:prstGeom prst="rect">
            <a:avLst/>
          </a:prstGeom>
          <a:noFill/>
          <a:ln>
            <a:noFill/>
          </a:ln>
        </p:spPr>
        <p:txBody>
          <a:bodyPr anchorCtr="0" anchor="ctr" bIns="208725" lIns="417450" spcFirstLastPara="1" rIns="417450" wrap="square" tIns="208725">
            <a:noAutofit/>
          </a:bodyPr>
          <a:lstStyle>
            <a:lvl1pPr lvl="0" marR="0" rtl="0" algn="ctr">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691547" y="39663922"/>
            <a:ext cx="7062364" cy="2278397"/>
          </a:xfrm>
          <a:prstGeom prst="rect">
            <a:avLst/>
          </a:prstGeom>
          <a:noFill/>
          <a:ln>
            <a:noFill/>
          </a:ln>
        </p:spPr>
        <p:txBody>
          <a:bodyPr anchorCtr="0" anchor="ctr" bIns="208725" lIns="417450" spcFirstLastPara="1" rIns="417450" wrap="square" tIns="208725">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2019.robotix.in/tutorial/mechanical/rockerbogie/" TargetMode="External"/><Relationship Id="rId4" Type="http://schemas.openxmlformats.org/officeDocument/2006/relationships/hyperlink" Target="https://www.hindawi.com/journals/ijae/2016/5181097/" TargetMode="External"/><Relationship Id="rId11" Type="http://schemas.openxmlformats.org/officeDocument/2006/relationships/image" Target="../media/image6.png"/><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hyperlink" Target="https://onlinelibrary.wiley.com/doi/full/10.1002/rob.21550"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1"/>
          <p:cNvSpPr txBox="1"/>
          <p:nvPr/>
        </p:nvSpPr>
        <p:spPr>
          <a:xfrm>
            <a:off x="799800" y="838865"/>
            <a:ext cx="28515060" cy="2109299"/>
          </a:xfrm>
          <a:prstGeom prst="rect">
            <a:avLst/>
          </a:prstGeom>
          <a:noFill/>
          <a:ln>
            <a:noFill/>
          </a:ln>
        </p:spPr>
        <p:txBody>
          <a:bodyPr anchorCtr="0" anchor="ctr" bIns="434850" lIns="173925" spcFirstLastPara="1" rIns="173925" wrap="square" tIns="434850">
            <a:spAutoFit/>
          </a:bodyPr>
          <a:lstStyle/>
          <a:p>
            <a:pPr indent="0" lvl="0" marL="0" marR="0" rtl="0" algn="ctr">
              <a:spcBef>
                <a:spcPts val="0"/>
              </a:spcBef>
              <a:spcAft>
                <a:spcPts val="0"/>
              </a:spcAft>
              <a:buNone/>
            </a:pPr>
            <a:r>
              <a:rPr b="0" i="0" lang="en-US" sz="8000" u="none" cap="none" strike="noStrike">
                <a:solidFill>
                  <a:srgbClr val="D3E5F6"/>
                </a:solidFill>
                <a:latin typeface="Arial"/>
                <a:ea typeface="Arial"/>
                <a:cs typeface="Arial"/>
                <a:sym typeface="Arial"/>
              </a:rPr>
              <a:t>DIC’S TERRACE FARMING ROBOT</a:t>
            </a:r>
            <a:endParaRPr/>
          </a:p>
        </p:txBody>
      </p:sp>
      <p:sp>
        <p:nvSpPr>
          <p:cNvPr id="32" name="Google Shape;32;p1"/>
          <p:cNvSpPr txBox="1"/>
          <p:nvPr/>
        </p:nvSpPr>
        <p:spPr>
          <a:xfrm>
            <a:off x="2655045" y="2663701"/>
            <a:ext cx="24957184" cy="2228867"/>
          </a:xfrm>
          <a:prstGeom prst="rect">
            <a:avLst/>
          </a:prstGeom>
          <a:noFill/>
          <a:ln>
            <a:noFill/>
          </a:ln>
        </p:spPr>
        <p:txBody>
          <a:bodyPr anchorCtr="0" anchor="ctr" bIns="173925" lIns="173925" spcFirstLastPara="1" rIns="173925" wrap="square" tIns="173925">
            <a:noAutofit/>
          </a:bodyPr>
          <a:lstStyle/>
          <a:p>
            <a:pPr indent="0" lvl="0" marL="0" marR="0" rtl="0" algn="ctr">
              <a:spcBef>
                <a:spcPts val="0"/>
              </a:spcBef>
              <a:spcAft>
                <a:spcPts val="0"/>
              </a:spcAft>
              <a:buNone/>
            </a:pPr>
            <a:r>
              <a:rPr b="0" i="0" lang="en-US" sz="4600" u="none" cap="none" strike="noStrike">
                <a:solidFill>
                  <a:srgbClr val="D3E5F6"/>
                </a:solidFill>
                <a:latin typeface="Calibri"/>
                <a:ea typeface="Calibri"/>
                <a:cs typeface="Calibri"/>
                <a:sym typeface="Calibri"/>
              </a:rPr>
              <a:t>Prathamesh Apte, Aksh Chordia, Kaustubh Dixit, Navdeep Goyal, Dipendra Singh, Hritu Raj, Kartik Aggarwal, Aryan Garg, Aditya Gadhavi, Garvit Garg</a:t>
            </a:r>
            <a:endParaRPr/>
          </a:p>
          <a:p>
            <a:pPr indent="0" lvl="0" marL="0" marR="0" rtl="0" algn="ctr">
              <a:spcBef>
                <a:spcPts val="0"/>
              </a:spcBef>
              <a:spcAft>
                <a:spcPts val="0"/>
              </a:spcAft>
              <a:buNone/>
            </a:pPr>
            <a:r>
              <a:rPr b="1" i="0" lang="en-US" sz="5400" u="none" cap="none" strike="noStrike">
                <a:solidFill>
                  <a:srgbClr val="D3E5F6"/>
                </a:solidFill>
                <a:latin typeface="Calibri"/>
                <a:ea typeface="Calibri"/>
                <a:cs typeface="Calibri"/>
                <a:sym typeface="Calibri"/>
              </a:rPr>
              <a:t>IIT JODHPUR</a:t>
            </a:r>
            <a:endParaRPr/>
          </a:p>
        </p:txBody>
      </p:sp>
      <p:sp>
        <p:nvSpPr>
          <p:cNvPr id="33" name="Google Shape;33;p1"/>
          <p:cNvSpPr txBox="1"/>
          <p:nvPr/>
        </p:nvSpPr>
        <p:spPr>
          <a:xfrm>
            <a:off x="1652604" y="7149423"/>
            <a:ext cx="8407576" cy="819958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spcBef>
                <a:spcPts val="0"/>
              </a:spcBef>
              <a:spcAft>
                <a:spcPts val="0"/>
              </a:spcAft>
              <a:buNone/>
            </a:pPr>
            <a:r>
              <a:rPr b="0" i="0" lang="en-US" sz="3400" u="none" cap="none" strike="noStrike">
                <a:solidFill>
                  <a:schemeClr val="dk1"/>
                </a:solidFill>
                <a:latin typeface="Arial"/>
                <a:ea typeface="Arial"/>
                <a:cs typeface="Arial"/>
                <a:sym typeface="Arial"/>
              </a:rPr>
              <a:t>The team’s aim is to design and build a robot that can be used for terrace farming in areas having hilly terrain. </a:t>
            </a:r>
            <a:endParaRPr/>
          </a:p>
          <a:p>
            <a:pPr indent="0" lvl="0" marL="0" marR="0" rtl="0" algn="l">
              <a:spcBef>
                <a:spcPts val="0"/>
              </a:spcBef>
              <a:spcAft>
                <a:spcPts val="0"/>
              </a:spcAft>
              <a:buNone/>
            </a:pPr>
            <a:r>
              <a:rPr b="0" i="0" lang="en-US" sz="3400" u="none" cap="none" strike="noStrike">
                <a:solidFill>
                  <a:schemeClr val="dk1"/>
                </a:solidFill>
                <a:latin typeface="Arial"/>
                <a:ea typeface="Arial"/>
                <a:cs typeface="Arial"/>
                <a:sym typeface="Arial"/>
              </a:rPr>
              <a:t>Our design aims to :</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Be an all-in-one solution for various farming requirements by having activity-specific modules that can fitted onto a robot.</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Perform agricultural tasks in all weather conditions</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Perform agricultural activities, without or with less human involvement.</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Perform on narrow and steep paths, preventing the use of heavy machinery and animal power</a:t>
            </a:r>
            <a:endParaRPr/>
          </a:p>
        </p:txBody>
      </p:sp>
      <p:sp>
        <p:nvSpPr>
          <p:cNvPr id="34" name="Google Shape;34;p1"/>
          <p:cNvSpPr/>
          <p:nvPr/>
        </p:nvSpPr>
        <p:spPr>
          <a:xfrm>
            <a:off x="1681515" y="6240826"/>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i="0" lang="en-US" sz="5400" u="none" cap="none" strike="noStrike">
                <a:solidFill>
                  <a:srgbClr val="D3E5F6"/>
                </a:solidFill>
                <a:latin typeface="Calibri"/>
                <a:ea typeface="Calibri"/>
                <a:cs typeface="Calibri"/>
                <a:sym typeface="Calibri"/>
              </a:rPr>
              <a:t>Abstract</a:t>
            </a:r>
            <a:endParaRPr/>
          </a:p>
        </p:txBody>
      </p:sp>
      <p:sp>
        <p:nvSpPr>
          <p:cNvPr id="35" name="Google Shape;35;p1"/>
          <p:cNvSpPr/>
          <p:nvPr/>
        </p:nvSpPr>
        <p:spPr>
          <a:xfrm>
            <a:off x="1681515" y="16171478"/>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i="0" lang="en-US" sz="5400" u="none" cap="none" strike="noStrike">
                <a:solidFill>
                  <a:srgbClr val="D3E5F6"/>
                </a:solidFill>
                <a:latin typeface="Calibri"/>
                <a:ea typeface="Calibri"/>
                <a:cs typeface="Calibri"/>
                <a:sym typeface="Calibri"/>
              </a:rPr>
              <a:t>Background Research</a:t>
            </a:r>
            <a:endParaRPr/>
          </a:p>
        </p:txBody>
      </p:sp>
      <p:sp>
        <p:nvSpPr>
          <p:cNvPr id="36" name="Google Shape;36;p1"/>
          <p:cNvSpPr txBox="1"/>
          <p:nvPr/>
        </p:nvSpPr>
        <p:spPr>
          <a:xfrm>
            <a:off x="10942625" y="7132374"/>
            <a:ext cx="8407500" cy="252183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spcBef>
                <a:spcPts val="0"/>
              </a:spcBef>
              <a:spcAft>
                <a:spcPts val="0"/>
              </a:spcAft>
              <a:buNone/>
            </a:pPr>
            <a:r>
              <a:rPr b="1" i="0" lang="en-US" sz="3400" u="none" cap="none" strike="noStrike">
                <a:solidFill>
                  <a:schemeClr val="dk1"/>
                </a:solidFill>
                <a:latin typeface="Arial"/>
                <a:ea typeface="Arial"/>
                <a:cs typeface="Arial"/>
                <a:sym typeface="Arial"/>
              </a:rPr>
              <a:t>Specifications:</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Mechanism inspired by </a:t>
            </a:r>
            <a:r>
              <a:rPr lang="en-US" sz="3400">
                <a:solidFill>
                  <a:schemeClr val="dk1"/>
                </a:solidFill>
              </a:rPr>
              <a:t>Forklift</a:t>
            </a:r>
            <a:r>
              <a:rPr b="0" i="0" lang="en-US" sz="3400" u="none" cap="none" strike="noStrike">
                <a:solidFill>
                  <a:schemeClr val="dk1"/>
                </a:solidFill>
                <a:latin typeface="Arial"/>
                <a:ea typeface="Arial"/>
                <a:cs typeface="Arial"/>
                <a:sym typeface="Arial"/>
              </a:rPr>
              <a:t>  in order to facilitate faster and efficient climbing on the terrace steps</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The body of the robot is divided into three compartments to aid the climbing process.</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a:p>
            <a:pPr indent="0" lvl="0" marL="0" marR="0" rtl="0" algn="l">
              <a:spcBef>
                <a:spcPts val="0"/>
              </a:spcBef>
              <a:spcAft>
                <a:spcPts val="0"/>
              </a:spcAft>
              <a:buNone/>
            </a:pPr>
            <a:r>
              <a:rPr b="1" i="0" lang="en-US" sz="3400" u="none" cap="none" strike="noStrike">
                <a:solidFill>
                  <a:schemeClr val="dk1"/>
                </a:solidFill>
                <a:latin typeface="Arial"/>
                <a:ea typeface="Arial"/>
                <a:cs typeface="Arial"/>
                <a:sym typeface="Arial"/>
              </a:rPr>
              <a:t>Analysis:</a:t>
            </a:r>
            <a:endParaRPr/>
          </a:p>
          <a:p>
            <a:pPr indent="-457200" lvl="0" marL="457200" marR="0" rtl="0" algn="l">
              <a:spcBef>
                <a:spcPts val="0"/>
              </a:spcBef>
              <a:spcAft>
                <a:spcPts val="0"/>
              </a:spcAft>
              <a:buClr>
                <a:schemeClr val="dk1"/>
              </a:buClr>
              <a:buSzPts val="3400"/>
              <a:buFont typeface="Noto Sans Symbols"/>
              <a:buChar char="❖"/>
            </a:pPr>
            <a:r>
              <a:rPr b="0" i="0" lang="en-US" sz="3400" u="none" cap="none" strike="noStrike">
                <a:solidFill>
                  <a:schemeClr val="dk1"/>
                </a:solidFill>
                <a:latin typeface="Arial"/>
                <a:ea typeface="Arial"/>
                <a:cs typeface="Arial"/>
                <a:sym typeface="Arial"/>
              </a:rPr>
              <a:t>The lead screw mechanism is used to convert the rotational motion of the motor into a linear motion of bars and to convert the rotational motion of the motor into a linear motion of bars. </a:t>
            </a:r>
            <a:endParaRPr sz="3400">
              <a:solidFill>
                <a:schemeClr val="dk1"/>
              </a:solidFill>
            </a:endParaRPr>
          </a:p>
          <a:p>
            <a:pPr indent="-457200" lvl="0" marL="457200" marR="0" rtl="0" algn="l">
              <a:spcBef>
                <a:spcPts val="0"/>
              </a:spcBef>
              <a:spcAft>
                <a:spcPts val="0"/>
              </a:spcAft>
              <a:buClr>
                <a:schemeClr val="dk1"/>
              </a:buClr>
              <a:buSzPts val="3400"/>
              <a:buChar char="❖"/>
            </a:pPr>
            <a:r>
              <a:rPr lang="en-US" sz="3400">
                <a:solidFill>
                  <a:schemeClr val="dk1"/>
                </a:solidFill>
              </a:rPr>
              <a:t>As the robot approaches the step wall, the motors of the middle part powers the front lead screws and the front segment starts ascending.</a:t>
            </a:r>
            <a:endParaRPr sz="3400">
              <a:solidFill>
                <a:schemeClr val="dk1"/>
              </a:solidFill>
            </a:endParaRPr>
          </a:p>
          <a:p>
            <a:pPr indent="0" lvl="0" marL="457200" marR="0" rtl="0" algn="l">
              <a:spcBef>
                <a:spcPts val="0"/>
              </a:spcBef>
              <a:spcAft>
                <a:spcPts val="0"/>
              </a:spcAft>
              <a:buNone/>
            </a:pPr>
            <a:r>
              <a:t/>
            </a:r>
            <a:endParaRPr sz="3400">
              <a:solidFill>
                <a:schemeClr val="dk1"/>
              </a:solidFill>
            </a:endParaRPr>
          </a:p>
        </p:txBody>
      </p:sp>
      <p:sp>
        <p:nvSpPr>
          <p:cNvPr id="37" name="Google Shape;37;p1"/>
          <p:cNvSpPr/>
          <p:nvPr/>
        </p:nvSpPr>
        <p:spPr>
          <a:xfrm>
            <a:off x="10929850" y="6240826"/>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i="0" lang="en-US" sz="5400" u="none" cap="none" strike="noStrike">
                <a:solidFill>
                  <a:srgbClr val="D3E5F6"/>
                </a:solidFill>
                <a:latin typeface="Calibri"/>
                <a:ea typeface="Calibri"/>
                <a:cs typeface="Calibri"/>
                <a:sym typeface="Calibri"/>
              </a:rPr>
              <a:t>Design</a:t>
            </a:r>
            <a:endParaRPr/>
          </a:p>
        </p:txBody>
      </p:sp>
      <p:sp>
        <p:nvSpPr>
          <p:cNvPr id="38" name="Google Shape;38;p1"/>
          <p:cNvSpPr txBox="1"/>
          <p:nvPr/>
        </p:nvSpPr>
        <p:spPr>
          <a:xfrm>
            <a:off x="20300275" y="31688450"/>
            <a:ext cx="8407500" cy="49185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393700" lvl="0" marL="457200" rtl="0" algn="l">
              <a:lnSpc>
                <a:spcPct val="115000"/>
              </a:lnSpc>
              <a:spcBef>
                <a:spcPts val="1200"/>
              </a:spcBef>
              <a:spcAft>
                <a:spcPts val="0"/>
              </a:spcAft>
              <a:buSzPts val="2600"/>
              <a:buFont typeface="Arial Narrow"/>
              <a:buAutoNum type="arabicPeriod"/>
            </a:pPr>
            <a:r>
              <a:rPr i="1" lang="en-US" sz="2600">
                <a:uFill>
                  <a:noFill/>
                </a:uFill>
                <a:latin typeface="Arial Narrow"/>
                <a:ea typeface="Arial Narrow"/>
                <a:cs typeface="Arial Narrow"/>
                <a:sym typeface="Arial Narrow"/>
                <a:hlinkClick r:id="rId3"/>
              </a:rPr>
              <a:t>https://2019.robotix.in/tutorial/mechanical/rockerbogie/</a:t>
            </a:r>
            <a:endParaRPr i="1" sz="2600">
              <a:latin typeface="Arial Narrow"/>
              <a:ea typeface="Arial Narrow"/>
              <a:cs typeface="Arial Narrow"/>
              <a:sym typeface="Arial Narrow"/>
            </a:endParaRPr>
          </a:p>
          <a:p>
            <a:pPr indent="-393700" lvl="0" marL="457200" rtl="0" algn="l">
              <a:lnSpc>
                <a:spcPct val="115000"/>
              </a:lnSpc>
              <a:spcBef>
                <a:spcPts val="0"/>
              </a:spcBef>
              <a:spcAft>
                <a:spcPts val="0"/>
              </a:spcAft>
              <a:buSzPts val="2600"/>
              <a:buFont typeface="Arial Narrow"/>
              <a:buAutoNum type="arabicPeriod"/>
            </a:pPr>
            <a:r>
              <a:rPr i="1" lang="en-US" sz="2600">
                <a:uFill>
                  <a:noFill/>
                </a:uFill>
                <a:latin typeface="Arial Narrow"/>
                <a:ea typeface="Arial Narrow"/>
                <a:cs typeface="Arial Narrow"/>
                <a:sym typeface="Arial Narrow"/>
                <a:hlinkClick r:id="rId4"/>
              </a:rPr>
              <a:t>https://www.hindawi.com/journals/ijae/2016/5181097/</a:t>
            </a:r>
            <a:endParaRPr i="1" sz="2600">
              <a:solidFill>
                <a:schemeClr val="dk1"/>
              </a:solidFill>
              <a:latin typeface="Arial Narrow"/>
              <a:ea typeface="Arial Narrow"/>
              <a:cs typeface="Arial Narrow"/>
              <a:sym typeface="Arial Narrow"/>
            </a:endParaRPr>
          </a:p>
          <a:p>
            <a:pPr indent="-393700" lvl="0" marL="457200" rtl="0" algn="l">
              <a:lnSpc>
                <a:spcPct val="115000"/>
              </a:lnSpc>
              <a:spcBef>
                <a:spcPts val="0"/>
              </a:spcBef>
              <a:spcAft>
                <a:spcPts val="0"/>
              </a:spcAft>
              <a:buSzPts val="2600"/>
              <a:buFont typeface="Arial Narrow"/>
              <a:buAutoNum type="arabicPeriod"/>
            </a:pPr>
            <a:r>
              <a:rPr i="1" lang="en-US" sz="2600">
                <a:uFill>
                  <a:noFill/>
                </a:uFill>
                <a:latin typeface="Arial Narrow"/>
                <a:ea typeface="Arial Narrow"/>
                <a:cs typeface="Arial Narrow"/>
                <a:sym typeface="Arial Narrow"/>
                <a:hlinkClick r:id="rId5"/>
              </a:rPr>
              <a:t>https://onlinelibrary.wiley.com/doi/full/10.1002/rob.21550</a:t>
            </a:r>
            <a:r>
              <a:rPr i="1" lang="en-US" sz="2600">
                <a:latin typeface="Arial Narrow"/>
                <a:ea typeface="Arial Narrow"/>
                <a:cs typeface="Arial Narrow"/>
                <a:sym typeface="Arial Narrow"/>
              </a:rPr>
              <a:t> </a:t>
            </a:r>
            <a:endParaRPr i="1" sz="2600">
              <a:latin typeface="Arial Narrow"/>
              <a:ea typeface="Arial Narrow"/>
              <a:cs typeface="Arial Narrow"/>
              <a:sym typeface="Arial Narrow"/>
            </a:endParaRPr>
          </a:p>
        </p:txBody>
      </p:sp>
      <p:sp>
        <p:nvSpPr>
          <p:cNvPr id="39" name="Google Shape;39;p1"/>
          <p:cNvSpPr/>
          <p:nvPr/>
        </p:nvSpPr>
        <p:spPr>
          <a:xfrm>
            <a:off x="20304534" y="31174375"/>
            <a:ext cx="8407576" cy="534519"/>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i="0" lang="en-US" sz="5400" u="none" cap="none" strike="noStrike">
                <a:solidFill>
                  <a:srgbClr val="D3E5F6"/>
                </a:solidFill>
                <a:latin typeface="Calibri"/>
                <a:ea typeface="Calibri"/>
                <a:cs typeface="Calibri"/>
                <a:sym typeface="Calibri"/>
              </a:rPr>
              <a:t>References</a:t>
            </a:r>
            <a:endParaRPr/>
          </a:p>
        </p:txBody>
      </p:sp>
      <p:sp>
        <p:nvSpPr>
          <p:cNvPr id="40" name="Google Shape;40;p1"/>
          <p:cNvSpPr txBox="1"/>
          <p:nvPr/>
        </p:nvSpPr>
        <p:spPr>
          <a:xfrm>
            <a:off x="1681515" y="17063025"/>
            <a:ext cx="8407576" cy="11185012"/>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just">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General Challenges Of Terrace Farming:</a:t>
            </a:r>
            <a:endParaRPr/>
          </a:p>
          <a:p>
            <a:pPr indent="-514350" lvl="0" marL="514350" marR="0" rtl="0" algn="just">
              <a:lnSpc>
                <a:spcPct val="10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Arial"/>
                <a:ea typeface="Arial"/>
                <a:cs typeface="Arial"/>
                <a:sym typeface="Arial"/>
              </a:rPr>
              <a:t>Narrow And Limited Land For Agriculture.</a:t>
            </a:r>
            <a:endParaRPr/>
          </a:p>
          <a:p>
            <a:pPr indent="-514350" lvl="0" marL="514350" marR="0" rtl="0" algn="just">
              <a:lnSpc>
                <a:spcPct val="10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Arial"/>
                <a:ea typeface="Arial"/>
                <a:cs typeface="Arial"/>
                <a:sym typeface="Arial"/>
              </a:rPr>
              <a:t>Restricted Access To Heavy Machineries.</a:t>
            </a:r>
            <a:endParaRPr/>
          </a:p>
          <a:p>
            <a:pPr indent="-514350" lvl="0" marL="51435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Increased labour: Difficult mechanization</a:t>
            </a:r>
            <a:endParaRPr/>
          </a:p>
          <a:p>
            <a:pPr indent="0" lvl="0" marL="0" marR="0" rtl="0" algn="just">
              <a:lnSpc>
                <a:spcPct val="100000"/>
              </a:lnSpc>
              <a:spcBef>
                <a:spcPts val="0"/>
              </a:spcBef>
              <a:spcAft>
                <a:spcPts val="0"/>
              </a:spcAft>
              <a:buNone/>
            </a:pPr>
            <a:r>
              <a:t/>
            </a:r>
            <a:endParaRPr b="1"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Drawbacks Of Other Designs:</a:t>
            </a:r>
            <a:endParaRPr/>
          </a:p>
          <a:p>
            <a:pPr indent="0" lvl="0" marL="0" marR="0" rtl="0" algn="just">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1.Rocker Bogie Mechanism-</a:t>
            </a:r>
            <a:endParaRPr/>
          </a:p>
          <a:p>
            <a:pPr indent="0" lvl="0" marL="0" marR="0" rtl="0" algn="just">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Robot undergoes head-on collisions with         obstacles which may damage the components on  long run.</a:t>
            </a:r>
            <a:endParaRPr/>
          </a:p>
          <a:p>
            <a:pPr indent="0" lvl="0" marL="0" marR="0" rtl="0" algn="just">
              <a:spcBef>
                <a:spcPts val="0"/>
              </a:spcBef>
              <a:spcAft>
                <a:spcPts val="0"/>
              </a:spcAft>
              <a:buNone/>
            </a:pPr>
            <a:r>
              <a:rPr b="1" i="0" lang="en-US" sz="3200" u="none" cap="none" strike="noStrike">
                <a:solidFill>
                  <a:srgbClr val="000000"/>
                </a:solidFill>
                <a:latin typeface="Arial"/>
                <a:ea typeface="Arial"/>
                <a:cs typeface="Arial"/>
                <a:sym typeface="Arial"/>
              </a:rPr>
              <a:t>2.Caterpillar Track Mechanism-</a:t>
            </a:r>
            <a:endParaRPr/>
          </a:p>
          <a:p>
            <a:pPr indent="0" lvl="0" marL="0" marR="0" rtl="0" algn="just">
              <a:spcBef>
                <a:spcPts val="0"/>
              </a:spcBef>
              <a:spcAft>
                <a:spcPts val="0"/>
              </a:spcAft>
              <a:buNone/>
            </a:pPr>
            <a:r>
              <a:rPr b="0" i="0" lang="en-US" sz="3200" u="none" cap="none" strike="noStrike">
                <a:solidFill>
                  <a:srgbClr val="000000"/>
                </a:solidFill>
                <a:latin typeface="Arial"/>
                <a:ea typeface="Arial"/>
                <a:cs typeface="Arial"/>
                <a:sym typeface="Arial"/>
              </a:rPr>
              <a:t>It is difficult to maintain a grip on the stairs due to less area of contact and the variation in frictional forces cause it to topple.</a:t>
            </a:r>
            <a:endParaRPr/>
          </a:p>
          <a:p>
            <a:pPr indent="0" lvl="0" marL="0" marR="0" rtl="0" algn="just">
              <a:spcBef>
                <a:spcPts val="0"/>
              </a:spcBef>
              <a:spcAft>
                <a:spcPts val="0"/>
              </a:spcAft>
              <a:buNone/>
            </a:pPr>
            <a:r>
              <a:rPr b="1" i="0" lang="en-US" sz="3200" u="none" cap="none" strike="noStrike">
                <a:solidFill>
                  <a:srgbClr val="000000"/>
                </a:solidFill>
                <a:latin typeface="Arial"/>
                <a:ea typeface="Arial"/>
                <a:cs typeface="Arial"/>
                <a:sym typeface="Arial"/>
              </a:rPr>
              <a:t>3.House Stair Cleaning  Robot Mechanism-</a:t>
            </a:r>
            <a:endParaRPr/>
          </a:p>
          <a:p>
            <a:pPr indent="0" lvl="0" marL="0" marR="0" rtl="0" algn="just">
              <a:spcBef>
                <a:spcPts val="0"/>
              </a:spcBef>
              <a:spcAft>
                <a:spcPts val="0"/>
              </a:spcAft>
              <a:buNone/>
            </a:pPr>
            <a:r>
              <a:rPr b="0" i="0" lang="en-US" sz="3200" u="none" cap="none" strike="noStrike">
                <a:solidFill>
                  <a:srgbClr val="000000"/>
                </a:solidFill>
                <a:latin typeface="Arial"/>
                <a:ea typeface="Arial"/>
                <a:cs typeface="Arial"/>
                <a:sym typeface="Arial"/>
              </a:rPr>
              <a:t>This robot require sufficient friction to climb up as it directly lands upon the step.</a:t>
            </a:r>
            <a:endParaRPr/>
          </a:p>
          <a:p>
            <a:pPr indent="0" lvl="0" marL="0" marR="0" rtl="0" algn="just">
              <a:spcBef>
                <a:spcPts val="0"/>
              </a:spcBef>
              <a:spcAft>
                <a:spcPts val="0"/>
              </a:spcAft>
              <a:buNone/>
            </a:pPr>
            <a:r>
              <a:rPr b="1" i="0" lang="en-US" sz="3200" u="none" cap="none" strike="noStrike">
                <a:solidFill>
                  <a:srgbClr val="000000"/>
                </a:solidFill>
                <a:latin typeface="Arial"/>
                <a:ea typeface="Arial"/>
                <a:cs typeface="Arial"/>
                <a:sym typeface="Arial"/>
              </a:rPr>
              <a:t>4.Lead Screw Extending Design-</a:t>
            </a:r>
            <a:endParaRPr/>
          </a:p>
          <a:p>
            <a:pPr indent="0" lvl="0" marL="0" marR="0" rtl="0" algn="just">
              <a:spcBef>
                <a:spcPts val="0"/>
              </a:spcBef>
              <a:spcAft>
                <a:spcPts val="0"/>
              </a:spcAft>
              <a:buNone/>
            </a:pPr>
            <a:r>
              <a:rPr b="0" i="0" lang="en-US" sz="3200" u="none" cap="none" strike="noStrike">
                <a:solidFill>
                  <a:srgbClr val="000000"/>
                </a:solidFill>
                <a:latin typeface="Arial"/>
                <a:ea typeface="Arial"/>
                <a:cs typeface="Arial"/>
                <a:sym typeface="Arial"/>
              </a:rPr>
              <a:t>Dependence on friction for initial climbing and a complicated design makes it disadvantageous. </a:t>
            </a:r>
            <a:endParaRPr/>
          </a:p>
        </p:txBody>
      </p:sp>
      <p:sp>
        <p:nvSpPr>
          <p:cNvPr id="41" name="Google Shape;41;p1"/>
          <p:cNvSpPr txBox="1"/>
          <p:nvPr/>
        </p:nvSpPr>
        <p:spPr>
          <a:xfrm>
            <a:off x="2620123" y="36088350"/>
            <a:ext cx="6472500" cy="518700"/>
          </a:xfrm>
          <a:prstGeom prst="rect">
            <a:avLst/>
          </a:prstGeom>
          <a:noFill/>
          <a:ln>
            <a:noFill/>
          </a:ln>
        </p:spPr>
        <p:txBody>
          <a:bodyPr anchorCtr="0" anchor="t" bIns="43475" lIns="86950" spcFirstLastPara="1" rIns="86950" wrap="square" tIns="43475">
            <a:spAutoFit/>
          </a:bodyPr>
          <a:lstStyle/>
          <a:p>
            <a:pPr indent="0" lvl="0" marL="0" marR="0" rtl="0" algn="ctr">
              <a:spcBef>
                <a:spcPts val="0"/>
              </a:spcBef>
              <a:spcAft>
                <a:spcPts val="0"/>
              </a:spcAft>
              <a:buNone/>
            </a:pPr>
            <a:r>
              <a:rPr i="1" lang="en-US" sz="2400">
                <a:solidFill>
                  <a:schemeClr val="dk1"/>
                </a:solidFill>
              </a:rPr>
              <a:t>Fig. 1 Isometric View </a:t>
            </a:r>
            <a:endParaRPr/>
          </a:p>
        </p:txBody>
      </p:sp>
      <p:sp>
        <p:nvSpPr>
          <p:cNvPr id="42" name="Google Shape;42;p1"/>
          <p:cNvSpPr txBox="1"/>
          <p:nvPr/>
        </p:nvSpPr>
        <p:spPr>
          <a:xfrm>
            <a:off x="13075248" y="29883475"/>
            <a:ext cx="4489500" cy="518700"/>
          </a:xfrm>
          <a:prstGeom prst="rect">
            <a:avLst/>
          </a:prstGeom>
          <a:noFill/>
          <a:ln>
            <a:noFill/>
          </a:ln>
        </p:spPr>
        <p:txBody>
          <a:bodyPr anchorCtr="0" anchor="t" bIns="43475" lIns="86950" spcFirstLastPara="1" rIns="86950" wrap="square" tIns="43475">
            <a:spAutoFit/>
          </a:bodyPr>
          <a:lstStyle/>
          <a:p>
            <a:pPr indent="0" lvl="0" marL="0" marR="0" rtl="0" algn="ctr">
              <a:spcBef>
                <a:spcPts val="0"/>
              </a:spcBef>
              <a:spcAft>
                <a:spcPts val="0"/>
              </a:spcAft>
              <a:buNone/>
            </a:pPr>
            <a:r>
              <a:rPr b="0" i="1" lang="en-US" sz="2800" u="none" cap="none" strike="noStrike">
                <a:solidFill>
                  <a:schemeClr val="dk1"/>
                </a:solidFill>
                <a:latin typeface="Arial"/>
                <a:ea typeface="Arial"/>
                <a:cs typeface="Arial"/>
                <a:sym typeface="Arial"/>
              </a:rPr>
              <a:t>Fig. </a:t>
            </a:r>
            <a:r>
              <a:rPr i="1" lang="en-US" sz="2800">
                <a:solidFill>
                  <a:schemeClr val="dk1"/>
                </a:solidFill>
              </a:rPr>
              <a:t>3</a:t>
            </a:r>
            <a:r>
              <a:rPr b="0" i="1" lang="en-US" sz="2800" u="none" cap="none" strike="noStrike">
                <a:solidFill>
                  <a:schemeClr val="dk1"/>
                </a:solidFill>
                <a:latin typeface="Arial"/>
                <a:ea typeface="Arial"/>
                <a:cs typeface="Arial"/>
                <a:sym typeface="Arial"/>
              </a:rPr>
              <a:t> Mechanism of the Proposed Design</a:t>
            </a:r>
            <a:endParaRPr b="0" i="1" sz="2800" u="none" cap="none" strike="noStrike">
              <a:solidFill>
                <a:schemeClr val="dk1"/>
              </a:solidFill>
              <a:latin typeface="Calibri"/>
              <a:ea typeface="Calibri"/>
              <a:cs typeface="Calibri"/>
              <a:sym typeface="Calibri"/>
            </a:endParaRPr>
          </a:p>
        </p:txBody>
      </p:sp>
      <p:sp>
        <p:nvSpPr>
          <p:cNvPr id="43" name="Google Shape;43;p1"/>
          <p:cNvSpPr txBox="1"/>
          <p:nvPr/>
        </p:nvSpPr>
        <p:spPr>
          <a:xfrm>
            <a:off x="20776723" y="20943066"/>
            <a:ext cx="78357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800">
                <a:solidFill>
                  <a:schemeClr val="dk1"/>
                </a:solidFill>
              </a:rPr>
              <a:t>Fig. 4 Prototype</a:t>
            </a:r>
            <a:endParaRPr/>
          </a:p>
        </p:txBody>
      </p:sp>
      <p:sp>
        <p:nvSpPr>
          <p:cNvPr id="44" name="Google Shape;44;p1"/>
          <p:cNvSpPr txBox="1"/>
          <p:nvPr/>
        </p:nvSpPr>
        <p:spPr>
          <a:xfrm>
            <a:off x="20207100" y="22822675"/>
            <a:ext cx="8505000" cy="70608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spAutoFit/>
          </a:bodyPr>
          <a:lstStyle/>
          <a:p>
            <a:pPr indent="0" lvl="0" marL="0" marR="0" rtl="0" algn="l">
              <a:spcBef>
                <a:spcPts val="0"/>
              </a:spcBef>
              <a:spcAft>
                <a:spcPts val="0"/>
              </a:spcAft>
              <a:buNone/>
            </a:pPr>
            <a:r>
              <a:rPr lang="en-US" sz="3600">
                <a:solidFill>
                  <a:schemeClr val="dk1"/>
                </a:solidFill>
              </a:rPr>
              <a:t>Expenditure</a:t>
            </a:r>
            <a:r>
              <a:rPr lang="en-US" sz="3600">
                <a:solidFill>
                  <a:schemeClr val="dk1"/>
                </a:solidFill>
              </a:rPr>
              <a:t> of prototype: </a:t>
            </a:r>
            <a:br>
              <a:rPr lang="en-US" sz="3600">
                <a:solidFill>
                  <a:schemeClr val="dk1"/>
                </a:solidFill>
              </a:rPr>
            </a:br>
            <a:r>
              <a:rPr lang="en-US" sz="3600">
                <a:solidFill>
                  <a:schemeClr val="dk1"/>
                </a:solidFill>
              </a:rPr>
              <a:t>Rs.17000 (approx)</a:t>
            </a:r>
            <a:endParaRPr b="0" sz="3600" u="none">
              <a:solidFill>
                <a:schemeClr val="dk1"/>
              </a:solidFill>
              <a:latin typeface="Arial"/>
              <a:ea typeface="Arial"/>
              <a:cs typeface="Arial"/>
              <a:sym typeface="Arial"/>
            </a:endParaRPr>
          </a:p>
          <a:p>
            <a:pPr indent="0" lvl="0" marL="0" marR="0" rtl="0" algn="l">
              <a:spcBef>
                <a:spcPts val="1600"/>
              </a:spcBef>
              <a:spcAft>
                <a:spcPts val="0"/>
              </a:spcAft>
              <a:buNone/>
            </a:pPr>
            <a:r>
              <a:rPr b="0" lang="en-US" sz="3600" u="none">
                <a:solidFill>
                  <a:schemeClr val="dk1"/>
                </a:solidFill>
                <a:latin typeface="Arial"/>
                <a:ea typeface="Arial"/>
                <a:cs typeface="Arial"/>
                <a:sym typeface="Arial"/>
              </a:rPr>
              <a:t>Expenditure</a:t>
            </a:r>
            <a:r>
              <a:rPr lang="en-US" sz="3600">
                <a:solidFill>
                  <a:schemeClr val="dk1"/>
                </a:solidFill>
              </a:rPr>
              <a:t> per product</a:t>
            </a:r>
            <a:r>
              <a:rPr b="0" lang="en-US" sz="3600" u="none">
                <a:solidFill>
                  <a:schemeClr val="dk1"/>
                </a:solidFill>
                <a:latin typeface="Arial"/>
                <a:ea typeface="Arial"/>
                <a:cs typeface="Arial"/>
                <a:sym typeface="Arial"/>
              </a:rPr>
              <a:t>: </a:t>
            </a:r>
            <a:br>
              <a:rPr b="0" lang="en-US" sz="3600" u="none">
                <a:solidFill>
                  <a:schemeClr val="dk1"/>
                </a:solidFill>
                <a:latin typeface="Arial"/>
                <a:ea typeface="Arial"/>
                <a:cs typeface="Arial"/>
                <a:sym typeface="Arial"/>
              </a:rPr>
            </a:br>
            <a:r>
              <a:rPr b="0" lang="en-US" sz="3600" u="none">
                <a:solidFill>
                  <a:schemeClr val="dk1"/>
                </a:solidFill>
                <a:latin typeface="Arial"/>
                <a:ea typeface="Arial"/>
                <a:cs typeface="Arial"/>
                <a:sym typeface="Arial"/>
              </a:rPr>
              <a:t>Rs.</a:t>
            </a:r>
            <a:r>
              <a:rPr lang="en-US" sz="3600">
                <a:solidFill>
                  <a:schemeClr val="dk1"/>
                </a:solidFill>
              </a:rPr>
              <a:t>12000 (approx)</a:t>
            </a:r>
            <a:endParaRPr b="0" sz="3600" u="none">
              <a:solidFill>
                <a:schemeClr val="dk1"/>
              </a:solidFill>
              <a:latin typeface="Arial"/>
              <a:ea typeface="Arial"/>
              <a:cs typeface="Arial"/>
              <a:sym typeface="Arial"/>
            </a:endParaRPr>
          </a:p>
          <a:p>
            <a:pPr indent="0" lvl="0" marL="0" marR="0" rtl="0" algn="l">
              <a:spcBef>
                <a:spcPts val="1600"/>
              </a:spcBef>
              <a:spcAft>
                <a:spcPts val="0"/>
              </a:spcAft>
              <a:buNone/>
            </a:pPr>
            <a:r>
              <a:rPr b="0" lang="en-US" sz="3600" u="none">
                <a:solidFill>
                  <a:schemeClr val="dk1"/>
                </a:solidFill>
                <a:latin typeface="Arial"/>
                <a:ea typeface="Arial"/>
                <a:cs typeface="Arial"/>
                <a:sym typeface="Arial"/>
              </a:rPr>
              <a:t>Major Components used: </a:t>
            </a:r>
            <a:endParaRPr sz="3600">
              <a:solidFill>
                <a:schemeClr val="dk1"/>
              </a:solidFill>
            </a:endParaRPr>
          </a:p>
          <a:p>
            <a:pPr indent="-457200" lvl="0" marL="457200" marR="0" rtl="0" algn="l">
              <a:spcBef>
                <a:spcPts val="1600"/>
              </a:spcBef>
              <a:spcAft>
                <a:spcPts val="0"/>
              </a:spcAft>
              <a:buClr>
                <a:schemeClr val="dk1"/>
              </a:buClr>
              <a:buSzPts val="3600"/>
              <a:buChar char="●"/>
            </a:pPr>
            <a:r>
              <a:rPr b="0" lang="en-US" sz="3600" u="none">
                <a:solidFill>
                  <a:schemeClr val="dk1"/>
                </a:solidFill>
                <a:latin typeface="Arial"/>
                <a:ea typeface="Arial"/>
                <a:cs typeface="Arial"/>
                <a:sym typeface="Arial"/>
              </a:rPr>
              <a:t>Mechanix</a:t>
            </a:r>
            <a:r>
              <a:rPr lang="en-US" sz="3600">
                <a:solidFill>
                  <a:schemeClr val="dk1"/>
                </a:solidFill>
              </a:rPr>
              <a:t>, and Wood Planks, Iron plates and pipes, chains, gears and other supports and brackets.</a:t>
            </a:r>
            <a:endParaRPr b="0" sz="3600" u="non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600"/>
              <a:buChar char="●"/>
            </a:pPr>
            <a:r>
              <a:rPr lang="en-US" sz="3600">
                <a:solidFill>
                  <a:schemeClr val="dk1"/>
                </a:solidFill>
              </a:rPr>
              <a:t>Sensors: IR, Camera, Sonar</a:t>
            </a:r>
            <a:endParaRPr sz="3600">
              <a:solidFill>
                <a:schemeClr val="dk1"/>
              </a:solidFill>
            </a:endParaRPr>
          </a:p>
          <a:p>
            <a:pPr indent="-457200" lvl="0" marL="457200" marR="0" rtl="0" algn="l">
              <a:spcBef>
                <a:spcPts val="0"/>
              </a:spcBef>
              <a:spcAft>
                <a:spcPts val="0"/>
              </a:spcAft>
              <a:buClr>
                <a:schemeClr val="dk1"/>
              </a:buClr>
              <a:buSzPts val="3600"/>
              <a:buChar char="●"/>
            </a:pPr>
            <a:r>
              <a:rPr lang="en-US" sz="3600">
                <a:solidFill>
                  <a:schemeClr val="dk1"/>
                </a:solidFill>
              </a:rPr>
              <a:t>Microcontrollers: Arduino, Raspberry Pi, Node MCU</a:t>
            </a:r>
            <a:endParaRPr sz="3600">
              <a:solidFill>
                <a:schemeClr val="dk1"/>
              </a:solidFill>
            </a:endParaRPr>
          </a:p>
          <a:p>
            <a:pPr indent="-457200" lvl="0" marL="457200" marR="0" rtl="0" algn="l">
              <a:spcBef>
                <a:spcPts val="0"/>
              </a:spcBef>
              <a:spcAft>
                <a:spcPts val="0"/>
              </a:spcAft>
              <a:buClr>
                <a:schemeClr val="dk1"/>
              </a:buClr>
              <a:buSzPts val="3600"/>
              <a:buChar char="●"/>
            </a:pPr>
            <a:r>
              <a:rPr lang="en-US" sz="3600">
                <a:solidFill>
                  <a:schemeClr val="dk1"/>
                </a:solidFill>
              </a:rPr>
              <a:t>Geared motors and battery.</a:t>
            </a:r>
            <a:endParaRPr sz="3600">
              <a:solidFill>
                <a:schemeClr val="dk1"/>
              </a:solidFill>
            </a:endParaRPr>
          </a:p>
          <a:p>
            <a:pPr indent="0" lvl="0" marL="0" marR="0" rtl="0" algn="l">
              <a:spcBef>
                <a:spcPts val="1600"/>
              </a:spcBef>
              <a:spcAft>
                <a:spcPts val="0"/>
              </a:spcAft>
              <a:buNone/>
            </a:pPr>
            <a:r>
              <a:t/>
            </a:r>
            <a:endParaRPr b="0" sz="3400" u="none">
              <a:solidFill>
                <a:schemeClr val="dk1"/>
              </a:solidFill>
              <a:latin typeface="Arial"/>
              <a:ea typeface="Arial"/>
              <a:cs typeface="Arial"/>
              <a:sym typeface="Arial"/>
            </a:endParaRPr>
          </a:p>
          <a:p>
            <a:pPr indent="0" lvl="0" marL="0" marR="0" rtl="0" algn="l">
              <a:spcBef>
                <a:spcPts val="0"/>
              </a:spcBef>
              <a:spcAft>
                <a:spcPts val="0"/>
              </a:spcAft>
              <a:buNone/>
            </a:pPr>
            <a:r>
              <a:t/>
            </a:r>
            <a:endParaRPr b="0" sz="3400" u="none">
              <a:solidFill>
                <a:schemeClr val="dk1"/>
              </a:solidFill>
              <a:latin typeface="Arial"/>
              <a:ea typeface="Arial"/>
              <a:cs typeface="Arial"/>
              <a:sym typeface="Arial"/>
            </a:endParaRPr>
          </a:p>
        </p:txBody>
      </p:sp>
      <p:sp>
        <p:nvSpPr>
          <p:cNvPr id="45" name="Google Shape;45;p1"/>
          <p:cNvSpPr/>
          <p:nvPr/>
        </p:nvSpPr>
        <p:spPr>
          <a:xfrm>
            <a:off x="20178184" y="21950328"/>
            <a:ext cx="8407576" cy="891547"/>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D3E5F6"/>
                </a:solidFill>
                <a:latin typeface="Calibri"/>
                <a:ea typeface="Calibri"/>
                <a:cs typeface="Calibri"/>
                <a:sym typeface="Calibri"/>
              </a:rPr>
              <a:t>Budget</a:t>
            </a:r>
            <a:endParaRPr/>
          </a:p>
        </p:txBody>
      </p:sp>
      <p:sp>
        <p:nvSpPr>
          <p:cNvPr id="46" name="Google Shape;46;p1"/>
          <p:cNvSpPr/>
          <p:nvPr/>
        </p:nvSpPr>
        <p:spPr>
          <a:xfrm>
            <a:off x="7146425" y="38942750"/>
            <a:ext cx="15999900" cy="3640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US" sz="7200">
                <a:solidFill>
                  <a:srgbClr val="FFFFFF"/>
                </a:solidFill>
                <a:latin typeface="Calibri"/>
                <a:ea typeface="Calibri"/>
                <a:cs typeface="Calibri"/>
                <a:sym typeface="Calibri"/>
              </a:rPr>
              <a:t>INTER IIT TECH MEET </a:t>
            </a:r>
            <a:r>
              <a:rPr b="1" i="0" lang="en-US" sz="7200" u="none" cap="none" strike="noStrike">
                <a:solidFill>
                  <a:srgbClr val="FFFFFF"/>
                </a:solidFill>
                <a:latin typeface="Calibri"/>
                <a:ea typeface="Calibri"/>
                <a:cs typeface="Calibri"/>
                <a:sym typeface="Calibri"/>
              </a:rPr>
              <a:t>2019</a:t>
            </a:r>
            <a:endParaRPr b="0" i="0" sz="7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7200"/>
              <a:buFont typeface="Calibri"/>
              <a:buNone/>
            </a:pPr>
            <a:r>
              <a:rPr lang="en-US" sz="7200">
                <a:solidFill>
                  <a:srgbClr val="FFFFFF"/>
                </a:solidFill>
                <a:latin typeface="Calibri"/>
                <a:ea typeface="Calibri"/>
                <a:cs typeface="Calibri"/>
                <a:sym typeface="Calibri"/>
              </a:rPr>
              <a:t>20-22 December</a:t>
            </a:r>
            <a:r>
              <a:rPr b="0" i="0" lang="en-US" sz="7200" u="none" cap="none" strike="noStrike">
                <a:solidFill>
                  <a:srgbClr val="FFFFFF"/>
                </a:solidFill>
                <a:latin typeface="Calibri"/>
                <a:ea typeface="Calibri"/>
                <a:cs typeface="Calibri"/>
                <a:sym typeface="Calibri"/>
              </a:rPr>
              <a:t> 2019 | IIT Roorkee</a:t>
            </a:r>
            <a:endParaRPr b="0" i="0" sz="7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br>
              <a:rPr b="0" i="0" lang="en-US" sz="7200" u="none" cap="none" strike="noStrike">
                <a:solidFill>
                  <a:schemeClr val="dk1"/>
                </a:solidFill>
                <a:latin typeface="Arial"/>
                <a:ea typeface="Arial"/>
                <a:cs typeface="Arial"/>
                <a:sym typeface="Arial"/>
              </a:rPr>
            </a:br>
            <a:endParaRPr b="0" i="0" sz="7200" u="none" cap="none" strike="noStrike">
              <a:solidFill>
                <a:schemeClr val="dk1"/>
              </a:solidFill>
              <a:latin typeface="Arial"/>
              <a:ea typeface="Arial"/>
              <a:cs typeface="Arial"/>
              <a:sym typeface="Arial"/>
            </a:endParaRPr>
          </a:p>
        </p:txBody>
      </p:sp>
      <p:pic>
        <p:nvPicPr>
          <p:cNvPr id="47" name="Google Shape;47;p1"/>
          <p:cNvPicPr preferRelativeResize="0"/>
          <p:nvPr/>
        </p:nvPicPr>
        <p:blipFill rotWithShape="1">
          <a:blip r:embed="rId6">
            <a:alphaModFix/>
          </a:blip>
          <a:srcRect b="0" l="0" r="0" t="0"/>
          <a:stretch/>
        </p:blipFill>
        <p:spPr>
          <a:xfrm>
            <a:off x="21849859" y="37816116"/>
            <a:ext cx="6858000" cy="4191000"/>
          </a:xfrm>
          <a:prstGeom prst="rect">
            <a:avLst/>
          </a:prstGeom>
          <a:noFill/>
          <a:ln>
            <a:noFill/>
          </a:ln>
        </p:spPr>
      </p:pic>
      <p:pic>
        <p:nvPicPr>
          <p:cNvPr id="48" name="Google Shape;48;p1"/>
          <p:cNvPicPr preferRelativeResize="0"/>
          <p:nvPr/>
        </p:nvPicPr>
        <p:blipFill rotWithShape="1">
          <a:blip r:embed="rId7">
            <a:alphaModFix/>
          </a:blip>
          <a:srcRect b="0" l="0" r="0" t="0"/>
          <a:stretch/>
        </p:blipFill>
        <p:spPr>
          <a:xfrm>
            <a:off x="1652604" y="37453663"/>
            <a:ext cx="4652097" cy="5129586"/>
          </a:xfrm>
          <a:prstGeom prst="rect">
            <a:avLst/>
          </a:prstGeom>
          <a:noFill/>
          <a:ln>
            <a:noFill/>
          </a:ln>
        </p:spPr>
      </p:pic>
      <p:pic>
        <p:nvPicPr>
          <p:cNvPr id="49" name="Google Shape;49;p1"/>
          <p:cNvPicPr preferRelativeResize="0"/>
          <p:nvPr/>
        </p:nvPicPr>
        <p:blipFill rotWithShape="1">
          <a:blip r:embed="rId8">
            <a:alphaModFix/>
          </a:blip>
          <a:srcRect b="0" l="0" r="0" t="0"/>
          <a:stretch/>
        </p:blipFill>
        <p:spPr>
          <a:xfrm>
            <a:off x="11230250" y="24123995"/>
            <a:ext cx="7835699" cy="5340904"/>
          </a:xfrm>
          <a:prstGeom prst="rect">
            <a:avLst/>
          </a:prstGeom>
          <a:noFill/>
          <a:ln>
            <a:noFill/>
          </a:ln>
        </p:spPr>
      </p:pic>
      <p:pic>
        <p:nvPicPr>
          <p:cNvPr id="50" name="Google Shape;50;p1"/>
          <p:cNvPicPr preferRelativeResize="0"/>
          <p:nvPr/>
        </p:nvPicPr>
        <p:blipFill>
          <a:blip r:embed="rId9">
            <a:alphaModFix/>
          </a:blip>
          <a:stretch>
            <a:fillRect/>
          </a:stretch>
        </p:blipFill>
        <p:spPr>
          <a:xfrm>
            <a:off x="2246403" y="28562972"/>
            <a:ext cx="7219950" cy="7210425"/>
          </a:xfrm>
          <a:prstGeom prst="rect">
            <a:avLst/>
          </a:prstGeom>
          <a:noFill/>
          <a:ln cap="flat" cmpd="sng" w="25400">
            <a:solidFill>
              <a:srgbClr val="1B253E"/>
            </a:solidFill>
            <a:prstDash val="solid"/>
            <a:round/>
            <a:headEnd len="sm" w="sm" type="none"/>
            <a:tailEnd len="sm" w="sm" type="none"/>
          </a:ln>
        </p:spPr>
      </p:pic>
      <p:pic>
        <p:nvPicPr>
          <p:cNvPr id="51" name="Google Shape;51;p1"/>
          <p:cNvPicPr preferRelativeResize="0"/>
          <p:nvPr/>
        </p:nvPicPr>
        <p:blipFill>
          <a:blip r:embed="rId10">
            <a:alphaModFix/>
          </a:blip>
          <a:stretch>
            <a:fillRect/>
          </a:stretch>
        </p:blipFill>
        <p:spPr>
          <a:xfrm>
            <a:off x="12230716" y="11442310"/>
            <a:ext cx="5772150" cy="5210175"/>
          </a:xfrm>
          <a:prstGeom prst="rect">
            <a:avLst/>
          </a:prstGeom>
          <a:noFill/>
          <a:ln cap="flat" cmpd="sng" w="25400">
            <a:solidFill>
              <a:srgbClr val="1B253E"/>
            </a:solidFill>
            <a:prstDash val="solid"/>
            <a:round/>
            <a:headEnd len="sm" w="sm" type="none"/>
            <a:tailEnd len="sm" w="sm" type="none"/>
          </a:ln>
        </p:spPr>
      </p:pic>
      <p:sp>
        <p:nvSpPr>
          <p:cNvPr id="52" name="Google Shape;52;p1"/>
          <p:cNvSpPr txBox="1"/>
          <p:nvPr/>
        </p:nvSpPr>
        <p:spPr>
          <a:xfrm>
            <a:off x="12306925" y="17062800"/>
            <a:ext cx="5067300" cy="5346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US" sz="2800">
                <a:latin typeface="Calibri"/>
                <a:ea typeface="Calibri"/>
                <a:cs typeface="Calibri"/>
                <a:sym typeface="Calibri"/>
              </a:rPr>
              <a:t>Fig. 2 Side View of the design</a:t>
            </a:r>
            <a:endParaRPr i="1" sz="2800">
              <a:latin typeface="Calibri"/>
              <a:ea typeface="Calibri"/>
              <a:cs typeface="Calibri"/>
              <a:sym typeface="Calibri"/>
            </a:endParaRPr>
          </a:p>
        </p:txBody>
      </p:sp>
      <p:sp>
        <p:nvSpPr>
          <p:cNvPr id="53" name="Google Shape;53;p1"/>
          <p:cNvSpPr txBox="1"/>
          <p:nvPr/>
        </p:nvSpPr>
        <p:spPr>
          <a:xfrm>
            <a:off x="20490825" y="7252000"/>
            <a:ext cx="8407500" cy="4191000"/>
          </a:xfrm>
          <a:prstGeom prst="rect">
            <a:avLst/>
          </a:prstGeom>
          <a:solidFill>
            <a:schemeClr val="lt1"/>
          </a:solidFill>
          <a:ln cap="flat" cmpd="sng" w="12700">
            <a:solidFill>
              <a:srgbClr val="1B2640"/>
            </a:solidFill>
            <a:prstDash val="solid"/>
            <a:round/>
            <a:headEnd len="sm" w="sm" type="none"/>
            <a:tailEnd len="sm" w="sm" type="none"/>
          </a:ln>
        </p:spPr>
        <p:txBody>
          <a:bodyPr anchorCtr="0" anchor="t" bIns="173925" lIns="173925" spcFirstLastPara="1" rIns="173925" wrap="square" tIns="173925">
            <a:noAutofit/>
          </a:bodyPr>
          <a:lstStyle/>
          <a:p>
            <a:pPr indent="0" lvl="0" marL="0" marR="0" rtl="0" algn="l">
              <a:spcBef>
                <a:spcPts val="0"/>
              </a:spcBef>
              <a:spcAft>
                <a:spcPts val="0"/>
              </a:spcAft>
              <a:buNone/>
            </a:pPr>
            <a:r>
              <a:rPr b="1" lang="en-US" sz="3400">
                <a:solidFill>
                  <a:schemeClr val="dk1"/>
                </a:solidFill>
              </a:rPr>
              <a:t>Automation</a:t>
            </a:r>
            <a:r>
              <a:rPr b="1" lang="en-US" sz="3400">
                <a:solidFill>
                  <a:schemeClr val="dk1"/>
                </a:solidFill>
              </a:rPr>
              <a:t> using Robot Vision</a:t>
            </a:r>
            <a:endParaRPr b="1" sz="3400">
              <a:solidFill>
                <a:schemeClr val="dk1"/>
              </a:solidFill>
            </a:endParaRPr>
          </a:p>
          <a:p>
            <a:pPr indent="-444500" lvl="0" marL="457200" marR="0" rtl="0" algn="l">
              <a:spcBef>
                <a:spcPts val="0"/>
              </a:spcBef>
              <a:spcAft>
                <a:spcPts val="0"/>
              </a:spcAft>
              <a:buClr>
                <a:schemeClr val="dk1"/>
              </a:buClr>
              <a:buSzPts val="3400"/>
              <a:buChar char="❖"/>
            </a:pPr>
            <a:r>
              <a:rPr lang="en-US" sz="3400">
                <a:solidFill>
                  <a:schemeClr val="dk1"/>
                </a:solidFill>
              </a:rPr>
              <a:t>Kinect would be used for image capture, the Robot Operating System (ROS)  was selected as the operating system</a:t>
            </a:r>
            <a:endParaRPr sz="3400">
              <a:solidFill>
                <a:schemeClr val="dk1"/>
              </a:solidFill>
            </a:endParaRPr>
          </a:p>
          <a:p>
            <a:pPr indent="-444500" lvl="0" marL="457200" marR="0" rtl="0" algn="l">
              <a:spcBef>
                <a:spcPts val="0"/>
              </a:spcBef>
              <a:spcAft>
                <a:spcPts val="0"/>
              </a:spcAft>
              <a:buClr>
                <a:schemeClr val="dk1"/>
              </a:buClr>
              <a:buSzPts val="3400"/>
              <a:buChar char="❖"/>
            </a:pPr>
            <a:r>
              <a:rPr lang="en-US" sz="3400">
                <a:solidFill>
                  <a:schemeClr val="dk1"/>
                </a:solidFill>
              </a:rPr>
              <a:t>Using descriptor and contour algorithms</a:t>
            </a:r>
            <a:endParaRPr sz="3400">
              <a:solidFill>
                <a:schemeClr val="dk1"/>
              </a:solidFill>
            </a:endParaRPr>
          </a:p>
        </p:txBody>
      </p:sp>
      <p:sp>
        <p:nvSpPr>
          <p:cNvPr id="54" name="Google Shape;54;p1"/>
          <p:cNvSpPr/>
          <p:nvPr/>
        </p:nvSpPr>
        <p:spPr>
          <a:xfrm>
            <a:off x="20495075" y="6240825"/>
            <a:ext cx="8407500" cy="891600"/>
          </a:xfrm>
          <a:prstGeom prst="rect">
            <a:avLst/>
          </a:prstGeom>
          <a:solidFill>
            <a:srgbClr val="1B2640"/>
          </a:solidFill>
          <a:ln cap="flat" cmpd="sng" w="25400">
            <a:solidFill>
              <a:srgbClr val="1B253E"/>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D3E5F6"/>
                </a:solidFill>
                <a:latin typeface="Calibri"/>
                <a:ea typeface="Calibri"/>
                <a:cs typeface="Calibri"/>
                <a:sym typeface="Calibri"/>
              </a:rPr>
              <a:t>Future Work</a:t>
            </a:r>
            <a:endParaRPr/>
          </a:p>
        </p:txBody>
      </p:sp>
      <p:pic>
        <p:nvPicPr>
          <p:cNvPr id="55" name="Google Shape;55;p1"/>
          <p:cNvPicPr preferRelativeResize="0"/>
          <p:nvPr/>
        </p:nvPicPr>
        <p:blipFill>
          <a:blip r:embed="rId11">
            <a:alphaModFix/>
          </a:blip>
          <a:stretch>
            <a:fillRect/>
          </a:stretch>
        </p:blipFill>
        <p:spPr>
          <a:xfrm>
            <a:off x="21192900" y="11747800"/>
            <a:ext cx="6533412" cy="87112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EFF1F4"/>
      </a:lt1>
      <a:dk2>
        <a:srgbClr val="242852"/>
      </a:dk2>
      <a:lt2>
        <a:srgbClr val="7F8FA9"/>
      </a:lt2>
      <a:accent1>
        <a:srgbClr val="253356"/>
      </a:accent1>
      <a:accent2>
        <a:srgbClr val="3477B2"/>
      </a:accent2>
      <a:accent3>
        <a:srgbClr val="297FD5"/>
      </a:accent3>
      <a:accent4>
        <a:srgbClr val="7F8FA9"/>
      </a:accent4>
      <a:accent5>
        <a:srgbClr val="596984"/>
      </a:accent5>
      <a:accent6>
        <a:srgbClr val="9D90A0"/>
      </a:accent6>
      <a:hlink>
        <a:srgbClr val="9454C3"/>
      </a:hlink>
      <a:folHlink>
        <a:srgbClr val="B2BB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